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0"/>
  </p:notesMasterIdLst>
  <p:handoutMasterIdLst>
    <p:handoutMasterId r:id="rId31"/>
  </p:handoutMasterIdLst>
  <p:sldIdLst>
    <p:sldId id="347" r:id="rId2"/>
    <p:sldId id="295" r:id="rId3"/>
    <p:sldId id="297" r:id="rId4"/>
    <p:sldId id="291" r:id="rId5"/>
    <p:sldId id="257" r:id="rId6"/>
    <p:sldId id="304" r:id="rId7"/>
    <p:sldId id="272" r:id="rId8"/>
    <p:sldId id="313" r:id="rId9"/>
    <p:sldId id="303" r:id="rId10"/>
    <p:sldId id="273" r:id="rId11"/>
    <p:sldId id="309" r:id="rId12"/>
    <p:sldId id="310" r:id="rId13"/>
    <p:sldId id="344" r:id="rId14"/>
    <p:sldId id="345" r:id="rId15"/>
    <p:sldId id="321" r:id="rId16"/>
    <p:sldId id="322" r:id="rId17"/>
    <p:sldId id="315" r:id="rId18"/>
    <p:sldId id="338" r:id="rId19"/>
    <p:sldId id="316" r:id="rId20"/>
    <p:sldId id="326" r:id="rId21"/>
    <p:sldId id="327" r:id="rId22"/>
    <p:sldId id="332" r:id="rId23"/>
    <p:sldId id="308" r:id="rId24"/>
    <p:sldId id="346" r:id="rId25"/>
    <p:sldId id="370" r:id="rId26"/>
    <p:sldId id="369" r:id="rId27"/>
    <p:sldId id="269" r:id="rId28"/>
    <p:sldId id="294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18" d="100"/>
          <a:sy n="118" d="100"/>
        </p:scale>
        <p:origin x="-7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654CC-2C96-4D54-A27B-90196848CE0F}" type="datetimeFigureOut">
              <a:rPr lang="pl-PL" smtClean="0"/>
              <a:pPr/>
              <a:t>2019-11-22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CBD6B-D508-458E-9E38-6B0CE8D73E1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5617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2DDE8-2DD9-415A-9846-B24319819CB5}" type="datetimeFigureOut">
              <a:rPr lang="pl-PL" smtClean="0"/>
              <a:pPr/>
              <a:t>2019-11-22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49AFA-FACE-4DAA-8EC5-1D691ADBC14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402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17" name="Picture 2" descr="kol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989" y="6046210"/>
            <a:ext cx="4391299" cy="66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20080" cy="85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234530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2019-11-22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2019-11-22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2019-11-22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2019-11-22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2019-11-22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2019-11-22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2019-11-22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2019-11-22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2019-11-22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720080" cy="85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692" y="44624"/>
            <a:ext cx="234530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kolor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062281"/>
            <a:ext cx="3383187" cy="50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ny.region.zgora.pl/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lugirozwojowe.parp.gov.pl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1052736"/>
            <a:ext cx="828092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Projekt: </a:t>
            </a:r>
          </a:p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„Lubuskie Bony Rozwojowe </a:t>
            </a:r>
            <a:b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 subregionie zielonogórskim – edycja II” 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Oś priorytetowa 6. Regionalny rynek pracy</a:t>
            </a: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Działanie 6.5 </a:t>
            </a:r>
            <a:r>
              <a:rPr lang="pl-PL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Usługi Rozwojowe dla MMŚP </a:t>
            </a:r>
            <a:br>
              <a:rPr lang="pl-PL" sz="24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RPO-  Lubuskie 2020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103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692696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1320731"/>
            <a:ext cx="777686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DOFINANSOWANIE – pomoc de </a:t>
            </a:r>
            <a:r>
              <a:rPr lang="pl-PL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Mikroprzedsiębiorstwo: 	75%,</a:t>
            </a:r>
          </a:p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- 80% (usługi/ przedsiębiorstwo preferowane);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Małe przedsiębiorstwo:	70%,</a:t>
            </a:r>
          </a:p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- 80% (usługi/ przedsiębiorstwo preferowane);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Średnie przedsiębiorstwo:  60%,</a:t>
            </a:r>
          </a:p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- 70% (usługi/ przedsiębiorstwo preferowane);</a:t>
            </a:r>
          </a:p>
        </p:txBody>
      </p:sp>
    </p:spTree>
    <p:extLst>
      <p:ext uri="{BB962C8B-B14F-4D97-AF65-F5344CB8AC3E}">
        <p14:creationId xmlns:p14="http://schemas.microsoft.com/office/powerpoint/2010/main" val="1532738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804863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1320731"/>
            <a:ext cx="777686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Usługi/ przedsiębiorstwa preferowane: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Przedsiębiorstwa działające w obszarze Regionalnych Inteligentnych Specjalizacji;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Przedsiębiorstwa wysokiego wzrostu;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usługi rozwojowe prowadzące do zdobycia kwalifikacji, o których mowa w art. 2 pkt 8 ustawy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 dnia 22 grudnia 2015 r., o Zintegrowanym Systemie Kwalifikacji (Dz. U. z 2017 r. poz. 986) lub na walidacji, o której mowa w art. 2 pkt. 22 tej ustawy,</a:t>
            </a:r>
          </a:p>
        </p:txBody>
      </p:sp>
    </p:spTree>
    <p:extLst>
      <p:ext uri="{BB962C8B-B14F-4D97-AF65-F5344CB8AC3E}">
        <p14:creationId xmlns:p14="http://schemas.microsoft.com/office/powerpoint/2010/main" val="3604832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804863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1320731"/>
            <a:ext cx="79208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/>
              <a:t>Maksymalna kwota wsparcia przypadająca na jednego przedsiębiorcę w okresie  rozliczeniowym równym okresowi realizacji umowy o dofinansowanie projektu PSF wynosi dla: </a:t>
            </a: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Mikroprzedsiębiorstw –  </a:t>
            </a: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20 000,00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PLN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Małych przedsiębiorstw –  </a:t>
            </a: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30 000,00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PLN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Średnich przedsiębiorstw– </a:t>
            </a: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60 000,00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PLN</a:t>
            </a:r>
          </a:p>
          <a:p>
            <a:pPr algn="just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22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804863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1320731"/>
            <a:ext cx="792088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Poziom dofinansowania wszystkich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usług rozwojowych dla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jednego pracownika nie przekracza </a:t>
            </a:r>
            <a:r>
              <a:rPr lang="pl-P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10 000,00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PLN.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(Jest to jednoznaczne z limitem dofinansowania na 1 pracownika w kwocie maksymalnie 10.000 PLN, przy czym limit ten dotyczy jednego, niepowtarzającego się numeru PESEL, niezależnie od tego, czy pracownik ten zgłaszany jest przez jedną czy więcej firm.)</a:t>
            </a:r>
          </a:p>
          <a:p>
            <a:pPr algn="just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534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804863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1320731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UWAGA!</a:t>
            </a:r>
          </a:p>
          <a:p>
            <a:pPr algn="ctr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 usług rozwojowych nie mogą korzystać pracownicy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(osoby fizyczne) niezależnie od aktualnego miejsca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zatrudnienia oraz osoby fizyczne prowadzące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działalność gospodarczą, </a:t>
            </a:r>
            <a:r>
              <a:rPr lang="pl-PL" sz="2400" u="sng" dirty="0">
                <a:latin typeface="Arial" panose="020B0604020202020204" pitchFamily="34" charset="0"/>
                <a:cs typeface="Arial" panose="020B0604020202020204" pitchFamily="34" charset="0"/>
              </a:rPr>
              <a:t>które wzięły udział w usługach</a:t>
            </a:r>
          </a:p>
          <a:p>
            <a:r>
              <a:rPr lang="pl-PL" sz="2400" u="sng" dirty="0">
                <a:latin typeface="Arial" panose="020B0604020202020204" pitchFamily="34" charset="0"/>
                <a:cs typeface="Arial" panose="020B0604020202020204" pitchFamily="34" charset="0"/>
              </a:rPr>
              <a:t>rozwojowych dofinansowanych w ramach projektów </a:t>
            </a:r>
            <a:r>
              <a:rPr lang="pl-PL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Działania </a:t>
            </a:r>
            <a:r>
              <a:rPr lang="pl-PL" sz="2400" u="sng" dirty="0">
                <a:latin typeface="Arial" panose="020B0604020202020204" pitchFamily="34" charset="0"/>
                <a:cs typeface="Arial" panose="020B0604020202020204" pitchFamily="34" charset="0"/>
              </a:rPr>
              <a:t>6.5 RPO w latach 2017-2019 r.</a:t>
            </a:r>
            <a:endParaRPr lang="pl-PL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425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804863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1320731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Usługa rozwojowa jest kwalifikowana jeśli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endParaRPr lang="pl-PL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zgłoszenie na usługę rozwojową zostało zrealizowane za pośrednictwem BUR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wydatek został rzeczywiście poniesiony na zakup usługi rozwojowej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wydatek został prawidłowo udokumentowany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742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804863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1320731"/>
            <a:ext cx="792088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Usługa rozwojowa jest kwalifikowana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jeśli:</a:t>
            </a:r>
          </a:p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Pracownik skorzystał z usługi,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usługa rozwojowa została zrealizowana zgodnie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z założeniami, tj. zgodnie z programem, formą, na warunkach i w wymiarze czasowym określonym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w Karcie Usługi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usługa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zakończyła się wypełnieniem ankiety oceniającej usługi rozwojowe, zgodnie z Systemem Oceny Usług Rozwojowych</a:t>
            </a:r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008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804863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1320731"/>
            <a:ext cx="792088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WAŻNE!</a:t>
            </a: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Przedsiębiorca musi być zarejestrowany w BUR na etapie przygotowania Formularza Zgłoszeniowego.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Przedsiębiorca musi wnieść  wkład własny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określonej kwocie oraz terminie, na rachunek bankowy wskazany przez Operatora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Wpłata wkładu własnego – </a:t>
            </a:r>
            <a:r>
              <a:rPr lang="pl-PL" sz="2400" u="sng" dirty="0">
                <a:latin typeface="Arial" panose="020B0604020202020204" pitchFamily="34" charset="0"/>
                <a:cs typeface="Arial" panose="020B0604020202020204" pitchFamily="34" charset="0"/>
              </a:rPr>
              <a:t>maksymalnie do 1 miesiąca od daty podpisania umowy.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10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804863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1320731"/>
            <a:ext cx="792088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WAŻNE!</a:t>
            </a: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Uczestnik projektu od momentu zgłoszenia </a:t>
            </a:r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udziału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usłudze rozwojowej do dnia jej zakończenia musi posiadać status pracownika u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Przedsiębiorcy kierującego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go na usługę rozwojową.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Przedsiębiorca w dniu zawarcia umowy wsparcia oraz w trakcie jej trwania nie może mieć zawieszonej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lub zamkniętej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 działalności gospodarczej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218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804863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1320731"/>
            <a:ext cx="79208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WAŻNE!</a:t>
            </a: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Nabór MMŚP do Projektu ma charakter ciągły do czasu wyczerpania limitu środków na realizację usług rozwojowych, przy czym nabór będzie trwał  do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30 listopada 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 r. 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Operator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 zobligowany jest do udzielenia wsparcia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w terminie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do 10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dni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roboczych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dnia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złożenia przez Przedsiębiorcę poprawnie wypełnionych oraz kompletnych dokumentów zgłoszeniowych. 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67544" y="1196752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Projekt partnerski: </a:t>
            </a: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LIDER/OPERATOR: </a:t>
            </a:r>
          </a:p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Agencja Rozwoju Regionalnego S.A.  </a:t>
            </a:r>
          </a:p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w Zielonej Górze</a:t>
            </a:r>
          </a:p>
          <a:p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PARTNER: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Tylda Sp. z o.o.</a:t>
            </a:r>
          </a:p>
        </p:txBody>
      </p:sp>
    </p:spTree>
    <p:extLst>
      <p:ext uri="{BB962C8B-B14F-4D97-AF65-F5344CB8AC3E}">
        <p14:creationId xmlns:p14="http://schemas.microsoft.com/office/powerpoint/2010/main" val="642410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804863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1320731"/>
            <a:ext cx="792088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WAŻNE!</a:t>
            </a: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Rozliczenie bonów rozwojowych dokonywane jest do wysokości kosztów rzeczywistych usługi (w ramach pomocy de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/ pomocy publicznej na szkolenia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i usługi doradcze) i wartości bonu.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043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804863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1320731"/>
            <a:ext cx="792088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WAŻNE!</a:t>
            </a: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Operator planuje weryfikację realizowanych usług rozwojowych: </a:t>
            </a:r>
          </a:p>
          <a:p>
            <a:pPr marL="342900" lvl="0" indent="-342900">
              <a:buFontTx/>
              <a:buChar char="-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na dokumentach w siedzibie przedsiębiorcy, </a:t>
            </a:r>
          </a:p>
          <a:p>
            <a:pPr marL="342900" lvl="0" indent="-342900">
              <a:buFontTx/>
              <a:buChar char="-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miejscu realizacji usługi rozwojowej.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31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804863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1320731"/>
            <a:ext cx="792088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WSPARCIE KONSULTANTÓW  PSF:</a:t>
            </a:r>
          </a:p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zapewnienie pomocy w wypełnieniu formularzy zgłoszeniowych i formularzy zamówienia bonów rozwojowych, </a:t>
            </a:r>
          </a:p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określenie pułapów wsparcia,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wsparcie w zakresie skorzystania z systemu BUR. </a:t>
            </a: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71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980728"/>
            <a:ext cx="820891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System informatyczny PSF</a:t>
            </a: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www.bony.region.zgora.pl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Funkcjonalności:</a:t>
            </a:r>
          </a:p>
          <a:p>
            <a:pPr marL="457200" indent="-457200">
              <a:buFontTx/>
              <a:buChar char="-"/>
            </a:pP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Dla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Przedsiębiorcy: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Formularz Zgłoszeniowy,  Umowa wsparcia, Formularz zamówienia bonów rozwojowych, 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- Dla Instytucji szkoleniowej: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Formularz Rozliczenia Usługi Rozwojowej 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86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980728"/>
            <a:ext cx="82089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Zmiany w Bazie Usług Rozwojowych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87" y="1916832"/>
            <a:ext cx="3563441" cy="416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330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980728"/>
            <a:ext cx="82089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Zmiany w Bazie Usług Rozwojowych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61" y="1916832"/>
            <a:ext cx="310782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916832"/>
            <a:ext cx="274512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309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1003315"/>
            <a:ext cx="820891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Planowany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nabór</a:t>
            </a:r>
          </a:p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</a:p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marzec 2020 r. </a:t>
            </a:r>
          </a:p>
        </p:txBody>
      </p:sp>
    </p:spTree>
    <p:extLst>
      <p:ext uri="{BB962C8B-B14F-4D97-AF65-F5344CB8AC3E}">
        <p14:creationId xmlns:p14="http://schemas.microsoft.com/office/powerpoint/2010/main" val="2870812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980728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KONTAKT</a:t>
            </a:r>
          </a:p>
          <a:p>
            <a:pPr algn="ctr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AGENCJA ROZWOJU REGIONALNEGO S.A. </a:t>
            </a:r>
          </a:p>
          <a:p>
            <a:pPr algn="ctr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ul. Sulechowska 1, 65-022 Zielona Góra </a:t>
            </a:r>
          </a:p>
          <a:p>
            <a:pPr algn="ctr"/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e-mail: konsultant@region.zgora.pl </a:t>
            </a:r>
          </a:p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Infolinia – </a:t>
            </a:r>
            <a:r>
              <a:rPr lang="pl-P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68 329 78 54 </a:t>
            </a:r>
          </a:p>
          <a:p>
            <a:pPr marL="342900" indent="-342900">
              <a:buAutoNum type="arabicPeriod"/>
            </a:pPr>
            <a:endParaRPr lang="pl-PL" dirty="0"/>
          </a:p>
          <a:p>
            <a:pPr marL="342900" indent="-342900">
              <a:buAutoNum type="arabicPeriod"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7337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66223" y="980727"/>
            <a:ext cx="842493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Joanna Szalpuk</a:t>
            </a:r>
          </a:p>
          <a:p>
            <a:pPr algn="ctr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Kierownik Projektu </a:t>
            </a:r>
          </a:p>
          <a:p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066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3" y="1196752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Obszar realizacji: subregion zielonogórski </a:t>
            </a: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971600" y="2274838"/>
            <a:ext cx="3744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m. Zielona Góra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powiat zielonogórski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powiat świebodziński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powiat krośnieński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powiat żagański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powiat żarski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powiat wschowski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powiat nowosolski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3346450" cy="3475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06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0063" y="981864"/>
            <a:ext cx="76270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/>
          </a:p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Okres realizacji: </a:t>
            </a:r>
          </a:p>
          <a:p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01.2020-12.2022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Budżet: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14,99 mln zł – wartość dofinansowania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5882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41931" y="1135469"/>
            <a:ext cx="79928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Cel główny:</a:t>
            </a:r>
          </a:p>
          <a:p>
            <a:pPr algn="just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Podniesienie konkurencyjności i poprawa dostosowania do zmian zachodzących w gospodarce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403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lubuskich przedsiębiorców z sektora MMŚP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subregionie zielonogórskim poprzez podniesienie kompetencji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i kwalifikacji ich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1039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pracowników.   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1039 PRACOWNIKÓW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(właściciele, osoby samozatrudnione, pracownicy zatrudnieni w oparciu o umowę o pracę/ umowę cywilnoprawną).</a:t>
            </a:r>
          </a:p>
          <a:p>
            <a:endParaRPr lang="pl-PL" sz="20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4825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41931" y="1135469"/>
            <a:ext cx="799288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b="1" dirty="0"/>
          </a:p>
          <a:p>
            <a:endParaRPr lang="pl-PL" sz="2000" b="1" dirty="0"/>
          </a:p>
          <a:p>
            <a:pPr algn="just"/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Projekt zakłada dofinansowanie i rozliczenie kosztów usług rozwojowych zrealizowanych wyłącznie przez podmioty wpisane do Bazy Usług Rozwojowych za pomocą Karty Usługi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BAZA USŁUG ROZWOJOWYCH </a:t>
            </a:r>
            <a:endParaRPr lang="pl-PL" sz="2800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x-none" sz="24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www.uslugirozwojowe.parp.gov.pl</a:t>
            </a:r>
            <a:r>
              <a:rPr lang="pl-PL" sz="24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usługi szkoleniowe;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usługi doradcze;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usługi jednorazowe - egzamin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3796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1124744"/>
            <a:ext cx="792088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Grupy i usługi docelowe: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pracownicy w wieku 50 lat i więcej (decyduje data urodzenia na moment podpisania umowy),</a:t>
            </a:r>
          </a:p>
          <a:p>
            <a:pPr algn="just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pracownicy o niskich kwalifikacjach - osoba posiadająca wykształcenie na poziomie do ISCED 3 włącznie (wykształcenie podstawowe, gimnazjalne, ponadgimnazjalne),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przedsiębiorstwa wysokiego wzrostu (wykazujące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3-letnim okresie średnioroczny przyrost przychodów o 20% i więcej),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520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1124744"/>
            <a:ext cx="792088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Grupy i usługi docelowe: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przedsiębiorcy działający w obszarze  Regionalnych Inteligentnych Specjalizacji (wykaz rekomendowanych branż działalności wskazanych w Programie Innowacji WL),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usługi rozwojowe kończące się zdobyciem lub  potwierdzeniem kwalifikacji, o których mowa w art. 2 pkt 8 ustawy z dnia 22 grudnia 2015 r.,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 Zintegrowanym Systemie Kwalifikacji (Dz. U. z 2017 r. poz. 986) lub na walidacji, o której mowa w art. 2 pkt. 22 tej ustawy,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0730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1124744"/>
            <a:ext cx="792088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Grupy i usługi docelowe cd.: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przedsiębiorcy, którzy uzyskali wsparcie w postaci analizy potrzeb rozwojowych lub planów rozwoju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ramach działania 2.2 PO WER,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Przedsiębiorcy prowadzący działalność gospodarczą na terenie miast średnich oraz miast średnich tracących funkcje społeczno - gospodarcze (Żary, Nowa Sól, Żagań).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926644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1795</TotalTime>
  <Words>672</Words>
  <Application>Microsoft Office PowerPoint</Application>
  <PresentationFormat>Pokaz na ekranie (4:3)</PresentationFormat>
  <Paragraphs>231</Paragraphs>
  <Slides>28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Aerodynamiczny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Kamila</dc:creator>
  <cp:lastModifiedBy>arr</cp:lastModifiedBy>
  <cp:revision>142</cp:revision>
  <cp:lastPrinted>2017-04-18T06:02:56Z</cp:lastPrinted>
  <dcterms:created xsi:type="dcterms:W3CDTF">2017-04-07T11:13:11Z</dcterms:created>
  <dcterms:modified xsi:type="dcterms:W3CDTF">2019-11-22T12:47:27Z</dcterms:modified>
</cp:coreProperties>
</file>