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74" r:id="rId2"/>
    <p:sldMasterId id="2147483686" r:id="rId3"/>
    <p:sldMasterId id="2147483698" r:id="rId4"/>
    <p:sldMasterId id="2147483708" r:id="rId5"/>
    <p:sldMasterId id="2147483725" r:id="rId6"/>
  </p:sldMasterIdLst>
  <p:notesMasterIdLst>
    <p:notesMasterId r:id="rId65"/>
  </p:notesMasterIdLst>
  <p:sldIdLst>
    <p:sldId id="256" r:id="rId7"/>
    <p:sldId id="426" r:id="rId8"/>
    <p:sldId id="693" r:id="rId9"/>
    <p:sldId id="418" r:id="rId10"/>
    <p:sldId id="423" r:id="rId11"/>
    <p:sldId id="413" r:id="rId12"/>
    <p:sldId id="411" r:id="rId13"/>
    <p:sldId id="377" r:id="rId14"/>
    <p:sldId id="648" r:id="rId15"/>
    <p:sldId id="496" r:id="rId16"/>
    <p:sldId id="497" r:id="rId17"/>
    <p:sldId id="475" r:id="rId18"/>
    <p:sldId id="476" r:id="rId19"/>
    <p:sldId id="527" r:id="rId20"/>
    <p:sldId id="528" r:id="rId21"/>
    <p:sldId id="529" r:id="rId22"/>
    <p:sldId id="530" r:id="rId23"/>
    <p:sldId id="532" r:id="rId24"/>
    <p:sldId id="533" r:id="rId25"/>
    <p:sldId id="535" r:id="rId26"/>
    <p:sldId id="540" r:id="rId27"/>
    <p:sldId id="536" r:id="rId28"/>
    <p:sldId id="611" r:id="rId29"/>
    <p:sldId id="541" r:id="rId30"/>
    <p:sldId id="542" r:id="rId31"/>
    <p:sldId id="558" r:id="rId32"/>
    <p:sldId id="559" r:id="rId33"/>
    <p:sldId id="544" r:id="rId34"/>
    <p:sldId id="560" r:id="rId35"/>
    <p:sldId id="562" r:id="rId36"/>
    <p:sldId id="522" r:id="rId37"/>
    <p:sldId id="392" r:id="rId38"/>
    <p:sldId id="320" r:id="rId39"/>
    <p:sldId id="563" r:id="rId40"/>
    <p:sldId id="393" r:id="rId41"/>
    <p:sldId id="546" r:id="rId42"/>
    <p:sldId id="634" r:id="rId43"/>
    <p:sldId id="635" r:id="rId44"/>
    <p:sldId id="636" r:id="rId45"/>
    <p:sldId id="637" r:id="rId46"/>
    <p:sldId id="638" r:id="rId47"/>
    <p:sldId id="640" r:id="rId48"/>
    <p:sldId id="641" r:id="rId49"/>
    <p:sldId id="642" r:id="rId50"/>
    <p:sldId id="698" r:id="rId51"/>
    <p:sldId id="656" r:id="rId52"/>
    <p:sldId id="700" r:id="rId53"/>
    <p:sldId id="753" r:id="rId54"/>
    <p:sldId id="350" r:id="rId55"/>
    <p:sldId id="653" r:id="rId56"/>
    <p:sldId id="351" r:id="rId57"/>
    <p:sldId id="352" r:id="rId58"/>
    <p:sldId id="353" r:id="rId59"/>
    <p:sldId id="547" r:id="rId60"/>
    <p:sldId id="548" r:id="rId61"/>
    <p:sldId id="654" r:id="rId62"/>
    <p:sldId id="347" r:id="rId63"/>
    <p:sldId id="260" r:id="rId64"/>
  </p:sldIdLst>
  <p:sldSz cx="10680700" cy="7556500"/>
  <p:notesSz cx="6858000" cy="9144000"/>
  <p:defaultTextStyle>
    <a:defPPr>
      <a:defRPr lang="pl-PL"/>
    </a:defPPr>
    <a:lvl1pPr marL="0" algn="l" defTabSz="1042050" rtl="0" eaLnBrk="1" latinLnBrk="0" hangingPunct="1">
      <a:defRPr sz="2051" kern="1200">
        <a:solidFill>
          <a:schemeClr val="tx1"/>
        </a:solidFill>
        <a:latin typeface="+mn-lt"/>
        <a:ea typeface="+mn-ea"/>
        <a:cs typeface="+mn-cs"/>
      </a:defRPr>
    </a:lvl1pPr>
    <a:lvl2pPr marL="521025" algn="l" defTabSz="1042050" rtl="0" eaLnBrk="1" latinLnBrk="0" hangingPunct="1">
      <a:defRPr sz="2051" kern="1200">
        <a:solidFill>
          <a:schemeClr val="tx1"/>
        </a:solidFill>
        <a:latin typeface="+mn-lt"/>
        <a:ea typeface="+mn-ea"/>
        <a:cs typeface="+mn-cs"/>
      </a:defRPr>
    </a:lvl2pPr>
    <a:lvl3pPr marL="1042050" algn="l" defTabSz="1042050" rtl="0" eaLnBrk="1" latinLnBrk="0" hangingPunct="1">
      <a:defRPr sz="2051" kern="1200">
        <a:solidFill>
          <a:schemeClr val="tx1"/>
        </a:solidFill>
        <a:latin typeface="+mn-lt"/>
        <a:ea typeface="+mn-ea"/>
        <a:cs typeface="+mn-cs"/>
      </a:defRPr>
    </a:lvl3pPr>
    <a:lvl4pPr marL="1563075" algn="l" defTabSz="1042050" rtl="0" eaLnBrk="1" latinLnBrk="0" hangingPunct="1">
      <a:defRPr sz="2051" kern="1200">
        <a:solidFill>
          <a:schemeClr val="tx1"/>
        </a:solidFill>
        <a:latin typeface="+mn-lt"/>
        <a:ea typeface="+mn-ea"/>
        <a:cs typeface="+mn-cs"/>
      </a:defRPr>
    </a:lvl4pPr>
    <a:lvl5pPr marL="2084100" algn="l" defTabSz="1042050" rtl="0" eaLnBrk="1" latinLnBrk="0" hangingPunct="1">
      <a:defRPr sz="2051" kern="1200">
        <a:solidFill>
          <a:schemeClr val="tx1"/>
        </a:solidFill>
        <a:latin typeface="+mn-lt"/>
        <a:ea typeface="+mn-ea"/>
        <a:cs typeface="+mn-cs"/>
      </a:defRPr>
    </a:lvl5pPr>
    <a:lvl6pPr marL="2605126" algn="l" defTabSz="1042050" rtl="0" eaLnBrk="1" latinLnBrk="0" hangingPunct="1">
      <a:defRPr sz="2051" kern="1200">
        <a:solidFill>
          <a:schemeClr val="tx1"/>
        </a:solidFill>
        <a:latin typeface="+mn-lt"/>
        <a:ea typeface="+mn-ea"/>
        <a:cs typeface="+mn-cs"/>
      </a:defRPr>
    </a:lvl6pPr>
    <a:lvl7pPr marL="3126151" algn="l" defTabSz="1042050" rtl="0" eaLnBrk="1" latinLnBrk="0" hangingPunct="1">
      <a:defRPr sz="2051" kern="1200">
        <a:solidFill>
          <a:schemeClr val="tx1"/>
        </a:solidFill>
        <a:latin typeface="+mn-lt"/>
        <a:ea typeface="+mn-ea"/>
        <a:cs typeface="+mn-cs"/>
      </a:defRPr>
    </a:lvl7pPr>
    <a:lvl8pPr marL="3647176" algn="l" defTabSz="1042050" rtl="0" eaLnBrk="1" latinLnBrk="0" hangingPunct="1">
      <a:defRPr sz="2051" kern="1200">
        <a:solidFill>
          <a:schemeClr val="tx1"/>
        </a:solidFill>
        <a:latin typeface="+mn-lt"/>
        <a:ea typeface="+mn-ea"/>
        <a:cs typeface="+mn-cs"/>
      </a:defRPr>
    </a:lvl8pPr>
    <a:lvl9pPr marL="4168201" algn="l" defTabSz="1042050" rtl="0" eaLnBrk="1" latinLnBrk="0" hangingPunct="1">
      <a:defRPr sz="2051"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BEuserA01" initials="I" lastIdx="1" clrIdx="0">
    <p:extLst>
      <p:ext uri="{19B8F6BF-5375-455C-9EA6-DF929625EA0E}">
        <p15:presenceInfo xmlns:p15="http://schemas.microsoft.com/office/powerpoint/2012/main" userId="IBEuserA01"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4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145" autoAdjust="0"/>
    <p:restoredTop sz="86364" autoAdjust="0"/>
  </p:normalViewPr>
  <p:slideViewPr>
    <p:cSldViewPr snapToGrid="0">
      <p:cViewPr varScale="1">
        <p:scale>
          <a:sx n="69" d="100"/>
          <a:sy n="69" d="100"/>
        </p:scale>
        <p:origin x="1181" y="58"/>
      </p:cViewPr>
      <p:guideLst/>
    </p:cSldViewPr>
  </p:slideViewPr>
  <p:outlineViewPr>
    <p:cViewPr>
      <p:scale>
        <a:sx n="33" d="100"/>
        <a:sy n="33" d="100"/>
      </p:scale>
      <p:origin x="0" y="-16954"/>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67" d="100"/>
          <a:sy n="67" d="100"/>
        </p:scale>
        <p:origin x="312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224ECC-9ECA-4BB5-9390-3329D2BEB42F}" type="doc">
      <dgm:prSet loTypeId="urn:microsoft.com/office/officeart/2005/8/layout/arrow2" loCatId="process" qsTypeId="urn:microsoft.com/office/officeart/2005/8/quickstyle/simple1" qsCatId="simple" csTypeId="urn:microsoft.com/office/officeart/2005/8/colors/accent1_2" csCatId="accent1" phldr="1"/>
      <dgm:spPr/>
    </dgm:pt>
    <dgm:pt modelId="{15B1239C-F7F8-4D4D-B940-62B5C5864A74}">
      <dgm:prSet phldrT="[Tekst]" custT="1"/>
      <dgm:spPr/>
      <dgm:t>
        <a:bodyPr/>
        <a:lstStyle/>
        <a:p>
          <a:br>
            <a:rPr lang="pl-PL" sz="1400" dirty="0"/>
          </a:br>
          <a:r>
            <a:rPr lang="pl-PL" sz="1600" b="1" u="sng" dirty="0"/>
            <a:t>POZIOM PRK 1</a:t>
          </a:r>
          <a:br>
            <a:rPr lang="pl-PL" sz="1600" dirty="0"/>
          </a:br>
          <a:r>
            <a:rPr lang="pl-PL" sz="1400" dirty="0"/>
            <a:t>jest gotów do działania </a:t>
          </a:r>
          <a:br>
            <a:rPr lang="pl-PL" sz="1400" dirty="0"/>
          </a:br>
          <a:r>
            <a:rPr lang="pl-PL" sz="1400" b="0" u="sng" dirty="0">
              <a:solidFill>
                <a:srgbClr val="FF0000"/>
              </a:solidFill>
            </a:rPr>
            <a:t>pod bezpośrednim nadzorem</a:t>
          </a:r>
        </a:p>
      </dgm:t>
    </dgm:pt>
    <dgm:pt modelId="{ABCA97BF-CE7B-44C0-920F-D32002DB0909}" type="parTrans" cxnId="{40A95D08-BEBE-432C-BEA9-FF265EF3E326}">
      <dgm:prSet/>
      <dgm:spPr/>
      <dgm:t>
        <a:bodyPr/>
        <a:lstStyle/>
        <a:p>
          <a:endParaRPr lang="pl-PL"/>
        </a:p>
      </dgm:t>
    </dgm:pt>
    <dgm:pt modelId="{909FBEB1-6AF7-4B88-BCE7-EF138A93255E}" type="sibTrans" cxnId="{40A95D08-BEBE-432C-BEA9-FF265EF3E326}">
      <dgm:prSet/>
      <dgm:spPr/>
      <dgm:t>
        <a:bodyPr/>
        <a:lstStyle/>
        <a:p>
          <a:endParaRPr lang="pl-PL"/>
        </a:p>
      </dgm:t>
    </dgm:pt>
    <dgm:pt modelId="{F6673CBE-40AD-489E-B913-53EE52866411}">
      <dgm:prSet phldrT="[Tekst]" custT="1"/>
      <dgm:spPr/>
      <dgm:t>
        <a:bodyPr/>
        <a:lstStyle/>
        <a:p>
          <a:br>
            <a:rPr lang="pl-PL" sz="1200" dirty="0"/>
          </a:br>
          <a:r>
            <a:rPr lang="pl-PL" sz="1600" b="1" u="sng" dirty="0"/>
            <a:t>POZIOM PRK 2</a:t>
          </a:r>
          <a:br>
            <a:rPr lang="pl-PL" sz="1600" dirty="0"/>
          </a:br>
          <a:r>
            <a:rPr lang="pl-PL" sz="1400" dirty="0"/>
            <a:t>jest gotów do działania i współdziałania </a:t>
          </a:r>
          <a:br>
            <a:rPr lang="pl-PL" sz="1400" dirty="0"/>
          </a:br>
          <a:r>
            <a:rPr lang="pl-PL" sz="1400" b="0" u="sng" dirty="0">
              <a:solidFill>
                <a:srgbClr val="FF0000"/>
              </a:solidFill>
              <a:effectLst/>
            </a:rPr>
            <a:t>pod kierunkiem</a:t>
          </a:r>
        </a:p>
      </dgm:t>
    </dgm:pt>
    <dgm:pt modelId="{224137A8-821A-427E-8D04-6E59C7859F67}" type="parTrans" cxnId="{B3299F8D-03B2-4B74-9D7E-8CFC018C2C59}">
      <dgm:prSet/>
      <dgm:spPr/>
      <dgm:t>
        <a:bodyPr/>
        <a:lstStyle/>
        <a:p>
          <a:endParaRPr lang="pl-PL"/>
        </a:p>
      </dgm:t>
    </dgm:pt>
    <dgm:pt modelId="{CF07EDFF-C6C1-461B-85D3-CAC5823804A6}" type="sibTrans" cxnId="{B3299F8D-03B2-4B74-9D7E-8CFC018C2C59}">
      <dgm:prSet/>
      <dgm:spPr/>
      <dgm:t>
        <a:bodyPr/>
        <a:lstStyle/>
        <a:p>
          <a:endParaRPr lang="pl-PL"/>
        </a:p>
      </dgm:t>
    </dgm:pt>
    <dgm:pt modelId="{37A5714D-AA64-4EB0-96E2-3C039205388D}">
      <dgm:prSet phldrT="[Tekst]" custT="1"/>
      <dgm:spPr/>
      <dgm:t>
        <a:bodyPr/>
        <a:lstStyle/>
        <a:p>
          <a:br>
            <a:rPr lang="pl-PL" sz="1600" b="1" u="none" dirty="0"/>
          </a:br>
          <a:r>
            <a:rPr lang="pl-PL" sz="1600" b="1" u="sng" dirty="0"/>
            <a:t>POZIOM PRK 5</a:t>
          </a:r>
          <a:br>
            <a:rPr lang="pl-PL" sz="1600" dirty="0"/>
          </a:br>
          <a:r>
            <a:rPr lang="pl-PL" sz="1400" dirty="0"/>
            <a:t>jest gotów </a:t>
          </a:r>
          <a:r>
            <a:rPr lang="pl-PL" sz="1400" u="sng" dirty="0">
              <a:solidFill>
                <a:srgbClr val="FF0000"/>
              </a:solidFill>
            </a:rPr>
            <a:t>do samodzielnego </a:t>
          </a:r>
          <a:r>
            <a:rPr lang="pl-PL" sz="1400" dirty="0"/>
            <a:t>działania oraz współdziałania</a:t>
          </a:r>
        </a:p>
      </dgm:t>
    </dgm:pt>
    <dgm:pt modelId="{977B1AFA-3F5A-4B4F-A690-E2C5D87937AB}" type="parTrans" cxnId="{537FD7D2-485A-4717-AB63-2E7277890ED0}">
      <dgm:prSet/>
      <dgm:spPr/>
      <dgm:t>
        <a:bodyPr/>
        <a:lstStyle/>
        <a:p>
          <a:endParaRPr lang="pl-PL"/>
        </a:p>
      </dgm:t>
    </dgm:pt>
    <dgm:pt modelId="{D68205E5-EB21-42E2-84AC-E97D14064D57}" type="sibTrans" cxnId="{537FD7D2-485A-4717-AB63-2E7277890ED0}">
      <dgm:prSet/>
      <dgm:spPr/>
      <dgm:t>
        <a:bodyPr/>
        <a:lstStyle/>
        <a:p>
          <a:endParaRPr lang="pl-PL"/>
        </a:p>
      </dgm:t>
    </dgm:pt>
    <dgm:pt modelId="{E779C328-4964-40B4-A53C-DF7CD15BF114}">
      <dgm:prSet custT="1"/>
      <dgm:spPr/>
      <dgm:t>
        <a:bodyPr/>
        <a:lstStyle/>
        <a:p>
          <a:br>
            <a:rPr lang="pl-PL" sz="1400" dirty="0"/>
          </a:br>
          <a:r>
            <a:rPr lang="pl-PL" sz="1600" b="1" u="sng" dirty="0">
              <a:effectLst/>
            </a:rPr>
            <a:t>POZIOM PRK 3</a:t>
          </a:r>
          <a:br>
            <a:rPr lang="pl-PL" sz="1600" dirty="0"/>
          </a:br>
          <a:r>
            <a:rPr lang="pl-PL" sz="1400" dirty="0"/>
            <a:t>jest gotów do </a:t>
          </a:r>
          <a:r>
            <a:rPr lang="pl-PL" sz="1400" u="sng" dirty="0">
              <a:solidFill>
                <a:srgbClr val="FF0000"/>
              </a:solidFill>
            </a:rPr>
            <a:t>częściowo samodzielnego </a:t>
          </a:r>
          <a:br>
            <a:rPr lang="pl-PL" sz="1400" dirty="0"/>
          </a:br>
          <a:r>
            <a:rPr lang="pl-PL" sz="1400" dirty="0"/>
            <a:t>działania oraz współdziałania</a:t>
          </a:r>
        </a:p>
      </dgm:t>
    </dgm:pt>
    <dgm:pt modelId="{8214399C-6CB3-4720-8A0A-BBB1200CD33F}" type="parTrans" cxnId="{4EEAAC03-489D-4063-A97F-CD9302972527}">
      <dgm:prSet/>
      <dgm:spPr/>
      <dgm:t>
        <a:bodyPr/>
        <a:lstStyle/>
        <a:p>
          <a:endParaRPr lang="pl-PL"/>
        </a:p>
      </dgm:t>
    </dgm:pt>
    <dgm:pt modelId="{CA58D893-56B1-4769-B612-B6DD1D929097}" type="sibTrans" cxnId="{4EEAAC03-489D-4063-A97F-CD9302972527}">
      <dgm:prSet/>
      <dgm:spPr/>
      <dgm:t>
        <a:bodyPr/>
        <a:lstStyle/>
        <a:p>
          <a:endParaRPr lang="pl-PL"/>
        </a:p>
      </dgm:t>
    </dgm:pt>
    <dgm:pt modelId="{955B13BD-DDD5-4D50-80CD-4B094C4EEDC8}" type="pres">
      <dgm:prSet presAssocID="{94224ECC-9ECA-4BB5-9390-3329D2BEB42F}" presName="arrowDiagram" presStyleCnt="0">
        <dgm:presLayoutVars>
          <dgm:chMax val="5"/>
          <dgm:dir/>
          <dgm:resizeHandles val="exact"/>
        </dgm:presLayoutVars>
      </dgm:prSet>
      <dgm:spPr/>
    </dgm:pt>
    <dgm:pt modelId="{D48E9E53-8BAE-431A-BFBC-D20B41FAF3FD}" type="pres">
      <dgm:prSet presAssocID="{94224ECC-9ECA-4BB5-9390-3329D2BEB42F}" presName="arrow" presStyleLbl="bgShp" presStyleIdx="0" presStyleCnt="1"/>
      <dgm:spPr/>
    </dgm:pt>
    <dgm:pt modelId="{610DF556-CC12-4ED8-8F2D-FDE52087D941}" type="pres">
      <dgm:prSet presAssocID="{94224ECC-9ECA-4BB5-9390-3329D2BEB42F}" presName="arrowDiagram4" presStyleCnt="0"/>
      <dgm:spPr/>
    </dgm:pt>
    <dgm:pt modelId="{EC2ACF0D-27B7-4204-BADD-18FC21184DC4}" type="pres">
      <dgm:prSet presAssocID="{15B1239C-F7F8-4D4D-B940-62B5C5864A74}" presName="bullet4a" presStyleLbl="node1" presStyleIdx="0" presStyleCnt="4"/>
      <dgm:spPr/>
    </dgm:pt>
    <dgm:pt modelId="{F4F3B169-6C9D-40C7-87CB-E69098973E53}" type="pres">
      <dgm:prSet presAssocID="{15B1239C-F7F8-4D4D-B940-62B5C5864A74}" presName="textBox4a" presStyleLbl="revTx" presStyleIdx="0" presStyleCnt="4" custScaleX="196653" custLinFactNeighborX="25640" custLinFactNeighborY="-1884">
        <dgm:presLayoutVars>
          <dgm:bulletEnabled val="1"/>
        </dgm:presLayoutVars>
      </dgm:prSet>
      <dgm:spPr/>
    </dgm:pt>
    <dgm:pt modelId="{BCCF5D81-BDE6-4246-9D7F-9BDEF180259C}" type="pres">
      <dgm:prSet presAssocID="{F6673CBE-40AD-489E-B913-53EE52866411}" presName="bullet4b" presStyleLbl="node1" presStyleIdx="1" presStyleCnt="4"/>
      <dgm:spPr/>
    </dgm:pt>
    <dgm:pt modelId="{0C697A36-5504-48A7-9D66-E3DE092030E4}" type="pres">
      <dgm:prSet presAssocID="{F6673CBE-40AD-489E-B913-53EE52866411}" presName="textBox4b" presStyleLbl="revTx" presStyleIdx="1" presStyleCnt="4" custScaleX="220799" custScaleY="63505" custLinFactNeighborX="44022" custLinFactNeighborY="-14221">
        <dgm:presLayoutVars>
          <dgm:bulletEnabled val="1"/>
        </dgm:presLayoutVars>
      </dgm:prSet>
      <dgm:spPr/>
    </dgm:pt>
    <dgm:pt modelId="{E8E226F1-316B-4F6B-85A8-6308B7A481C1}" type="pres">
      <dgm:prSet presAssocID="{E779C328-4964-40B4-A53C-DF7CD15BF114}" presName="bullet4c" presStyleLbl="node1" presStyleIdx="2" presStyleCnt="4"/>
      <dgm:spPr/>
    </dgm:pt>
    <dgm:pt modelId="{95D97480-347C-4E54-87E4-6B5B5CF77BF7}" type="pres">
      <dgm:prSet presAssocID="{E779C328-4964-40B4-A53C-DF7CD15BF114}" presName="textBox4c" presStyleLbl="revTx" presStyleIdx="2" presStyleCnt="4" custScaleX="231762" custScaleY="32397" custLinFactNeighborX="41990" custLinFactNeighborY="-29736">
        <dgm:presLayoutVars>
          <dgm:bulletEnabled val="1"/>
        </dgm:presLayoutVars>
      </dgm:prSet>
      <dgm:spPr/>
    </dgm:pt>
    <dgm:pt modelId="{C7E4F00C-122D-4192-B47B-476B0A7ECFC2}" type="pres">
      <dgm:prSet presAssocID="{37A5714D-AA64-4EB0-96E2-3C039205388D}" presName="bullet4d" presStyleLbl="node1" presStyleIdx="3" presStyleCnt="4"/>
      <dgm:spPr/>
    </dgm:pt>
    <dgm:pt modelId="{476CF892-F19B-4B59-9909-3D8F72A87474}" type="pres">
      <dgm:prSet presAssocID="{37A5714D-AA64-4EB0-96E2-3C039205388D}" presName="textBox4d" presStyleLbl="revTx" presStyleIdx="3" presStyleCnt="4" custScaleX="161400" custScaleY="40481" custLinFactNeighborX="21721" custLinFactNeighborY="-25319">
        <dgm:presLayoutVars>
          <dgm:bulletEnabled val="1"/>
        </dgm:presLayoutVars>
      </dgm:prSet>
      <dgm:spPr/>
    </dgm:pt>
  </dgm:ptLst>
  <dgm:cxnLst>
    <dgm:cxn modelId="{4EEAAC03-489D-4063-A97F-CD9302972527}" srcId="{94224ECC-9ECA-4BB5-9390-3329D2BEB42F}" destId="{E779C328-4964-40B4-A53C-DF7CD15BF114}" srcOrd="2" destOrd="0" parTransId="{8214399C-6CB3-4720-8A0A-BBB1200CD33F}" sibTransId="{CA58D893-56B1-4769-B612-B6DD1D929097}"/>
    <dgm:cxn modelId="{40A95D08-BEBE-432C-BEA9-FF265EF3E326}" srcId="{94224ECC-9ECA-4BB5-9390-3329D2BEB42F}" destId="{15B1239C-F7F8-4D4D-B940-62B5C5864A74}" srcOrd="0" destOrd="0" parTransId="{ABCA97BF-CE7B-44C0-920F-D32002DB0909}" sibTransId="{909FBEB1-6AF7-4B88-BCE7-EF138A93255E}"/>
    <dgm:cxn modelId="{10314371-03C4-4AC2-BDF0-988539F73C7C}" type="presOf" srcId="{37A5714D-AA64-4EB0-96E2-3C039205388D}" destId="{476CF892-F19B-4B59-9909-3D8F72A87474}" srcOrd="0" destOrd="0" presId="urn:microsoft.com/office/officeart/2005/8/layout/arrow2"/>
    <dgm:cxn modelId="{55738178-7D69-488B-A12A-FCBB6238AFD1}" type="presOf" srcId="{F6673CBE-40AD-489E-B913-53EE52866411}" destId="{0C697A36-5504-48A7-9D66-E3DE092030E4}" srcOrd="0" destOrd="0" presId="urn:microsoft.com/office/officeart/2005/8/layout/arrow2"/>
    <dgm:cxn modelId="{B3299F8D-03B2-4B74-9D7E-8CFC018C2C59}" srcId="{94224ECC-9ECA-4BB5-9390-3329D2BEB42F}" destId="{F6673CBE-40AD-489E-B913-53EE52866411}" srcOrd="1" destOrd="0" parTransId="{224137A8-821A-427E-8D04-6E59C7859F67}" sibTransId="{CF07EDFF-C6C1-461B-85D3-CAC5823804A6}"/>
    <dgm:cxn modelId="{4B2DB994-66DF-4A16-B72D-64D9F8D794DF}" type="presOf" srcId="{94224ECC-9ECA-4BB5-9390-3329D2BEB42F}" destId="{955B13BD-DDD5-4D50-80CD-4B094C4EEDC8}" srcOrd="0" destOrd="0" presId="urn:microsoft.com/office/officeart/2005/8/layout/arrow2"/>
    <dgm:cxn modelId="{537FD7D2-485A-4717-AB63-2E7277890ED0}" srcId="{94224ECC-9ECA-4BB5-9390-3329D2BEB42F}" destId="{37A5714D-AA64-4EB0-96E2-3C039205388D}" srcOrd="3" destOrd="0" parTransId="{977B1AFA-3F5A-4B4F-A690-E2C5D87937AB}" sibTransId="{D68205E5-EB21-42E2-84AC-E97D14064D57}"/>
    <dgm:cxn modelId="{01C0FAE5-4DB0-4EE6-82B6-AEAF9AF65FCA}" type="presOf" srcId="{E779C328-4964-40B4-A53C-DF7CD15BF114}" destId="{95D97480-347C-4E54-87E4-6B5B5CF77BF7}" srcOrd="0" destOrd="0" presId="urn:microsoft.com/office/officeart/2005/8/layout/arrow2"/>
    <dgm:cxn modelId="{78CF7FEA-58D8-4DF6-B7FB-C1F9AB857CC1}" type="presOf" srcId="{15B1239C-F7F8-4D4D-B940-62B5C5864A74}" destId="{F4F3B169-6C9D-40C7-87CB-E69098973E53}" srcOrd="0" destOrd="0" presId="urn:microsoft.com/office/officeart/2005/8/layout/arrow2"/>
    <dgm:cxn modelId="{FA468D87-248F-4943-B0F0-EE4FDC8BA66A}" type="presParOf" srcId="{955B13BD-DDD5-4D50-80CD-4B094C4EEDC8}" destId="{D48E9E53-8BAE-431A-BFBC-D20B41FAF3FD}" srcOrd="0" destOrd="0" presId="urn:microsoft.com/office/officeart/2005/8/layout/arrow2"/>
    <dgm:cxn modelId="{C653F8D2-09CA-444C-B74A-AE9D497CA4A5}" type="presParOf" srcId="{955B13BD-DDD5-4D50-80CD-4B094C4EEDC8}" destId="{610DF556-CC12-4ED8-8F2D-FDE52087D941}" srcOrd="1" destOrd="0" presId="urn:microsoft.com/office/officeart/2005/8/layout/arrow2"/>
    <dgm:cxn modelId="{65585F42-DAEF-4566-AB2F-86A4E991F16F}" type="presParOf" srcId="{610DF556-CC12-4ED8-8F2D-FDE52087D941}" destId="{EC2ACF0D-27B7-4204-BADD-18FC21184DC4}" srcOrd="0" destOrd="0" presId="urn:microsoft.com/office/officeart/2005/8/layout/arrow2"/>
    <dgm:cxn modelId="{91E34581-23B4-4B82-A2B9-B3A283BF0BD8}" type="presParOf" srcId="{610DF556-CC12-4ED8-8F2D-FDE52087D941}" destId="{F4F3B169-6C9D-40C7-87CB-E69098973E53}" srcOrd="1" destOrd="0" presId="urn:microsoft.com/office/officeart/2005/8/layout/arrow2"/>
    <dgm:cxn modelId="{AE75E0AB-5B2D-4972-860B-84E74F24FFD5}" type="presParOf" srcId="{610DF556-CC12-4ED8-8F2D-FDE52087D941}" destId="{BCCF5D81-BDE6-4246-9D7F-9BDEF180259C}" srcOrd="2" destOrd="0" presId="urn:microsoft.com/office/officeart/2005/8/layout/arrow2"/>
    <dgm:cxn modelId="{4165BF9F-20A3-4B0C-96DD-DBA16F9FEACE}" type="presParOf" srcId="{610DF556-CC12-4ED8-8F2D-FDE52087D941}" destId="{0C697A36-5504-48A7-9D66-E3DE092030E4}" srcOrd="3" destOrd="0" presId="urn:microsoft.com/office/officeart/2005/8/layout/arrow2"/>
    <dgm:cxn modelId="{93D706DD-F0E7-457E-B7F8-74CC7C9D9028}" type="presParOf" srcId="{610DF556-CC12-4ED8-8F2D-FDE52087D941}" destId="{E8E226F1-316B-4F6B-85A8-6308B7A481C1}" srcOrd="4" destOrd="0" presId="urn:microsoft.com/office/officeart/2005/8/layout/arrow2"/>
    <dgm:cxn modelId="{A844EF26-7247-4A5D-A7A6-F8718EC1A648}" type="presParOf" srcId="{610DF556-CC12-4ED8-8F2D-FDE52087D941}" destId="{95D97480-347C-4E54-87E4-6B5B5CF77BF7}" srcOrd="5" destOrd="0" presId="urn:microsoft.com/office/officeart/2005/8/layout/arrow2"/>
    <dgm:cxn modelId="{57566048-AC6C-440C-90C0-088B50C652B0}" type="presParOf" srcId="{610DF556-CC12-4ED8-8F2D-FDE52087D941}" destId="{C7E4F00C-122D-4192-B47B-476B0A7ECFC2}" srcOrd="6" destOrd="0" presId="urn:microsoft.com/office/officeart/2005/8/layout/arrow2"/>
    <dgm:cxn modelId="{19099B68-29A5-4EA9-A11B-F1C445E8ACAD}" type="presParOf" srcId="{610DF556-CC12-4ED8-8F2D-FDE52087D941}" destId="{476CF892-F19B-4B59-9909-3D8F72A87474}"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8E9E53-8BAE-431A-BFBC-D20B41FAF3FD}">
      <dsp:nvSpPr>
        <dsp:cNvPr id="0" name=""/>
        <dsp:cNvSpPr/>
      </dsp:nvSpPr>
      <dsp:spPr>
        <a:xfrm>
          <a:off x="406520" y="0"/>
          <a:ext cx="8160286" cy="5100179"/>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2ACF0D-27B7-4204-BADD-18FC21184DC4}">
      <dsp:nvSpPr>
        <dsp:cNvPr id="0" name=""/>
        <dsp:cNvSpPr/>
      </dsp:nvSpPr>
      <dsp:spPr>
        <a:xfrm>
          <a:off x="1210308" y="3792493"/>
          <a:ext cx="187686" cy="18768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F3B169-6C9D-40C7-87CB-E69098973E53}">
      <dsp:nvSpPr>
        <dsp:cNvPr id="0" name=""/>
        <dsp:cNvSpPr/>
      </dsp:nvSpPr>
      <dsp:spPr>
        <a:xfrm>
          <a:off x="987582" y="3863467"/>
          <a:ext cx="2744113" cy="1213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451" tIns="0" rIns="0" bIns="0" numCol="1" spcCol="1270" anchor="t" anchorCtr="0">
          <a:noAutofit/>
        </a:bodyPr>
        <a:lstStyle/>
        <a:p>
          <a:pPr marL="0" lvl="0" indent="0" algn="l" defTabSz="622300">
            <a:lnSpc>
              <a:spcPct val="90000"/>
            </a:lnSpc>
            <a:spcBef>
              <a:spcPct val="0"/>
            </a:spcBef>
            <a:spcAft>
              <a:spcPct val="35000"/>
            </a:spcAft>
            <a:buNone/>
          </a:pPr>
          <a:br>
            <a:rPr lang="pl-PL" sz="1400" kern="1200" dirty="0"/>
          </a:br>
          <a:r>
            <a:rPr lang="pl-PL" sz="1600" b="1" u="sng" kern="1200" dirty="0"/>
            <a:t>POZIOM PRK 1</a:t>
          </a:r>
          <a:br>
            <a:rPr lang="pl-PL" sz="1600" kern="1200" dirty="0"/>
          </a:br>
          <a:r>
            <a:rPr lang="pl-PL" sz="1400" kern="1200" dirty="0"/>
            <a:t>jest gotów do działania </a:t>
          </a:r>
          <a:br>
            <a:rPr lang="pl-PL" sz="1400" kern="1200" dirty="0"/>
          </a:br>
          <a:r>
            <a:rPr lang="pl-PL" sz="1400" b="0" u="sng" kern="1200" dirty="0">
              <a:solidFill>
                <a:srgbClr val="FF0000"/>
              </a:solidFill>
            </a:rPr>
            <a:t>pod bezpośrednim nadzorem</a:t>
          </a:r>
        </a:p>
      </dsp:txBody>
      <dsp:txXfrm>
        <a:off x="987582" y="3863467"/>
        <a:ext cx="2744113" cy="1213842"/>
      </dsp:txXfrm>
    </dsp:sp>
    <dsp:sp modelId="{BCCF5D81-BDE6-4246-9D7F-9BDEF180259C}">
      <dsp:nvSpPr>
        <dsp:cNvPr id="0" name=""/>
        <dsp:cNvSpPr/>
      </dsp:nvSpPr>
      <dsp:spPr>
        <a:xfrm>
          <a:off x="2536355" y="2606191"/>
          <a:ext cx="326411" cy="32641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697A36-5504-48A7-9D66-E3DE092030E4}">
      <dsp:nvSpPr>
        <dsp:cNvPr id="0" name=""/>
        <dsp:cNvSpPr/>
      </dsp:nvSpPr>
      <dsp:spPr>
        <a:xfrm>
          <a:off x="2418906" y="2863246"/>
          <a:ext cx="3783744" cy="1480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959" tIns="0" rIns="0" bIns="0" numCol="1" spcCol="1270" anchor="t" anchorCtr="0">
          <a:noAutofit/>
        </a:bodyPr>
        <a:lstStyle/>
        <a:p>
          <a:pPr marL="0" lvl="0" indent="0" algn="l" defTabSz="533400">
            <a:lnSpc>
              <a:spcPct val="90000"/>
            </a:lnSpc>
            <a:spcBef>
              <a:spcPct val="0"/>
            </a:spcBef>
            <a:spcAft>
              <a:spcPct val="35000"/>
            </a:spcAft>
            <a:buNone/>
          </a:pPr>
          <a:br>
            <a:rPr lang="pl-PL" sz="1200" kern="1200" dirty="0"/>
          </a:br>
          <a:r>
            <a:rPr lang="pl-PL" sz="1600" b="1" u="sng" kern="1200" dirty="0"/>
            <a:t>POZIOM PRK 2</a:t>
          </a:r>
          <a:br>
            <a:rPr lang="pl-PL" sz="1600" kern="1200" dirty="0"/>
          </a:br>
          <a:r>
            <a:rPr lang="pl-PL" sz="1400" kern="1200" dirty="0"/>
            <a:t>jest gotów do działania i współdziałania </a:t>
          </a:r>
          <a:br>
            <a:rPr lang="pl-PL" sz="1400" kern="1200" dirty="0"/>
          </a:br>
          <a:r>
            <a:rPr lang="pl-PL" sz="1400" b="0" u="sng" kern="1200" dirty="0">
              <a:solidFill>
                <a:srgbClr val="FF0000"/>
              </a:solidFill>
              <a:effectLst/>
            </a:rPr>
            <a:t>pod kierunkiem</a:t>
          </a:r>
        </a:p>
      </dsp:txBody>
      <dsp:txXfrm>
        <a:off x="2418906" y="2863246"/>
        <a:ext cx="3783744" cy="1480162"/>
      </dsp:txXfrm>
    </dsp:sp>
    <dsp:sp modelId="{E8E226F1-316B-4F6B-85A8-6308B7A481C1}">
      <dsp:nvSpPr>
        <dsp:cNvPr id="0" name=""/>
        <dsp:cNvSpPr/>
      </dsp:nvSpPr>
      <dsp:spPr>
        <a:xfrm>
          <a:off x="4229614" y="1732020"/>
          <a:ext cx="432495" cy="43249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D97480-347C-4E54-87E4-6B5B5CF77BF7}">
      <dsp:nvSpPr>
        <dsp:cNvPr id="0" name=""/>
        <dsp:cNvSpPr/>
      </dsp:nvSpPr>
      <dsp:spPr>
        <a:xfrm>
          <a:off x="4036451" y="2076409"/>
          <a:ext cx="3971613" cy="1021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9170" tIns="0" rIns="0" bIns="0" numCol="1" spcCol="1270" anchor="t" anchorCtr="0">
          <a:noAutofit/>
        </a:bodyPr>
        <a:lstStyle/>
        <a:p>
          <a:pPr marL="0" lvl="0" indent="0" algn="l" defTabSz="622300">
            <a:lnSpc>
              <a:spcPct val="90000"/>
            </a:lnSpc>
            <a:spcBef>
              <a:spcPct val="0"/>
            </a:spcBef>
            <a:spcAft>
              <a:spcPct val="35000"/>
            </a:spcAft>
            <a:buNone/>
          </a:pPr>
          <a:br>
            <a:rPr lang="pl-PL" sz="1400" kern="1200" dirty="0"/>
          </a:br>
          <a:r>
            <a:rPr lang="pl-PL" sz="1600" b="1" u="sng" kern="1200" dirty="0">
              <a:effectLst/>
            </a:rPr>
            <a:t>POZIOM PRK 3</a:t>
          </a:r>
          <a:br>
            <a:rPr lang="pl-PL" sz="1600" kern="1200" dirty="0"/>
          </a:br>
          <a:r>
            <a:rPr lang="pl-PL" sz="1400" kern="1200" dirty="0"/>
            <a:t>jest gotów do </a:t>
          </a:r>
          <a:r>
            <a:rPr lang="pl-PL" sz="1400" u="sng" kern="1200" dirty="0">
              <a:solidFill>
                <a:srgbClr val="FF0000"/>
              </a:solidFill>
            </a:rPr>
            <a:t>częściowo samodzielnego </a:t>
          </a:r>
          <a:br>
            <a:rPr lang="pl-PL" sz="1400" kern="1200" dirty="0"/>
          </a:br>
          <a:r>
            <a:rPr lang="pl-PL" sz="1400" kern="1200" dirty="0"/>
            <a:t>działania oraz współdziałania</a:t>
          </a:r>
        </a:p>
      </dsp:txBody>
      <dsp:txXfrm>
        <a:off x="4036451" y="2076409"/>
        <a:ext cx="3971613" cy="1021124"/>
      </dsp:txXfrm>
    </dsp:sp>
    <dsp:sp modelId="{C7E4F00C-122D-4192-B47B-476B0A7ECFC2}">
      <dsp:nvSpPr>
        <dsp:cNvPr id="0" name=""/>
        <dsp:cNvSpPr/>
      </dsp:nvSpPr>
      <dsp:spPr>
        <a:xfrm>
          <a:off x="6073839" y="1153660"/>
          <a:ext cx="579380" cy="57938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6CF892-F19B-4B59-9909-3D8F72A87474}">
      <dsp:nvSpPr>
        <dsp:cNvPr id="0" name=""/>
        <dsp:cNvSpPr/>
      </dsp:nvSpPr>
      <dsp:spPr>
        <a:xfrm>
          <a:off x="6209660" y="1605732"/>
          <a:ext cx="2765847" cy="1480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7002" tIns="0" rIns="0" bIns="0" numCol="1" spcCol="1270" anchor="t" anchorCtr="0">
          <a:noAutofit/>
        </a:bodyPr>
        <a:lstStyle/>
        <a:p>
          <a:pPr marL="0" lvl="0" indent="0" algn="l" defTabSz="711200">
            <a:lnSpc>
              <a:spcPct val="90000"/>
            </a:lnSpc>
            <a:spcBef>
              <a:spcPct val="0"/>
            </a:spcBef>
            <a:spcAft>
              <a:spcPct val="35000"/>
            </a:spcAft>
            <a:buNone/>
          </a:pPr>
          <a:br>
            <a:rPr lang="pl-PL" sz="1600" b="1" u="none" kern="1200" dirty="0"/>
          </a:br>
          <a:r>
            <a:rPr lang="pl-PL" sz="1600" b="1" u="sng" kern="1200" dirty="0"/>
            <a:t>POZIOM PRK 5</a:t>
          </a:r>
          <a:br>
            <a:rPr lang="pl-PL" sz="1600" kern="1200" dirty="0"/>
          </a:br>
          <a:r>
            <a:rPr lang="pl-PL" sz="1400" kern="1200" dirty="0"/>
            <a:t>jest gotów </a:t>
          </a:r>
          <a:r>
            <a:rPr lang="pl-PL" sz="1400" u="sng" kern="1200" dirty="0">
              <a:solidFill>
                <a:srgbClr val="FF0000"/>
              </a:solidFill>
            </a:rPr>
            <a:t>do samodzielnego </a:t>
          </a:r>
          <a:r>
            <a:rPr lang="pl-PL" sz="1400" kern="1200" dirty="0"/>
            <a:t>działania oraz współdziałania</a:t>
          </a:r>
        </a:p>
      </dsp:txBody>
      <dsp:txXfrm>
        <a:off x="6209660" y="1605732"/>
        <a:ext cx="2765847" cy="1480320"/>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4051D5-534E-4F41-A7AA-1F8C280BEB19}" type="datetimeFigureOut">
              <a:rPr lang="pl-PL" smtClean="0"/>
              <a:t>25.11.2019</a:t>
            </a:fld>
            <a:endParaRPr lang="pl-PL"/>
          </a:p>
        </p:txBody>
      </p:sp>
      <p:sp>
        <p:nvSpPr>
          <p:cNvPr id="4" name="Symbol zastępczy obrazu slajdu 3"/>
          <p:cNvSpPr>
            <a:spLocks noGrp="1" noRot="1" noChangeAspect="1"/>
          </p:cNvSpPr>
          <p:nvPr>
            <p:ph type="sldImg" idx="2"/>
          </p:nvPr>
        </p:nvSpPr>
        <p:spPr>
          <a:xfrm>
            <a:off x="1247775" y="1143000"/>
            <a:ext cx="436245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02A3C7-6340-4CAA-8488-4633FD2D3E09}" type="slidenum">
              <a:rPr lang="pl-PL" smtClean="0"/>
              <a:t>‹#›</a:t>
            </a:fld>
            <a:endParaRPr lang="pl-PL"/>
          </a:p>
        </p:txBody>
      </p:sp>
    </p:spTree>
    <p:extLst>
      <p:ext uri="{BB962C8B-B14F-4D97-AF65-F5344CB8AC3E}">
        <p14:creationId xmlns:p14="http://schemas.microsoft.com/office/powerpoint/2010/main" val="2715468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006475" y="685800"/>
            <a:ext cx="4845050" cy="3429000"/>
          </a:xfrm>
        </p:spPr>
      </p:sp>
      <p:sp>
        <p:nvSpPr>
          <p:cNvPr id="3" name="Symbol zastępczy notatek 2"/>
          <p:cNvSpPr>
            <a:spLocks noGrp="1"/>
          </p:cNvSpPr>
          <p:nvPr>
            <p:ph type="body" idx="1"/>
          </p:nvPr>
        </p:nvSpPr>
        <p:spPr/>
        <p:txBody>
          <a:bodyPr/>
          <a:lstStyle/>
          <a:p>
            <a:r>
              <a:rPr lang="pl-PL" b="1" dirty="0"/>
              <a:t>Wstęp do rozszyfrowania skrótu ZSK – co znajdziemy w wyszukiwarce, gdy wpiszemy ZSK?</a:t>
            </a:r>
          </a:p>
          <a:p>
            <a:r>
              <a:rPr lang="pl-PL" dirty="0"/>
              <a:t>Wpisując w wyszukiwarkę internetową</a:t>
            </a:r>
            <a:r>
              <a:rPr lang="pl-PL" baseline="0" dirty="0"/>
              <a:t> skrót ZSK znajdziemy wiele odpowiedzi, które nie koniecznie wiążą się z naszym tematem. Jako pierwsza pojawi się nam strona podpowiadająca nam jak zrobić sobie krem, skrót ZSK odnosi się również do Zespołu Szkół Komunikacji w Poznaniu czy Zachodniopomorskich Szkół Kreatywnych. Jednak ufamy, iż już w niedługim czasie skrót ZSK będzie kojarzył się wszystkim przede wszystkim z jednym pojęciem….</a:t>
            </a:r>
            <a:endParaRPr lang="pl-PL" dirty="0"/>
          </a:p>
          <a:p>
            <a:endParaRPr lang="pl-PL" dirty="0"/>
          </a:p>
        </p:txBody>
      </p:sp>
    </p:spTree>
    <p:extLst>
      <p:ext uri="{BB962C8B-B14F-4D97-AF65-F5344CB8AC3E}">
        <p14:creationId xmlns:p14="http://schemas.microsoft.com/office/powerpoint/2010/main" val="674144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2400"/>
              <a:buFont typeface="Avenir"/>
              <a:buNone/>
            </a:pPr>
            <a:r>
              <a:rPr lang="pl-PL" sz="1200" b="1" i="0" u="none" strike="noStrike" cap="none" dirty="0">
                <a:solidFill>
                  <a:srgbClr val="000000"/>
                </a:solidFill>
                <a:latin typeface="Avenir"/>
                <a:ea typeface="Avenir"/>
                <a:cs typeface="Avenir"/>
                <a:sym typeface="Avenir"/>
              </a:rPr>
              <a:t>Edukacja formalna (oświata i szkolnictwo wyższe)</a:t>
            </a:r>
            <a:br>
              <a:rPr lang="pl-PL" sz="1200" b="1" i="0" u="none" strike="noStrike" cap="none" dirty="0">
                <a:solidFill>
                  <a:srgbClr val="000000"/>
                </a:solidFill>
                <a:latin typeface="Avenir"/>
                <a:ea typeface="Avenir"/>
                <a:cs typeface="Avenir"/>
                <a:sym typeface="Avenir"/>
              </a:rPr>
            </a:br>
            <a:r>
              <a:rPr lang="pl-PL" sz="1200" b="1" i="0" u="none" strike="noStrike" cap="none" dirty="0">
                <a:solidFill>
                  <a:srgbClr val="000000"/>
                </a:solidFill>
                <a:latin typeface="Avenir"/>
                <a:ea typeface="Avenir"/>
                <a:cs typeface="Avenir"/>
                <a:sym typeface="Avenir"/>
              </a:rPr>
              <a:t>Edukacja </a:t>
            </a:r>
            <a:r>
              <a:rPr lang="pl-PL" sz="1200" b="1" i="0" u="none" strike="noStrike" cap="none" dirty="0" err="1">
                <a:solidFill>
                  <a:srgbClr val="000000"/>
                </a:solidFill>
                <a:latin typeface="Avenir"/>
                <a:ea typeface="Avenir"/>
                <a:cs typeface="Avenir"/>
                <a:sym typeface="Avenir"/>
              </a:rPr>
              <a:t>pozaformalna</a:t>
            </a:r>
            <a:r>
              <a:rPr lang="pl-PL" sz="1200" b="1" i="0" u="none" strike="noStrike" cap="none" dirty="0">
                <a:solidFill>
                  <a:srgbClr val="000000"/>
                </a:solidFill>
                <a:latin typeface="Avenir"/>
                <a:ea typeface="Avenir"/>
                <a:cs typeface="Avenir"/>
                <a:sym typeface="Avenir"/>
              </a:rPr>
              <a:t> (kursy i szkolenia)</a:t>
            </a:r>
            <a:br>
              <a:rPr lang="pl-PL" sz="1200" b="1" i="0" u="none" strike="noStrike" cap="none" dirty="0">
                <a:solidFill>
                  <a:srgbClr val="000000"/>
                </a:solidFill>
                <a:latin typeface="Avenir"/>
                <a:ea typeface="Avenir"/>
                <a:cs typeface="Avenir"/>
                <a:sym typeface="Avenir"/>
              </a:rPr>
            </a:br>
            <a:r>
              <a:rPr lang="pl-PL" sz="1200" b="1" i="0" u="none" strike="noStrike" cap="none" dirty="0">
                <a:solidFill>
                  <a:srgbClr val="000000"/>
                </a:solidFill>
                <a:latin typeface="Avenir"/>
                <a:ea typeface="Avenir"/>
                <a:cs typeface="Avenir"/>
                <a:sym typeface="Avenir"/>
              </a:rPr>
              <a:t>Uczenie się nieformalne</a:t>
            </a:r>
            <a:br>
              <a:rPr lang="pl-PL" sz="1200" b="1" i="0" u="none" strike="noStrike" cap="none" dirty="0">
                <a:solidFill>
                  <a:srgbClr val="000000"/>
                </a:solidFill>
                <a:latin typeface="Avenir"/>
                <a:ea typeface="Avenir"/>
                <a:cs typeface="Avenir"/>
                <a:sym typeface="Avenir"/>
              </a:rPr>
            </a:br>
            <a:br>
              <a:rPr lang="pl-PL" sz="1200" b="1" i="0" u="none" strike="noStrike" cap="none" dirty="0">
                <a:solidFill>
                  <a:srgbClr val="000000"/>
                </a:solidFill>
                <a:latin typeface="Avenir"/>
                <a:ea typeface="Avenir"/>
                <a:cs typeface="Avenir"/>
                <a:sym typeface="Avenir"/>
              </a:rPr>
            </a:br>
            <a:r>
              <a:rPr lang="pl-PL" sz="1200" b="1" i="0" u="none" strike="noStrike" cap="none" dirty="0">
                <a:solidFill>
                  <a:srgbClr val="000000"/>
                </a:solidFill>
                <a:latin typeface="Avenir"/>
                <a:ea typeface="Avenir"/>
                <a:cs typeface="Avenir"/>
                <a:sym typeface="Avenir"/>
              </a:rPr>
              <a:t>Czym jest Zintegrowany System Kwalifikacji?</a:t>
            </a:r>
            <a:endParaRPr lang="pl-PL" b="1" dirty="0"/>
          </a:p>
          <a:p>
            <a:pPr marL="342900" marR="0" lvl="0" indent="-190500" algn="l" rtl="0">
              <a:lnSpc>
                <a:spcPct val="100000"/>
              </a:lnSpc>
              <a:spcBef>
                <a:spcPts val="0"/>
              </a:spcBef>
              <a:spcAft>
                <a:spcPts val="0"/>
              </a:spcAft>
              <a:buClr>
                <a:srgbClr val="000000"/>
              </a:buClr>
              <a:buSzPts val="2400"/>
              <a:buFont typeface="Avenir"/>
              <a:buNone/>
            </a:pPr>
            <a:endParaRPr lang="pl-PL" sz="1200" b="0" i="0" u="none" strike="noStrike" cap="none" dirty="0">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2400"/>
              <a:buFont typeface="Avenir"/>
              <a:buNone/>
            </a:pPr>
            <a:r>
              <a:rPr lang="pl-PL" sz="1200" b="0" i="0" u="none" strike="noStrike" cap="none" dirty="0">
                <a:solidFill>
                  <a:srgbClr val="000000"/>
                </a:solidFill>
                <a:latin typeface="Avenir"/>
                <a:ea typeface="Avenir"/>
                <a:cs typeface="Avenir"/>
                <a:sym typeface="Avenir"/>
              </a:rPr>
              <a:t>- ZSK wszedł w życie przeszło 2 lata temu. Od tego czasu trwa intensywne wdrażanie systemu.</a:t>
            </a:r>
            <a:endParaRPr lang="pl-PL" dirty="0"/>
          </a:p>
          <a:p>
            <a:pPr marL="0" marR="0" lvl="0" indent="-152400" algn="l" rtl="0">
              <a:lnSpc>
                <a:spcPct val="100000"/>
              </a:lnSpc>
              <a:spcBef>
                <a:spcPts val="0"/>
              </a:spcBef>
              <a:spcAft>
                <a:spcPts val="0"/>
              </a:spcAft>
              <a:buClr>
                <a:srgbClr val="000000"/>
              </a:buClr>
              <a:buSzPts val="2400"/>
              <a:buFont typeface="Avenir"/>
              <a:buChar char="-"/>
            </a:pPr>
            <a:r>
              <a:rPr lang="pl-PL" sz="1200" b="0" i="0" u="none" strike="noStrike" cap="none" dirty="0">
                <a:solidFill>
                  <a:srgbClr val="000000"/>
                </a:solidFill>
                <a:latin typeface="Avenir"/>
                <a:ea typeface="Avenir"/>
                <a:cs typeface="Avenir"/>
                <a:sym typeface="Avenir"/>
              </a:rPr>
              <a:t> Na początku podkreślę, że </a:t>
            </a:r>
            <a:r>
              <a:rPr lang="pl-PL" sz="1200" b="1" i="0" u="none" strike="noStrike" cap="none" dirty="0">
                <a:solidFill>
                  <a:srgbClr val="000000"/>
                </a:solidFill>
                <a:latin typeface="Avenir"/>
                <a:ea typeface="Avenir"/>
                <a:cs typeface="Avenir"/>
                <a:sym typeface="Avenir"/>
              </a:rPr>
              <a:t>całe nasze szkolnictwo, </a:t>
            </a:r>
            <a:r>
              <a:rPr lang="pl-PL" sz="1200" b="0" i="0" u="none" strike="noStrike" cap="none" dirty="0">
                <a:solidFill>
                  <a:srgbClr val="000000"/>
                </a:solidFill>
                <a:latin typeface="Avenir"/>
                <a:ea typeface="Avenir"/>
                <a:cs typeface="Avenir"/>
                <a:sym typeface="Avenir"/>
              </a:rPr>
              <a:t>funkcjonuje w ZSK. W styczniu 2016 r. weszła w życie ustawa o ZSK i od tego czasu realizowane są liczne działania, o których ustawa traktuje. Działaniami tymi zawiaduje Minister Koordynator ZSK – Minister Edukacji Narodowej, który powierzył zadanie związane z wdrażaniem ZSK Instytutowi Badań Edukacyjnych. Z tego względu mam dzisiaj przyjemność opowiedzieć Państwu o dotychczasowych i przyszłych działaniach powiązanych z wdrażaniem i funkcjonowaniem ZSK. Do tego</a:t>
            </a:r>
            <a:endParaRPr lang="pl-PL" dirty="0"/>
          </a:p>
          <a:p>
            <a:pPr marL="0" marR="0" lvl="0" indent="0" algn="l" rtl="0">
              <a:lnSpc>
                <a:spcPct val="100000"/>
              </a:lnSpc>
              <a:spcBef>
                <a:spcPts val="0"/>
              </a:spcBef>
              <a:spcAft>
                <a:spcPts val="0"/>
              </a:spcAft>
              <a:buClr>
                <a:srgbClr val="000000"/>
              </a:buClr>
              <a:buSzPts val="2400"/>
              <a:buFont typeface="Avenir"/>
              <a:buNone/>
            </a:pPr>
            <a:endParaRPr lang="pl-PL" sz="1200" b="0" i="0" u="none" strike="noStrike" cap="none" dirty="0">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3200"/>
              <a:buFont typeface="Avenir"/>
              <a:buNone/>
            </a:pPr>
            <a:r>
              <a:rPr lang="pl-PL" sz="1600" b="1" i="0" u="none" strike="noStrike" cap="none" dirty="0">
                <a:solidFill>
                  <a:srgbClr val="000000"/>
                </a:solidFill>
                <a:latin typeface="Avenir"/>
                <a:ea typeface="Avenir"/>
                <a:cs typeface="Avenir"/>
                <a:sym typeface="Avenir"/>
              </a:rPr>
              <a:t>/Powierzenie realizacji projektów pozakonkursowych IBE </a:t>
            </a:r>
            <a:r>
              <a:rPr lang="pl-PL" sz="1200" b="0" i="0" u="none" strike="noStrike" cap="none" dirty="0">
                <a:solidFill>
                  <a:srgbClr val="000000"/>
                </a:solidFill>
                <a:latin typeface="Avenir"/>
                <a:ea typeface="Avenir"/>
                <a:cs typeface="Avenir"/>
                <a:sym typeface="Avenir"/>
              </a:rPr>
              <a:t>wynika z art. 89 ust. 2 ustawy o Zintegrowanym Systemie Kwalifikacji. 19 stycznia 2016 r. Minister Edukacji Narodowej (minister koordynator ZSK) upoważnił IBE do realizacji zadań, o których mowa w art. 89 ust. 1 pkt 1,3,4,6 i 7./</a:t>
            </a:r>
            <a:endParaRPr lang="pl-PL" dirty="0"/>
          </a:p>
          <a:p>
            <a:pPr marL="0" marR="0" lvl="0" indent="0" algn="l" rtl="0">
              <a:lnSpc>
                <a:spcPct val="100000"/>
              </a:lnSpc>
              <a:spcBef>
                <a:spcPts val="0"/>
              </a:spcBef>
              <a:spcAft>
                <a:spcPts val="0"/>
              </a:spcAft>
              <a:buClr>
                <a:srgbClr val="000000"/>
              </a:buClr>
              <a:buSzPts val="2400"/>
              <a:buFont typeface="Avenir"/>
              <a:buNone/>
            </a:pPr>
            <a:endParaRPr lang="pl-PL" sz="1200" b="0" i="0" u="none" strike="noStrike" cap="none" dirty="0">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2400"/>
              <a:buFont typeface="Avenir"/>
              <a:buNone/>
            </a:pPr>
            <a:r>
              <a:rPr lang="pl-PL" sz="1200" b="0" i="0" u="none" strike="noStrike" cap="none" dirty="0">
                <a:solidFill>
                  <a:srgbClr val="000000"/>
                </a:solidFill>
                <a:latin typeface="Avenir"/>
                <a:ea typeface="Avenir"/>
                <a:cs typeface="Avenir"/>
                <a:sym typeface="Avenir"/>
              </a:rPr>
              <a:t>Ustawa o ZSK „w pigułce”:</a:t>
            </a:r>
            <a:endParaRPr lang="pl-PL" dirty="0"/>
          </a:p>
          <a:p>
            <a:pPr marL="0" marR="0" lvl="0" indent="-152400" algn="l" rtl="0">
              <a:lnSpc>
                <a:spcPct val="100000"/>
              </a:lnSpc>
              <a:spcBef>
                <a:spcPts val="0"/>
              </a:spcBef>
              <a:spcAft>
                <a:spcPts val="0"/>
              </a:spcAft>
              <a:buClr>
                <a:srgbClr val="000000"/>
              </a:buClr>
              <a:buSzPts val="2400"/>
              <a:buFont typeface="Avenir"/>
              <a:buChar char="-"/>
            </a:pPr>
            <a:r>
              <a:rPr lang="pl-PL" sz="1200" b="0" i="0" u="none" strike="noStrike" cap="none" dirty="0">
                <a:solidFill>
                  <a:srgbClr val="000000"/>
                </a:solidFill>
                <a:latin typeface="Avenir"/>
                <a:ea typeface="Avenir"/>
                <a:cs typeface="Avenir"/>
                <a:sym typeface="Avenir"/>
              </a:rPr>
              <a:t> Wszystkie kwalifikacje nadawane w ramach  oświaty i szkolnictwa wyższego zostały włączone do systemu z mocy ustawy. </a:t>
            </a:r>
            <a:endParaRPr lang="pl-PL" dirty="0"/>
          </a:p>
          <a:p>
            <a:pPr marL="0" marR="0" lvl="0" indent="-152400" algn="l" rtl="0">
              <a:lnSpc>
                <a:spcPct val="100000"/>
              </a:lnSpc>
              <a:spcBef>
                <a:spcPts val="0"/>
              </a:spcBef>
              <a:spcAft>
                <a:spcPts val="0"/>
              </a:spcAft>
              <a:buClr>
                <a:srgbClr val="000000"/>
              </a:buClr>
              <a:buSzPts val="2400"/>
              <a:buFont typeface="Avenir"/>
              <a:buChar char="-"/>
            </a:pPr>
            <a:r>
              <a:rPr lang="pl-PL" sz="1200" b="0" i="0" u="none" strike="noStrike" cap="none" dirty="0">
                <a:solidFill>
                  <a:srgbClr val="000000"/>
                </a:solidFill>
                <a:latin typeface="Avenir"/>
                <a:ea typeface="Avenir"/>
                <a:cs typeface="Avenir"/>
                <a:sym typeface="Avenir"/>
              </a:rPr>
              <a:t> Ustawa wprowadza podział na </a:t>
            </a:r>
            <a:r>
              <a:rPr lang="pl-PL" sz="1200" b="1" i="0" u="none" strike="noStrike" cap="none" dirty="0">
                <a:solidFill>
                  <a:srgbClr val="000000"/>
                </a:solidFill>
                <a:latin typeface="Avenir"/>
                <a:ea typeface="Avenir"/>
                <a:cs typeface="Avenir"/>
                <a:sym typeface="Avenir"/>
              </a:rPr>
              <a:t>kwalifikacje pełne i cząstkowe</a:t>
            </a:r>
            <a:r>
              <a:rPr lang="pl-PL" sz="1200" b="0" i="0" u="none" strike="noStrike" cap="none" dirty="0">
                <a:solidFill>
                  <a:srgbClr val="000000"/>
                </a:solidFill>
                <a:latin typeface="Avenir"/>
                <a:ea typeface="Avenir"/>
                <a:cs typeface="Avenir"/>
                <a:sym typeface="Avenir"/>
              </a:rPr>
              <a:t>. </a:t>
            </a:r>
            <a:endParaRPr lang="pl-PL" dirty="0"/>
          </a:p>
          <a:p>
            <a:pPr marL="0" marR="0" lvl="0" indent="-152400" algn="l" rtl="0">
              <a:lnSpc>
                <a:spcPct val="100000"/>
              </a:lnSpc>
              <a:spcBef>
                <a:spcPts val="0"/>
              </a:spcBef>
              <a:spcAft>
                <a:spcPts val="0"/>
              </a:spcAft>
              <a:buClr>
                <a:srgbClr val="000000"/>
              </a:buClr>
              <a:buSzPts val="2400"/>
              <a:buFont typeface="Avenir"/>
              <a:buChar char="-"/>
            </a:pPr>
            <a:r>
              <a:rPr lang="pl-PL" sz="1200" b="0" i="0" u="none" strike="noStrike" cap="none" dirty="0">
                <a:solidFill>
                  <a:srgbClr val="000000"/>
                </a:solidFill>
                <a:latin typeface="Avenir"/>
                <a:ea typeface="Avenir"/>
                <a:cs typeface="Avenir"/>
                <a:sym typeface="Avenir"/>
              </a:rPr>
              <a:t> </a:t>
            </a:r>
            <a:r>
              <a:rPr lang="pl-PL" sz="1200" b="1" i="0" u="none" strike="noStrike" cap="none" dirty="0">
                <a:solidFill>
                  <a:srgbClr val="000000"/>
                </a:solidFill>
                <a:latin typeface="Avenir"/>
                <a:ea typeface="Avenir"/>
                <a:cs typeface="Avenir"/>
                <a:sym typeface="Avenir"/>
              </a:rPr>
              <a:t>Kwalifikacje pełne </a:t>
            </a:r>
            <a:r>
              <a:rPr lang="pl-PL" sz="1200" b="0" i="0" u="none" strike="noStrike" cap="none" dirty="0">
                <a:solidFill>
                  <a:srgbClr val="000000"/>
                </a:solidFill>
                <a:latin typeface="Avenir"/>
                <a:ea typeface="Avenir"/>
                <a:cs typeface="Avenir"/>
                <a:sym typeface="Avenir"/>
              </a:rPr>
              <a:t>nadawane są wyłącznie w ramach systemów oświaty i szkolnictwa wyższego, po ukończeniu określonych etapów kształcenia (czyli szkoły albo studiów). Przykłady: świadectwo ukończenia szkoły podstawowej, dyplom potwierdzający kwalifikacje zawodowe, świadectwo dojrzałości, dyplom ukończenia studiów 1 stopnia, dyplom ukończenia studiów 2 stopnia, dyplom doktorski). </a:t>
            </a:r>
            <a:endParaRPr lang="pl-PL" dirty="0"/>
          </a:p>
          <a:p>
            <a:pPr marL="0" marR="0" lvl="0" indent="-152400" algn="l" rtl="0">
              <a:lnSpc>
                <a:spcPct val="100000"/>
              </a:lnSpc>
              <a:spcBef>
                <a:spcPts val="0"/>
              </a:spcBef>
              <a:spcAft>
                <a:spcPts val="0"/>
              </a:spcAft>
              <a:buClr>
                <a:srgbClr val="000000"/>
              </a:buClr>
              <a:buSzPts val="2400"/>
              <a:buFont typeface="Avenir"/>
              <a:buChar char="-"/>
            </a:pPr>
            <a:r>
              <a:rPr lang="pl-PL" sz="1200" b="0" i="0" u="none" strike="noStrike" cap="none" dirty="0">
                <a:solidFill>
                  <a:srgbClr val="000000"/>
                </a:solidFill>
                <a:latin typeface="Avenir"/>
                <a:ea typeface="Avenir"/>
                <a:cs typeface="Avenir"/>
                <a:sym typeface="Avenir"/>
              </a:rPr>
              <a:t> </a:t>
            </a:r>
            <a:r>
              <a:rPr lang="pl-PL" sz="1200" b="1" i="0" u="none" strike="noStrike" cap="none" dirty="0">
                <a:solidFill>
                  <a:srgbClr val="000000"/>
                </a:solidFill>
                <a:latin typeface="Avenir"/>
                <a:ea typeface="Avenir"/>
                <a:cs typeface="Avenir"/>
                <a:sym typeface="Avenir"/>
              </a:rPr>
              <a:t>Kwalifikacje cząstkowe </a:t>
            </a:r>
            <a:r>
              <a:rPr lang="pl-PL" sz="1200" b="0" i="0" u="none" strike="noStrike" cap="none" dirty="0">
                <a:solidFill>
                  <a:srgbClr val="000000"/>
                </a:solidFill>
                <a:latin typeface="Avenir"/>
                <a:ea typeface="Avenir"/>
                <a:cs typeface="Avenir"/>
                <a:sym typeface="Avenir"/>
              </a:rPr>
              <a:t>– wszystkie pozostałe (w systemie oświaty – świadectwa ukończenia poszczególnych klas szkoły, świadectwa potwierdzające kwalifikacje w zawodzie).</a:t>
            </a:r>
            <a:endParaRPr lang="pl-PL" dirty="0"/>
          </a:p>
          <a:p>
            <a:pPr marL="0" marR="0" lvl="0" indent="-152400" algn="l" rtl="0">
              <a:lnSpc>
                <a:spcPct val="100000"/>
              </a:lnSpc>
              <a:spcBef>
                <a:spcPts val="0"/>
              </a:spcBef>
              <a:spcAft>
                <a:spcPts val="0"/>
              </a:spcAft>
              <a:buClr>
                <a:srgbClr val="000000"/>
              </a:buClr>
              <a:buSzPts val="2400"/>
              <a:buFont typeface="Avenir"/>
              <a:buChar char="-"/>
            </a:pPr>
            <a:r>
              <a:rPr lang="pl-PL" sz="1200" b="0" i="0" u="none" strike="noStrike" cap="none" dirty="0">
                <a:solidFill>
                  <a:srgbClr val="000000"/>
                </a:solidFill>
                <a:latin typeface="Avenir"/>
                <a:ea typeface="Avenir"/>
                <a:cs typeface="Avenir"/>
                <a:sym typeface="Avenir"/>
              </a:rPr>
              <a:t> Kwalifikacje cząstkowe to również kwalifikacje zdobywane w sposób </a:t>
            </a:r>
            <a:r>
              <a:rPr lang="pl-PL" sz="1200" b="0" i="0" u="none" strike="noStrike" cap="none" dirty="0" err="1">
                <a:solidFill>
                  <a:srgbClr val="000000"/>
                </a:solidFill>
                <a:latin typeface="Avenir"/>
                <a:ea typeface="Avenir"/>
                <a:cs typeface="Avenir"/>
                <a:sym typeface="Avenir"/>
              </a:rPr>
              <a:t>pozaformalny</a:t>
            </a:r>
            <a:r>
              <a:rPr lang="pl-PL" sz="1200" b="0" i="0" u="none" strike="noStrike" cap="none" dirty="0">
                <a:solidFill>
                  <a:srgbClr val="000000"/>
                </a:solidFill>
                <a:latin typeface="Avenir"/>
                <a:ea typeface="Avenir"/>
                <a:cs typeface="Avenir"/>
                <a:sym typeface="Avenir"/>
              </a:rPr>
              <a:t> (kursy i szkolenia) i nieformalny (w wyniku samodzielnego uczenia się), czyli </a:t>
            </a:r>
            <a:r>
              <a:rPr lang="pl-PL" sz="1200" b="1" i="0" u="none" strike="noStrike" cap="none" dirty="0">
                <a:solidFill>
                  <a:srgbClr val="000000"/>
                </a:solidFill>
                <a:latin typeface="Avenir"/>
                <a:ea typeface="Avenir"/>
                <a:cs typeface="Avenir"/>
                <a:sym typeface="Avenir"/>
              </a:rPr>
              <a:t>kwalifikacje rynkowe</a:t>
            </a:r>
            <a:r>
              <a:rPr lang="pl-PL" sz="1200" b="0" i="0" u="none" strike="noStrike" cap="none" dirty="0">
                <a:solidFill>
                  <a:srgbClr val="000000"/>
                </a:solidFill>
                <a:latin typeface="Avenir"/>
                <a:ea typeface="Avenir"/>
                <a:cs typeface="Avenir"/>
                <a:sym typeface="Avenir"/>
              </a:rPr>
              <a:t>.</a:t>
            </a:r>
            <a:endParaRPr lang="pl-PL" dirty="0"/>
          </a:p>
          <a:p>
            <a:pPr marL="0" marR="0" lvl="0" indent="0" algn="l" rtl="0">
              <a:lnSpc>
                <a:spcPct val="100000"/>
              </a:lnSpc>
              <a:spcBef>
                <a:spcPts val="0"/>
              </a:spcBef>
              <a:spcAft>
                <a:spcPts val="0"/>
              </a:spcAft>
              <a:buClr>
                <a:srgbClr val="000000"/>
              </a:buClr>
              <a:buSzPts val="2400"/>
              <a:buFont typeface="Avenir"/>
              <a:buNone/>
            </a:pPr>
            <a:endParaRPr lang="pl-PL" sz="1200" b="0" i="0" u="none" strike="noStrike" cap="none" dirty="0">
              <a:solidFill>
                <a:srgbClr val="000000"/>
              </a:solidFill>
              <a:latin typeface="Avenir"/>
              <a:ea typeface="Avenir"/>
              <a:cs typeface="Avenir"/>
              <a:sym typeface="Avenir"/>
            </a:endParaRPr>
          </a:p>
          <a:p>
            <a:pPr marL="0" marR="0" lvl="0" indent="0" algn="l" rtl="0">
              <a:lnSpc>
                <a:spcPct val="125000"/>
              </a:lnSpc>
              <a:spcBef>
                <a:spcPts val="0"/>
              </a:spcBef>
              <a:spcAft>
                <a:spcPts val="0"/>
              </a:spcAft>
              <a:buNone/>
            </a:pPr>
            <a:r>
              <a:rPr lang="pl-PL" sz="1800" b="0" i="0" u="none" strike="noStrike" cap="none" dirty="0">
                <a:solidFill>
                  <a:schemeClr val="dk1"/>
                </a:solidFill>
                <a:latin typeface="Avenir"/>
                <a:ea typeface="Avenir"/>
                <a:cs typeface="Avenir"/>
                <a:sym typeface="Avenir"/>
              </a:rPr>
              <a:t>Wskaźnik rezultatu - l. certyfikatów - 270 000 wydanych w oparciu o 200 kw. włączonych do 2023 roku</a:t>
            </a:r>
            <a:endParaRPr lang="pl-PL" dirty="0"/>
          </a:p>
          <a:p>
            <a:pPr marL="0" marR="0" lvl="0" indent="0" algn="l" rtl="0">
              <a:lnSpc>
                <a:spcPct val="125000"/>
              </a:lnSpc>
              <a:spcBef>
                <a:spcPts val="0"/>
              </a:spcBef>
              <a:spcAft>
                <a:spcPts val="0"/>
              </a:spcAft>
              <a:buClr>
                <a:srgbClr val="000000"/>
              </a:buClr>
              <a:buSzPts val="2400"/>
              <a:buFont typeface="Avenir"/>
              <a:buNone/>
            </a:pPr>
            <a:endParaRPr lang="pl-PL" sz="1200" b="0" i="0" u="none" strike="noStrike" cap="none" dirty="0">
              <a:solidFill>
                <a:srgbClr val="000000"/>
              </a:solidFill>
              <a:latin typeface="Avenir"/>
              <a:ea typeface="Avenir"/>
              <a:cs typeface="Avenir"/>
              <a:sym typeface="Avenir"/>
            </a:endParaRPr>
          </a:p>
          <a:p>
            <a:pPr marL="0" indent="0"/>
            <a:endParaRPr lang="pl-PL" sz="1200" dirty="0"/>
          </a:p>
        </p:txBody>
      </p:sp>
      <p:sp>
        <p:nvSpPr>
          <p:cNvPr id="4" name="Symbol zastępczy numeru slajdu 3"/>
          <p:cNvSpPr>
            <a:spLocks noGrp="1"/>
          </p:cNvSpPr>
          <p:nvPr>
            <p:ph type="sldNum" sz="quarter" idx="10"/>
          </p:nvPr>
        </p:nvSpPr>
        <p:spPr/>
        <p:txBody>
          <a:bodyPr/>
          <a:lstStyle/>
          <a:p>
            <a:fld id="{E302A3C7-6340-4CAA-8488-4633FD2D3E09}" type="slidenum">
              <a:rPr lang="pl-PL" smtClean="0"/>
              <a:t>11</a:t>
            </a:fld>
            <a:endParaRPr lang="pl-PL"/>
          </a:p>
        </p:txBody>
      </p:sp>
    </p:spTree>
    <p:extLst>
      <p:ext uri="{BB962C8B-B14F-4D97-AF65-F5344CB8AC3E}">
        <p14:creationId xmlns:p14="http://schemas.microsoft.com/office/powerpoint/2010/main" val="570311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To jest od Marzeny nowe – nie wiem czy to dajemy!</a:t>
            </a:r>
          </a:p>
        </p:txBody>
      </p:sp>
      <p:sp>
        <p:nvSpPr>
          <p:cNvPr id="4" name="Symbol zastępczy numeru slajdu 3"/>
          <p:cNvSpPr>
            <a:spLocks noGrp="1"/>
          </p:cNvSpPr>
          <p:nvPr>
            <p:ph type="sldNum" sz="quarter" idx="10"/>
          </p:nvPr>
        </p:nvSpPr>
        <p:spPr/>
        <p:txBody>
          <a:bodyPr/>
          <a:lstStyle/>
          <a:p>
            <a:fld id="{E302A3C7-6340-4CAA-8488-4633FD2D3E09}" type="slidenum">
              <a:rPr lang="pl-PL" smtClean="0"/>
              <a:t>12</a:t>
            </a:fld>
            <a:endParaRPr lang="pl-PL"/>
          </a:p>
        </p:txBody>
      </p:sp>
    </p:spTree>
    <p:extLst>
      <p:ext uri="{BB962C8B-B14F-4D97-AF65-F5344CB8AC3E}">
        <p14:creationId xmlns:p14="http://schemas.microsoft.com/office/powerpoint/2010/main" val="3982336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Nie wiem co z tymi slajdami?</a:t>
            </a:r>
          </a:p>
          <a:p>
            <a:endParaRPr lang="pl-PL" dirty="0"/>
          </a:p>
        </p:txBody>
      </p:sp>
      <p:sp>
        <p:nvSpPr>
          <p:cNvPr id="4" name="Symbol zastępczy numeru slajdu 3"/>
          <p:cNvSpPr>
            <a:spLocks noGrp="1"/>
          </p:cNvSpPr>
          <p:nvPr>
            <p:ph type="sldNum" sz="quarter" idx="10"/>
          </p:nvPr>
        </p:nvSpPr>
        <p:spPr/>
        <p:txBody>
          <a:bodyPr/>
          <a:lstStyle/>
          <a:p>
            <a:fld id="{E302A3C7-6340-4CAA-8488-4633FD2D3E09}" type="slidenum">
              <a:rPr lang="pl-PL" smtClean="0"/>
              <a:t>13</a:t>
            </a:fld>
            <a:endParaRPr lang="pl-PL"/>
          </a:p>
        </p:txBody>
      </p:sp>
    </p:spTree>
    <p:extLst>
      <p:ext uri="{BB962C8B-B14F-4D97-AF65-F5344CB8AC3E}">
        <p14:creationId xmlns:p14="http://schemas.microsoft.com/office/powerpoint/2010/main" val="959434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dirty="0"/>
              <a:t>o których mowa w art.2 ust. 1 pkt 11 ustawy z dnia 27 lipca 2005 r.-Prawo o szkolnictwie wyższym albo kwalifikacji w zawodzie, o której mowa w art.10 ust.3 pkt 1 ustawy z dnia 7 września 1991 r. o systemie oświaty</a:t>
            </a:r>
          </a:p>
          <a:p>
            <a:endParaRPr lang="pl-PL" dirty="0"/>
          </a:p>
        </p:txBody>
      </p:sp>
      <p:sp>
        <p:nvSpPr>
          <p:cNvPr id="4" name="Symbol zastępczy numeru slajdu 3"/>
          <p:cNvSpPr>
            <a:spLocks noGrp="1"/>
          </p:cNvSpPr>
          <p:nvPr>
            <p:ph type="sldNum" sz="quarter" idx="10"/>
          </p:nvPr>
        </p:nvSpPr>
        <p:spPr/>
        <p:txBody>
          <a:bodyPr/>
          <a:lstStyle/>
          <a:p>
            <a:fld id="{E302A3C7-6340-4CAA-8488-4633FD2D3E09}" type="slidenum">
              <a:rPr lang="pl-PL" smtClean="0"/>
              <a:t>14</a:t>
            </a:fld>
            <a:endParaRPr lang="pl-PL"/>
          </a:p>
        </p:txBody>
      </p:sp>
    </p:spTree>
    <p:extLst>
      <p:ext uri="{BB962C8B-B14F-4D97-AF65-F5344CB8AC3E}">
        <p14:creationId xmlns:p14="http://schemas.microsoft.com/office/powerpoint/2010/main" val="22827564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dirty="0"/>
              <a:t>o których mowa w art.2 ust. 1 pkt 11 ustawy z dnia 27 lipca 2005 r.-Prawo o szkolnictwie wyższym albo kwalifikacji w zawodzie, o której mowa w art.10 ust.3 pkt 1 ustawy z dnia 7 września 1991 r. o systemie oświaty.</a:t>
            </a:r>
          </a:p>
          <a:p>
            <a:endParaRPr lang="pl-PL" dirty="0"/>
          </a:p>
        </p:txBody>
      </p:sp>
      <p:sp>
        <p:nvSpPr>
          <p:cNvPr id="4" name="Symbol zastępczy numeru slajdu 3"/>
          <p:cNvSpPr>
            <a:spLocks noGrp="1"/>
          </p:cNvSpPr>
          <p:nvPr>
            <p:ph type="sldNum" sz="quarter" idx="10"/>
          </p:nvPr>
        </p:nvSpPr>
        <p:spPr/>
        <p:txBody>
          <a:bodyPr/>
          <a:lstStyle/>
          <a:p>
            <a:fld id="{E302A3C7-6340-4CAA-8488-4633FD2D3E09}" type="slidenum">
              <a:rPr lang="pl-PL" smtClean="0"/>
              <a:t>15</a:t>
            </a:fld>
            <a:endParaRPr lang="pl-PL"/>
          </a:p>
        </p:txBody>
      </p:sp>
    </p:spTree>
    <p:extLst>
      <p:ext uri="{BB962C8B-B14F-4D97-AF65-F5344CB8AC3E}">
        <p14:creationId xmlns:p14="http://schemas.microsoft.com/office/powerpoint/2010/main" val="917827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H</a:t>
            </a:r>
          </a:p>
        </p:txBody>
      </p:sp>
      <p:sp>
        <p:nvSpPr>
          <p:cNvPr id="4" name="Symbol zastępczy numeru slajdu 3"/>
          <p:cNvSpPr>
            <a:spLocks noGrp="1"/>
          </p:cNvSpPr>
          <p:nvPr>
            <p:ph type="sldNum" sz="quarter" idx="10"/>
          </p:nvPr>
        </p:nvSpPr>
        <p:spPr/>
        <p:txBody>
          <a:bodyPr/>
          <a:lstStyle/>
          <a:p>
            <a:pPr marL="0" marR="0" lvl="0" indent="0" algn="r" defTabSz="1042050" rtl="0" eaLnBrk="1" fontAlgn="auto" latinLnBrk="0" hangingPunct="1">
              <a:lnSpc>
                <a:spcPct val="100000"/>
              </a:lnSpc>
              <a:spcBef>
                <a:spcPts val="0"/>
              </a:spcBef>
              <a:spcAft>
                <a:spcPts val="0"/>
              </a:spcAft>
              <a:buClrTx/>
              <a:buSzTx/>
              <a:buFontTx/>
              <a:buNone/>
              <a:tabLst/>
              <a:defRPr/>
            </a:pPr>
            <a:fld id="{E302A3C7-6340-4CAA-8488-4633FD2D3E09}"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42050" rtl="0" eaLnBrk="1" fontAlgn="auto" latinLnBrk="0" hangingPunct="1">
                <a:lnSpc>
                  <a:spcPct val="100000"/>
                </a:lnSpc>
                <a:spcBef>
                  <a:spcPts val="0"/>
                </a:spcBef>
                <a:spcAft>
                  <a:spcPts val="0"/>
                </a:spcAft>
                <a:buClrTx/>
                <a:buSzTx/>
                <a:buFontTx/>
                <a:buNone/>
                <a:tabLst/>
                <a:defRPr/>
              </a:pPr>
              <a:t>17</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6364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H</a:t>
            </a:r>
          </a:p>
        </p:txBody>
      </p:sp>
      <p:sp>
        <p:nvSpPr>
          <p:cNvPr id="4" name="Symbol zastępczy numeru slajdu 3"/>
          <p:cNvSpPr>
            <a:spLocks noGrp="1"/>
          </p:cNvSpPr>
          <p:nvPr>
            <p:ph type="sldNum" sz="quarter" idx="10"/>
          </p:nvPr>
        </p:nvSpPr>
        <p:spPr/>
        <p:txBody>
          <a:bodyPr/>
          <a:lstStyle/>
          <a:p>
            <a:pPr marL="0" marR="0" lvl="0" indent="0" algn="r" defTabSz="1042050" rtl="0" eaLnBrk="1" fontAlgn="auto" latinLnBrk="0" hangingPunct="1">
              <a:lnSpc>
                <a:spcPct val="100000"/>
              </a:lnSpc>
              <a:spcBef>
                <a:spcPts val="0"/>
              </a:spcBef>
              <a:spcAft>
                <a:spcPts val="0"/>
              </a:spcAft>
              <a:buClrTx/>
              <a:buSzTx/>
              <a:buFontTx/>
              <a:buNone/>
              <a:tabLst/>
              <a:defRPr/>
            </a:pPr>
            <a:fld id="{E302A3C7-6340-4CAA-8488-4633FD2D3E09}"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42050" rtl="0" eaLnBrk="1" fontAlgn="auto" latinLnBrk="0" hangingPunct="1">
                <a:lnSpc>
                  <a:spcPct val="100000"/>
                </a:lnSpc>
                <a:spcBef>
                  <a:spcPts val="0"/>
                </a:spcBef>
                <a:spcAft>
                  <a:spcPts val="0"/>
                </a:spcAft>
                <a:buClrTx/>
                <a:buSzTx/>
                <a:buFontTx/>
                <a:buNone/>
                <a:tabLst/>
                <a:defRPr/>
              </a:pPr>
              <a:t>18</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4463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H</a:t>
            </a:r>
          </a:p>
        </p:txBody>
      </p:sp>
      <p:sp>
        <p:nvSpPr>
          <p:cNvPr id="4" name="Symbol zastępczy numeru slajdu 3"/>
          <p:cNvSpPr>
            <a:spLocks noGrp="1"/>
          </p:cNvSpPr>
          <p:nvPr>
            <p:ph type="sldNum" sz="quarter" idx="10"/>
          </p:nvPr>
        </p:nvSpPr>
        <p:spPr/>
        <p:txBody>
          <a:bodyPr/>
          <a:lstStyle/>
          <a:p>
            <a:pPr marL="0" marR="0" lvl="0" indent="0" algn="r" defTabSz="1042050" rtl="0" eaLnBrk="1" fontAlgn="auto" latinLnBrk="0" hangingPunct="1">
              <a:lnSpc>
                <a:spcPct val="100000"/>
              </a:lnSpc>
              <a:spcBef>
                <a:spcPts val="0"/>
              </a:spcBef>
              <a:spcAft>
                <a:spcPts val="0"/>
              </a:spcAft>
              <a:buClrTx/>
              <a:buSzTx/>
              <a:buFontTx/>
              <a:buNone/>
              <a:tabLst/>
              <a:defRPr/>
            </a:pPr>
            <a:fld id="{E302A3C7-6340-4CAA-8488-4633FD2D3E09}"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42050" rtl="0" eaLnBrk="1" fontAlgn="auto" latinLnBrk="0" hangingPunct="1">
                <a:lnSpc>
                  <a:spcPct val="100000"/>
                </a:lnSpc>
                <a:spcBef>
                  <a:spcPts val="0"/>
                </a:spcBef>
                <a:spcAft>
                  <a:spcPts val="0"/>
                </a:spcAft>
                <a:buClrTx/>
                <a:buSzTx/>
                <a:buFontTx/>
                <a:buNone/>
                <a:tabLst/>
                <a:defRPr/>
              </a:pPr>
              <a:t>19</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728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A</a:t>
            </a:r>
          </a:p>
        </p:txBody>
      </p:sp>
      <p:sp>
        <p:nvSpPr>
          <p:cNvPr id="4" name="Symbol zastępczy numeru slajdu 3"/>
          <p:cNvSpPr>
            <a:spLocks noGrp="1"/>
          </p:cNvSpPr>
          <p:nvPr>
            <p:ph type="sldNum" sz="quarter" idx="10"/>
          </p:nvPr>
        </p:nvSpPr>
        <p:spPr/>
        <p:txBody>
          <a:bodyPr/>
          <a:lstStyle/>
          <a:p>
            <a:pPr marL="0" marR="0" lvl="0" indent="0" algn="r" defTabSz="1042050" rtl="0" eaLnBrk="1" fontAlgn="auto" latinLnBrk="0" hangingPunct="1">
              <a:lnSpc>
                <a:spcPct val="100000"/>
              </a:lnSpc>
              <a:spcBef>
                <a:spcPts val="0"/>
              </a:spcBef>
              <a:spcAft>
                <a:spcPts val="0"/>
              </a:spcAft>
              <a:buClrTx/>
              <a:buSzTx/>
              <a:buFontTx/>
              <a:buNone/>
              <a:tabLst/>
              <a:defRPr/>
            </a:pPr>
            <a:fld id="{E302A3C7-6340-4CAA-8488-4633FD2D3E09}"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42050" rtl="0" eaLnBrk="1" fontAlgn="auto" latinLnBrk="0" hangingPunct="1">
                <a:lnSpc>
                  <a:spcPct val="100000"/>
                </a:lnSpc>
                <a:spcBef>
                  <a:spcPts val="0"/>
                </a:spcBef>
                <a:spcAft>
                  <a:spcPts val="0"/>
                </a:spcAft>
                <a:buClrTx/>
                <a:buSzTx/>
                <a:buFontTx/>
                <a:buNone/>
                <a:tabLst/>
                <a:defRPr/>
              </a:pPr>
              <a:t>21</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18249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E302A3C7-6340-4CAA-8488-4633FD2D3E09}" type="slidenum">
              <a:rPr lang="pl-PL" smtClean="0"/>
              <a:t>22</a:t>
            </a:fld>
            <a:endParaRPr lang="pl-PL"/>
          </a:p>
        </p:txBody>
      </p:sp>
    </p:spTree>
    <p:extLst>
      <p:ext uri="{BB962C8B-B14F-4D97-AF65-F5344CB8AC3E}">
        <p14:creationId xmlns:p14="http://schemas.microsoft.com/office/powerpoint/2010/main" val="3073692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E302A3C7-6340-4CAA-8488-4633FD2D3E09}" type="slidenum">
              <a:rPr lang="pl-PL" smtClean="0"/>
              <a:t>3</a:t>
            </a:fld>
            <a:endParaRPr lang="pl-PL"/>
          </a:p>
        </p:txBody>
      </p:sp>
    </p:spTree>
    <p:extLst>
      <p:ext uri="{BB962C8B-B14F-4D97-AF65-F5344CB8AC3E}">
        <p14:creationId xmlns:p14="http://schemas.microsoft.com/office/powerpoint/2010/main" val="34232963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E302A3C7-6340-4CAA-8488-4633FD2D3E09}" type="slidenum">
              <a:rPr lang="pl-PL" smtClean="0"/>
              <a:t>23</a:t>
            </a:fld>
            <a:endParaRPr lang="pl-PL"/>
          </a:p>
        </p:txBody>
      </p:sp>
    </p:spTree>
    <p:extLst>
      <p:ext uri="{BB962C8B-B14F-4D97-AF65-F5344CB8AC3E}">
        <p14:creationId xmlns:p14="http://schemas.microsoft.com/office/powerpoint/2010/main" val="31817259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prstClr val="black"/>
                </a:solidFill>
                <a:effectLst/>
                <a:uLnTx/>
                <a:uFillTx/>
                <a:latin typeface="+mn-lt"/>
                <a:ea typeface="+mn-ea"/>
                <a:cs typeface="+mn-cs"/>
              </a:rPr>
              <a:t>A Kwalifikacje pełne </a:t>
            </a:r>
            <a:r>
              <a:rPr kumimoji="0" lang="pl-PL" sz="1200" b="0" i="0" u="none" strike="noStrike" kern="1200" cap="none" spc="0" normalizeH="0" baseline="0" noProof="0" dirty="0">
                <a:ln>
                  <a:noFill/>
                </a:ln>
                <a:solidFill>
                  <a:prstClr val="black"/>
                </a:solidFill>
                <a:effectLst/>
                <a:uLnTx/>
                <a:uFillTx/>
                <a:latin typeface="+mn-lt"/>
                <a:ea typeface="+mn-ea"/>
                <a:cs typeface="+mn-cs"/>
              </a:rPr>
              <a:t>- kwalifikacje, które są nadawane wyłącznie w ramach systemu oświaty po ukończeniu określonych etapów kształcenia oraz kwalifikacje pierwszego,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a:ln>
                  <a:noFill/>
                </a:ln>
                <a:solidFill>
                  <a:prstClr val="black"/>
                </a:solidFill>
                <a:effectLst/>
                <a:uLnTx/>
                <a:uFillTx/>
                <a:latin typeface="+mn-lt"/>
                <a:ea typeface="+mn-ea"/>
                <a:cs typeface="+mn-cs"/>
              </a:rPr>
              <a:t>drugiego i trzeciego stopnia w rozumieniu ustawy z dnia 27 lipca 2005 r. – Prawo o szkolnictwie wyższym. (art. 2, pkt 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a:ln>
                  <a:noFill/>
                </a:ln>
                <a:solidFill>
                  <a:prstClr val="black"/>
                </a:solidFill>
                <a:effectLst/>
                <a:uLnTx/>
                <a:uFillTx/>
                <a:latin typeface="+mn-lt"/>
                <a:ea typeface="+mn-ea"/>
                <a:cs typeface="+mn-cs"/>
              </a:rPr>
              <a:t>(</a:t>
            </a:r>
            <a:r>
              <a:rPr kumimoji="0" lang="pl-PL" sz="1200" b="0" i="0" u="sng" strike="noStrike" kern="1200" cap="none" spc="0" normalizeH="0" baseline="0" noProof="0" dirty="0">
                <a:ln>
                  <a:noFill/>
                </a:ln>
                <a:solidFill>
                  <a:prstClr val="black"/>
                </a:solidFill>
                <a:effectLst/>
                <a:uLnTx/>
                <a:uFillTx/>
                <a:latin typeface="+mn-lt"/>
                <a:ea typeface="+mn-ea"/>
                <a:cs typeface="+mn-cs"/>
              </a:rPr>
              <a:t>słownik ZSK – definicja w ustawie o ZSK</a:t>
            </a:r>
            <a:r>
              <a:rPr kumimoji="0" lang="pl-PL" sz="1200" b="0" i="0" u="none" strike="noStrike" kern="1200" cap="none" spc="0" normalizeH="0" baseline="0" noProof="0" dirty="0">
                <a:ln>
                  <a:noFill/>
                </a:ln>
                <a:solidFill>
                  <a:prstClr val="black"/>
                </a:solidFill>
                <a:effectLst/>
                <a:uLnTx/>
                <a:uFillTx/>
                <a:latin typeface="+mn-lt"/>
                <a:ea typeface="+mn-ea"/>
                <a:cs typeface="+mn-cs"/>
              </a:rPr>
              <a:t>).</a:t>
            </a:r>
          </a:p>
          <a:p>
            <a:endParaRPr lang="pl-PL" dirty="0"/>
          </a:p>
        </p:txBody>
      </p:sp>
      <p:sp>
        <p:nvSpPr>
          <p:cNvPr id="4" name="Symbol zastępczy numeru slajdu 3"/>
          <p:cNvSpPr>
            <a:spLocks noGrp="1"/>
          </p:cNvSpPr>
          <p:nvPr>
            <p:ph type="sldNum" sz="quarter" idx="10"/>
          </p:nvPr>
        </p:nvSpPr>
        <p:spPr/>
        <p:txBody>
          <a:bodyPr/>
          <a:lstStyle/>
          <a:p>
            <a:pPr marL="0" marR="0" lvl="0" indent="0" algn="r" defTabSz="1042050" rtl="0" eaLnBrk="1" fontAlgn="auto" latinLnBrk="0" hangingPunct="1">
              <a:lnSpc>
                <a:spcPct val="100000"/>
              </a:lnSpc>
              <a:spcBef>
                <a:spcPts val="0"/>
              </a:spcBef>
              <a:spcAft>
                <a:spcPts val="0"/>
              </a:spcAft>
              <a:buClrTx/>
              <a:buSzTx/>
              <a:buFontTx/>
              <a:buNone/>
              <a:tabLst/>
              <a:defRPr/>
            </a:pPr>
            <a:fld id="{E302A3C7-6340-4CAA-8488-4633FD2D3E09}"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42050" rtl="0" eaLnBrk="1" fontAlgn="auto" latinLnBrk="0" hangingPunct="1">
                <a:lnSpc>
                  <a:spcPct val="100000"/>
                </a:lnSpc>
                <a:spcBef>
                  <a:spcPts val="0"/>
                </a:spcBef>
                <a:spcAft>
                  <a:spcPts val="0"/>
                </a:spcAft>
                <a:buClrTx/>
                <a:buSzTx/>
                <a:buFontTx/>
                <a:buNone/>
                <a:tabLst/>
                <a:defRPr/>
              </a:pPr>
              <a:t>24</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81892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prstClr val="black"/>
                </a:solidFill>
                <a:effectLst/>
                <a:uLnTx/>
                <a:uFillTx/>
                <a:latin typeface="+mn-lt"/>
                <a:ea typeface="+mn-ea"/>
                <a:cs typeface="+mn-cs"/>
              </a:rPr>
              <a:t>A Kwalifikacje uregulowane </a:t>
            </a:r>
            <a:r>
              <a:rPr kumimoji="0" lang="pl-PL" sz="1200" b="0" i="0" u="none" strike="noStrike" kern="1200" cap="none" spc="0" normalizeH="0" baseline="0" noProof="0" dirty="0">
                <a:ln>
                  <a:noFill/>
                </a:ln>
                <a:solidFill>
                  <a:prstClr val="black"/>
                </a:solidFill>
                <a:effectLst/>
                <a:uLnTx/>
                <a:uFillTx/>
                <a:latin typeface="+mn-lt"/>
                <a:ea typeface="+mn-ea"/>
                <a:cs typeface="+mn-cs"/>
              </a:rPr>
              <a:t>- kwalifikacje ustanowione odrębnymi przepisami, których nadawanie odbywa się na zasadach określonych w tych przepisach, z wyłączeniem kwalifikacji nadawanych w systemie oświaty i systemie szkolnictwa wyższego. (art. 2, pkt 12)</a:t>
            </a:r>
            <a:br>
              <a:rPr kumimoji="0" lang="pl-PL" sz="1200" b="0" i="0" u="none" strike="noStrike" kern="1200" cap="none" spc="0" normalizeH="0" baseline="0" noProof="0" dirty="0">
                <a:ln>
                  <a:noFill/>
                </a:ln>
                <a:solidFill>
                  <a:prstClr val="black"/>
                </a:solidFill>
                <a:effectLst/>
                <a:uLnTx/>
                <a:uFillTx/>
                <a:latin typeface="+mn-lt"/>
                <a:ea typeface="+mn-ea"/>
                <a:cs typeface="+mn-cs"/>
              </a:rPr>
            </a:br>
            <a:r>
              <a:rPr kumimoji="0" lang="pl-PL" sz="1200" b="0" i="0" u="none" strike="noStrike" kern="1200" cap="none" spc="0" normalizeH="0" baseline="0" noProof="0" dirty="0">
                <a:ln>
                  <a:noFill/>
                </a:ln>
                <a:solidFill>
                  <a:prstClr val="black"/>
                </a:solidFill>
                <a:effectLst/>
                <a:uLnTx/>
                <a:uFillTx/>
                <a:latin typeface="+mn-lt"/>
                <a:ea typeface="+mn-ea"/>
                <a:cs typeface="+mn-cs"/>
              </a:rPr>
              <a:t>(</a:t>
            </a:r>
            <a:r>
              <a:rPr kumimoji="0" lang="pl-PL" sz="1200" b="0" i="0" u="sng" strike="noStrike" kern="1200" cap="none" spc="0" normalizeH="0" baseline="0" noProof="0" dirty="0">
                <a:ln>
                  <a:noFill/>
                </a:ln>
                <a:solidFill>
                  <a:prstClr val="black"/>
                </a:solidFill>
                <a:effectLst/>
                <a:uLnTx/>
                <a:uFillTx/>
                <a:latin typeface="+mn-lt"/>
                <a:ea typeface="+mn-ea"/>
                <a:cs typeface="+mn-cs"/>
              </a:rPr>
              <a:t>słownik ZSK – definicja w ustawie o ZSK</a:t>
            </a:r>
            <a:r>
              <a:rPr kumimoji="0" lang="pl-PL" sz="1200" b="0" i="0" u="none" strike="noStrike" kern="1200" cap="none" spc="0" normalizeH="0" baseline="0" noProof="0" dirty="0">
                <a:ln>
                  <a:noFill/>
                </a:ln>
                <a:solidFill>
                  <a:prstClr val="black"/>
                </a:solidFill>
                <a:effectLst/>
                <a:uLnTx/>
                <a:uFillTx/>
                <a:latin typeface="+mn-lt"/>
                <a:ea typeface="+mn-ea"/>
                <a:cs typeface="+mn-cs"/>
              </a:rPr>
              <a:t>).</a:t>
            </a:r>
          </a:p>
          <a:p>
            <a:endParaRPr lang="pl-PL" dirty="0"/>
          </a:p>
        </p:txBody>
      </p:sp>
      <p:sp>
        <p:nvSpPr>
          <p:cNvPr id="4" name="Symbol zastępczy numeru slajdu 3"/>
          <p:cNvSpPr>
            <a:spLocks noGrp="1"/>
          </p:cNvSpPr>
          <p:nvPr>
            <p:ph type="sldNum" sz="quarter" idx="10"/>
          </p:nvPr>
        </p:nvSpPr>
        <p:spPr/>
        <p:txBody>
          <a:bodyPr/>
          <a:lstStyle/>
          <a:p>
            <a:pPr marL="0" marR="0" lvl="0" indent="0" algn="r" defTabSz="1042050" rtl="0" eaLnBrk="1" fontAlgn="auto" latinLnBrk="0" hangingPunct="1">
              <a:lnSpc>
                <a:spcPct val="100000"/>
              </a:lnSpc>
              <a:spcBef>
                <a:spcPts val="0"/>
              </a:spcBef>
              <a:spcAft>
                <a:spcPts val="0"/>
              </a:spcAft>
              <a:buClrTx/>
              <a:buSzTx/>
              <a:buFontTx/>
              <a:buNone/>
              <a:tabLst/>
              <a:defRPr/>
            </a:pPr>
            <a:fld id="{E302A3C7-6340-4CAA-8488-4633FD2D3E09}"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42050" rtl="0" eaLnBrk="1" fontAlgn="auto" latinLnBrk="0" hangingPunct="1">
                <a:lnSpc>
                  <a:spcPct val="100000"/>
                </a:lnSpc>
                <a:spcBef>
                  <a:spcPts val="0"/>
                </a:spcBef>
                <a:spcAft>
                  <a:spcPts val="0"/>
                </a:spcAft>
                <a:buClrTx/>
                <a:buSzTx/>
                <a:buFontTx/>
                <a:buNone/>
                <a:tabLst/>
                <a:defRPr/>
              </a:pPr>
              <a:t>25</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537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H</a:t>
            </a:r>
          </a:p>
        </p:txBody>
      </p:sp>
      <p:sp>
        <p:nvSpPr>
          <p:cNvPr id="4" name="Symbol zastępczy numeru slajdu 3"/>
          <p:cNvSpPr>
            <a:spLocks noGrp="1"/>
          </p:cNvSpPr>
          <p:nvPr>
            <p:ph type="sldNum" sz="quarter" idx="10"/>
          </p:nvPr>
        </p:nvSpPr>
        <p:spPr/>
        <p:txBody>
          <a:bodyPr/>
          <a:lstStyle/>
          <a:p>
            <a:pPr marL="0" marR="0" lvl="0" indent="0" algn="r" defTabSz="1042050" rtl="0" eaLnBrk="1" fontAlgn="auto" latinLnBrk="0" hangingPunct="1">
              <a:lnSpc>
                <a:spcPct val="100000"/>
              </a:lnSpc>
              <a:spcBef>
                <a:spcPts val="0"/>
              </a:spcBef>
              <a:spcAft>
                <a:spcPts val="0"/>
              </a:spcAft>
              <a:buClrTx/>
              <a:buSzTx/>
              <a:buFontTx/>
              <a:buNone/>
              <a:tabLst/>
              <a:defRPr/>
            </a:pPr>
            <a:fld id="{E302A3C7-6340-4CAA-8488-4633FD2D3E09}"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42050" rtl="0" eaLnBrk="1" fontAlgn="auto" latinLnBrk="0" hangingPunct="1">
                <a:lnSpc>
                  <a:spcPct val="100000"/>
                </a:lnSpc>
                <a:spcBef>
                  <a:spcPts val="0"/>
                </a:spcBef>
                <a:spcAft>
                  <a:spcPts val="0"/>
                </a:spcAft>
                <a:buClrTx/>
                <a:buSzTx/>
                <a:buFontTx/>
                <a:buNone/>
                <a:tabLst/>
                <a:defRPr/>
              </a:pPr>
              <a:t>26</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93993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1042050" rtl="0" eaLnBrk="1" fontAlgn="auto" latinLnBrk="0" hangingPunct="1">
              <a:lnSpc>
                <a:spcPct val="100000"/>
              </a:lnSpc>
              <a:spcBef>
                <a:spcPts val="0"/>
              </a:spcBef>
              <a:spcAft>
                <a:spcPts val="0"/>
              </a:spcAft>
              <a:buClrTx/>
              <a:buSzTx/>
              <a:buFontTx/>
              <a:buNone/>
              <a:tabLst/>
              <a:defRPr/>
            </a:pPr>
            <a:fld id="{E302A3C7-6340-4CAA-8488-4633FD2D3E09}"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42050" rtl="0" eaLnBrk="1" fontAlgn="auto" latinLnBrk="0" hangingPunct="1">
                <a:lnSpc>
                  <a:spcPct val="100000"/>
                </a:lnSpc>
                <a:spcBef>
                  <a:spcPts val="0"/>
                </a:spcBef>
                <a:spcAft>
                  <a:spcPts val="0"/>
                </a:spcAft>
                <a:buClrTx/>
                <a:buSzTx/>
                <a:buFontTx/>
                <a:buNone/>
                <a:tabLst/>
                <a:defRPr/>
              </a:pPr>
              <a:t>27</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72337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prstClr val="black"/>
                </a:solidFill>
                <a:effectLst/>
                <a:uLnTx/>
                <a:uFillTx/>
                <a:latin typeface="+mn-lt"/>
                <a:ea typeface="+mn-ea"/>
                <a:cs typeface="+mn-cs"/>
              </a:rPr>
              <a:t>A Kwalifikacje rynkowe </a:t>
            </a:r>
            <a:r>
              <a:rPr kumimoji="0" lang="pl-PL" sz="1200" b="0" i="0" u="none" strike="noStrike" kern="1200" cap="none" spc="0" normalizeH="0" baseline="0" noProof="0" dirty="0">
                <a:ln>
                  <a:noFill/>
                </a:ln>
                <a:solidFill>
                  <a:prstClr val="black"/>
                </a:solidFill>
                <a:effectLst/>
                <a:uLnTx/>
                <a:uFillTx/>
                <a:latin typeface="+mn-lt"/>
                <a:ea typeface="+mn-ea"/>
                <a:cs typeface="+mn-cs"/>
              </a:rPr>
              <a:t>- kwalifikacje nieuregulowane przepisami prawa, których nadawanie odbywa się na zasadzie swobody działalności gospodarczej. (art. 2, pkt 11)(</a:t>
            </a:r>
            <a:r>
              <a:rPr kumimoji="0" lang="pl-PL" sz="1200" b="0" i="0" u="sng" strike="noStrike" kern="1200" cap="none" spc="0" normalizeH="0" baseline="0" noProof="0" dirty="0">
                <a:ln>
                  <a:noFill/>
                </a:ln>
                <a:solidFill>
                  <a:prstClr val="black"/>
                </a:solidFill>
                <a:effectLst/>
                <a:uLnTx/>
                <a:uFillTx/>
                <a:latin typeface="+mn-lt"/>
                <a:ea typeface="+mn-ea"/>
                <a:cs typeface="+mn-cs"/>
              </a:rPr>
              <a:t>słownik ZSK – definicja w ustawie o ZSK</a:t>
            </a:r>
            <a:r>
              <a:rPr kumimoji="0" lang="pl-PL" sz="1200" b="0" i="0" u="none" strike="noStrike" kern="1200" cap="none" spc="0" normalizeH="0" baseline="0" noProof="0" dirty="0">
                <a:ln>
                  <a:noFill/>
                </a:ln>
                <a:solidFill>
                  <a:prstClr val="black"/>
                </a:solidFill>
                <a:effectLst/>
                <a:uLnTx/>
                <a:uFillTx/>
                <a:latin typeface="+mn-lt"/>
                <a:ea typeface="+mn-ea"/>
                <a:cs typeface="+mn-cs"/>
              </a:rPr>
              <a:t>).</a:t>
            </a:r>
          </a:p>
          <a:p>
            <a:endParaRPr lang="pl-PL" dirty="0"/>
          </a:p>
        </p:txBody>
      </p:sp>
      <p:sp>
        <p:nvSpPr>
          <p:cNvPr id="4" name="Symbol zastępczy numeru slajdu 3"/>
          <p:cNvSpPr>
            <a:spLocks noGrp="1"/>
          </p:cNvSpPr>
          <p:nvPr>
            <p:ph type="sldNum" sz="quarter" idx="10"/>
          </p:nvPr>
        </p:nvSpPr>
        <p:spPr/>
        <p:txBody>
          <a:bodyPr/>
          <a:lstStyle/>
          <a:p>
            <a:pPr marL="0" marR="0" lvl="0" indent="0" algn="r" defTabSz="1042050" rtl="0" eaLnBrk="1" fontAlgn="auto" latinLnBrk="0" hangingPunct="1">
              <a:lnSpc>
                <a:spcPct val="100000"/>
              </a:lnSpc>
              <a:spcBef>
                <a:spcPts val="0"/>
              </a:spcBef>
              <a:spcAft>
                <a:spcPts val="0"/>
              </a:spcAft>
              <a:buClrTx/>
              <a:buSzTx/>
              <a:buFontTx/>
              <a:buNone/>
              <a:tabLst/>
              <a:defRPr/>
            </a:pPr>
            <a:fld id="{E302A3C7-6340-4CAA-8488-4633FD2D3E09}"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42050" rtl="0" eaLnBrk="1" fontAlgn="auto" latinLnBrk="0" hangingPunct="1">
                <a:lnSpc>
                  <a:spcPct val="100000"/>
                </a:lnSpc>
                <a:spcBef>
                  <a:spcPts val="0"/>
                </a:spcBef>
                <a:spcAft>
                  <a:spcPts val="0"/>
                </a:spcAft>
                <a:buClrTx/>
                <a:buSzTx/>
                <a:buFontTx/>
                <a:buNone/>
                <a:tabLst/>
                <a:defRPr/>
              </a:pPr>
              <a:t>28</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10832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Stan wg </a:t>
            </a:r>
            <a:r>
              <a:rPr lang="pl-PL" altLang="sv-SE" sz="1200" u="sng" dirty="0">
                <a:solidFill>
                  <a:srgbClr val="008BD2"/>
                </a:solidFill>
                <a:ea typeface="Avenir" charset="0"/>
                <a:cs typeface="Calibri"/>
                <a:sym typeface="Avenir" charset="0"/>
              </a:rPr>
              <a:t>http://www.kwalifikacje.gov.pl/ogloszenia</a:t>
            </a:r>
            <a:endParaRPr lang="pl-PL" sz="1200" dirty="0"/>
          </a:p>
          <a:p>
            <a:br>
              <a:rPr lang="pl-PL" dirty="0"/>
            </a:br>
            <a:endParaRPr lang="pl-PL" dirty="0"/>
          </a:p>
        </p:txBody>
      </p:sp>
      <p:sp>
        <p:nvSpPr>
          <p:cNvPr id="4" name="Symbol zastępczy numeru slajdu 3"/>
          <p:cNvSpPr>
            <a:spLocks noGrp="1"/>
          </p:cNvSpPr>
          <p:nvPr>
            <p:ph type="sldNum" sz="quarter" idx="10"/>
          </p:nvPr>
        </p:nvSpPr>
        <p:spPr/>
        <p:txBody>
          <a:bodyPr/>
          <a:lstStyle/>
          <a:p>
            <a:fld id="{E302A3C7-6340-4CAA-8488-4633FD2D3E09}" type="slidenum">
              <a:rPr lang="pl-PL" smtClean="0"/>
              <a:t>29</a:t>
            </a:fld>
            <a:endParaRPr lang="pl-PL"/>
          </a:p>
        </p:txBody>
      </p:sp>
    </p:spTree>
    <p:extLst>
      <p:ext uri="{BB962C8B-B14F-4D97-AF65-F5344CB8AC3E}">
        <p14:creationId xmlns:p14="http://schemas.microsoft.com/office/powerpoint/2010/main" val="17302982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2400"/>
              <a:buFont typeface="Arial"/>
              <a:buNone/>
            </a:pPr>
            <a:r>
              <a:rPr lang="pl-PL" sz="1200" b="1" i="0" u="none" strike="noStrike" cap="none" dirty="0">
                <a:solidFill>
                  <a:srgbClr val="000000"/>
                </a:solidFill>
                <a:latin typeface="Avenir"/>
                <a:ea typeface="Avenir"/>
                <a:cs typeface="Avenir"/>
                <a:sym typeface="Avenir"/>
              </a:rPr>
              <a:t>Kwalifikacje cząstkowe a pełne</a:t>
            </a:r>
          </a:p>
          <a:p>
            <a:pPr marL="0" marR="0" lvl="0" indent="0" algn="l" rtl="0">
              <a:lnSpc>
                <a:spcPct val="100000"/>
              </a:lnSpc>
              <a:spcBef>
                <a:spcPts val="0"/>
              </a:spcBef>
              <a:spcAft>
                <a:spcPts val="0"/>
              </a:spcAft>
              <a:buClr>
                <a:srgbClr val="000000"/>
              </a:buClr>
              <a:buSzPts val="2400"/>
              <a:buFont typeface="Arial"/>
              <a:buNone/>
            </a:pPr>
            <a:r>
              <a:rPr lang="pl-PL" sz="1200" b="0" i="0" u="none" strike="noStrike" cap="none" dirty="0">
                <a:solidFill>
                  <a:srgbClr val="000000"/>
                </a:solidFill>
                <a:latin typeface="Avenir"/>
                <a:ea typeface="Avenir"/>
                <a:cs typeface="Avenir"/>
                <a:sym typeface="Avenir"/>
              </a:rPr>
              <a:t>Kwalifikacje dostępne na rynku nie konkurują ze sobą a się uzupełniają.</a:t>
            </a:r>
            <a:endParaRPr lang="pl-PL" dirty="0"/>
          </a:p>
          <a:p>
            <a:pPr marL="171450" marR="0" lvl="0" indent="-171450" algn="l" rtl="0">
              <a:lnSpc>
                <a:spcPct val="100000"/>
              </a:lnSpc>
              <a:spcBef>
                <a:spcPts val="0"/>
              </a:spcBef>
              <a:spcAft>
                <a:spcPts val="0"/>
              </a:spcAft>
              <a:buClr>
                <a:srgbClr val="000000"/>
              </a:buClr>
              <a:buSzPts val="2400"/>
              <a:buFont typeface="Avenir"/>
              <a:buChar char="-"/>
            </a:pPr>
            <a:r>
              <a:rPr lang="pl-PL" sz="1200" b="0" i="0" u="none" strike="noStrike" cap="none" dirty="0">
                <a:solidFill>
                  <a:srgbClr val="000000"/>
                </a:solidFill>
                <a:latin typeface="Avenir"/>
                <a:ea typeface="Avenir"/>
                <a:cs typeface="Avenir"/>
                <a:sym typeface="Avenir"/>
              </a:rPr>
              <a:t>Kwalifikacją pełną jest dyplom magistra informatyki lub magistra inżyniera informatyka.</a:t>
            </a:r>
            <a:endParaRPr lang="pl-PL" dirty="0"/>
          </a:p>
          <a:p>
            <a:pPr marL="171450" marR="0" lvl="0" indent="-171450" algn="l" rtl="0">
              <a:lnSpc>
                <a:spcPct val="100000"/>
              </a:lnSpc>
              <a:spcBef>
                <a:spcPts val="0"/>
              </a:spcBef>
              <a:spcAft>
                <a:spcPts val="0"/>
              </a:spcAft>
              <a:buClr>
                <a:srgbClr val="000000"/>
              </a:buClr>
              <a:buSzPts val="2400"/>
              <a:buFont typeface="Avenir"/>
              <a:buNone/>
            </a:pPr>
            <a:endParaRPr lang="pl-PL" sz="1200" b="0" i="0" u="none" strike="noStrike" cap="none" dirty="0">
              <a:solidFill>
                <a:srgbClr val="000000"/>
              </a:solidFill>
              <a:latin typeface="Avenir"/>
              <a:ea typeface="Avenir"/>
              <a:cs typeface="Avenir"/>
              <a:sym typeface="Avenir"/>
            </a:endParaRPr>
          </a:p>
          <a:p>
            <a:pPr marL="171450" marR="0" lvl="0" indent="-171450" algn="l" rtl="0">
              <a:lnSpc>
                <a:spcPct val="100000"/>
              </a:lnSpc>
              <a:spcBef>
                <a:spcPts val="0"/>
              </a:spcBef>
              <a:spcAft>
                <a:spcPts val="0"/>
              </a:spcAft>
              <a:buClr>
                <a:srgbClr val="000000"/>
              </a:buClr>
              <a:buSzPts val="2400"/>
              <a:buFont typeface="Avenir"/>
              <a:buChar char="-"/>
            </a:pPr>
            <a:r>
              <a:rPr lang="pl-PL" sz="1200" b="0" i="0" u="none" strike="noStrike" cap="none" dirty="0">
                <a:solidFill>
                  <a:srgbClr val="000000"/>
                </a:solidFill>
                <a:latin typeface="Avenir"/>
                <a:ea typeface="Avenir"/>
                <a:cs typeface="Avenir"/>
                <a:sym typeface="Avenir"/>
              </a:rPr>
              <a:t>Kwalifikacją cząstkową będą studia podyplomowe, np. dyplom ukończenia studiów podyplomowych np. w zakresie „informatyki śledczej”.</a:t>
            </a:r>
            <a:endParaRPr lang="pl-PL" dirty="0"/>
          </a:p>
          <a:p>
            <a:pPr marL="171450" marR="0" lvl="0" indent="-171450" algn="l" rtl="0">
              <a:lnSpc>
                <a:spcPct val="100000"/>
              </a:lnSpc>
              <a:spcBef>
                <a:spcPts val="0"/>
              </a:spcBef>
              <a:spcAft>
                <a:spcPts val="0"/>
              </a:spcAft>
              <a:buClr>
                <a:srgbClr val="000000"/>
              </a:buClr>
              <a:buSzPts val="2400"/>
              <a:buFont typeface="Avenir"/>
              <a:buNone/>
            </a:pPr>
            <a:endParaRPr lang="pl-PL" sz="1200" b="0" i="0" u="none" strike="noStrike" cap="none" dirty="0">
              <a:solidFill>
                <a:srgbClr val="000000"/>
              </a:solidFill>
              <a:latin typeface="Avenir"/>
              <a:ea typeface="Avenir"/>
              <a:cs typeface="Avenir"/>
              <a:sym typeface="Avenir"/>
            </a:endParaRPr>
          </a:p>
          <a:p>
            <a:pPr marL="171450" marR="0" lvl="0" indent="-171450" algn="l" rtl="0">
              <a:lnSpc>
                <a:spcPct val="100000"/>
              </a:lnSpc>
              <a:spcBef>
                <a:spcPts val="0"/>
              </a:spcBef>
              <a:spcAft>
                <a:spcPts val="0"/>
              </a:spcAft>
              <a:buClr>
                <a:srgbClr val="000000"/>
              </a:buClr>
              <a:buSzPts val="2400"/>
              <a:buFont typeface="Avenir"/>
              <a:buChar char="-"/>
            </a:pPr>
            <a:r>
              <a:rPr lang="pl-PL" sz="1200" b="0" i="0" u="none" strike="noStrike" cap="none" dirty="0">
                <a:solidFill>
                  <a:srgbClr val="000000"/>
                </a:solidFill>
                <a:latin typeface="Avenir"/>
                <a:ea typeface="Avenir"/>
                <a:cs typeface="Avenir"/>
                <a:sym typeface="Avenir"/>
              </a:rPr>
              <a:t>Branża informatyczna myśli jednak o jeszcze innych kwalifikacjach cząstkowych (które można szybciej uzyskać), odpowiadających na pojawiające się potrzeby rynku pracy – np. „odzyskiwanie danych z dysków twardych”. Będzie to typowa kwalifikacja rynkowa.</a:t>
            </a:r>
            <a:br>
              <a:rPr lang="pl-PL" sz="1200" b="0" i="0" u="none" strike="noStrike" cap="none" dirty="0">
                <a:solidFill>
                  <a:srgbClr val="000000"/>
                </a:solidFill>
                <a:latin typeface="Avenir"/>
                <a:ea typeface="Avenir"/>
                <a:cs typeface="Avenir"/>
                <a:sym typeface="Avenir"/>
              </a:rPr>
            </a:br>
            <a:endParaRPr lang="pl-PL" sz="1200" b="0" i="0" u="none" strike="noStrike" cap="none" dirty="0">
              <a:solidFill>
                <a:srgbClr val="000000"/>
              </a:solidFill>
              <a:latin typeface="Avenir"/>
              <a:ea typeface="Avenir"/>
              <a:cs typeface="Avenir"/>
              <a:sym typeface="Avenir"/>
            </a:endParaRPr>
          </a:p>
          <a:p>
            <a:pPr marL="171450" marR="0" lvl="0" indent="-171450" algn="l" rtl="0">
              <a:lnSpc>
                <a:spcPct val="100000"/>
              </a:lnSpc>
              <a:spcBef>
                <a:spcPts val="0"/>
              </a:spcBef>
              <a:spcAft>
                <a:spcPts val="0"/>
              </a:spcAft>
              <a:buClr>
                <a:srgbClr val="000000"/>
              </a:buClr>
              <a:buSzPts val="2400"/>
              <a:buFont typeface="Avenir"/>
              <a:buChar char="-"/>
            </a:pPr>
            <a:r>
              <a:rPr lang="pl-PL" sz="1200" b="0" i="0" u="none" strike="noStrike" cap="none" dirty="0">
                <a:solidFill>
                  <a:srgbClr val="000000"/>
                </a:solidFill>
                <a:latin typeface="Avenir"/>
                <a:ea typeface="Avenir"/>
                <a:cs typeface="Avenir"/>
                <a:sym typeface="Avenir"/>
              </a:rPr>
              <a:t>W podanym przykładzie widać, ze kwalifikacje te nie konkurują ze sobą, ale świetnie się uzupełniają. I warto tak o tym myśleć. </a:t>
            </a:r>
            <a:endParaRPr lang="pl-PL" dirty="0"/>
          </a:p>
          <a:p>
            <a:pPr marL="0" marR="0" lvl="0" indent="0" algn="l" rtl="0">
              <a:lnSpc>
                <a:spcPct val="125000"/>
              </a:lnSpc>
              <a:spcBef>
                <a:spcPts val="0"/>
              </a:spcBef>
              <a:spcAft>
                <a:spcPts val="0"/>
              </a:spcAft>
              <a:buNone/>
            </a:pPr>
            <a:endParaRPr lang="pl-PL" sz="1200" b="0" i="0" u="none" strike="noStrike" cap="none" dirty="0">
              <a:solidFill>
                <a:srgbClr val="000000"/>
              </a:solidFill>
              <a:latin typeface="Avenir"/>
              <a:ea typeface="Avenir"/>
              <a:cs typeface="Avenir"/>
              <a:sym typeface="Avenir"/>
            </a:endParaRPr>
          </a:p>
          <a:p>
            <a:pPr marL="0" indent="0"/>
            <a:endParaRPr lang="pl-PL" sz="1200" dirty="0"/>
          </a:p>
        </p:txBody>
      </p:sp>
      <p:sp>
        <p:nvSpPr>
          <p:cNvPr id="4" name="Symbol zastępczy numeru slajdu 3"/>
          <p:cNvSpPr>
            <a:spLocks noGrp="1"/>
          </p:cNvSpPr>
          <p:nvPr>
            <p:ph type="sldNum" sz="quarter" idx="10"/>
          </p:nvPr>
        </p:nvSpPr>
        <p:spPr/>
        <p:txBody>
          <a:bodyPr/>
          <a:lstStyle/>
          <a:p>
            <a:pPr marL="0" marR="0" lvl="0" indent="0" algn="r" defTabSz="1042050" rtl="0" eaLnBrk="1" fontAlgn="auto" latinLnBrk="0" hangingPunct="1">
              <a:lnSpc>
                <a:spcPct val="100000"/>
              </a:lnSpc>
              <a:spcBef>
                <a:spcPts val="0"/>
              </a:spcBef>
              <a:spcAft>
                <a:spcPts val="0"/>
              </a:spcAft>
              <a:buClrTx/>
              <a:buSzTx/>
              <a:buFontTx/>
              <a:buNone/>
              <a:tabLst/>
              <a:defRPr/>
            </a:pPr>
            <a:fld id="{E302A3C7-6340-4CAA-8488-4633FD2D3E09}"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42050" rtl="0" eaLnBrk="1" fontAlgn="auto" latinLnBrk="0" hangingPunct="1">
                <a:lnSpc>
                  <a:spcPct val="100000"/>
                </a:lnSpc>
                <a:spcBef>
                  <a:spcPts val="0"/>
                </a:spcBef>
                <a:spcAft>
                  <a:spcPts val="0"/>
                </a:spcAft>
                <a:buClrTx/>
                <a:buSzTx/>
                <a:buFontTx/>
                <a:buNone/>
                <a:tabLst/>
                <a:defRPr/>
              </a:pPr>
              <a:t>30</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26804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Shape 661"/>
          <p:cNvSpPr>
            <a:spLocks noGrp="1" noRot="1" noChangeAspect="1"/>
          </p:cNvSpPr>
          <p:nvPr>
            <p:ph type="sldImg" idx="2"/>
          </p:nvPr>
        </p:nvSpPr>
        <p:spPr>
          <a:xfrm>
            <a:off x="1006475" y="685800"/>
            <a:ext cx="484505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62" name="Shape 662"/>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25000"/>
              </a:lnSpc>
              <a:spcBef>
                <a:spcPts val="0"/>
              </a:spcBef>
              <a:spcAft>
                <a:spcPts val="0"/>
              </a:spcAft>
              <a:buNone/>
            </a:pPr>
            <a:r>
              <a:rPr lang="pl-PL" sz="1000" b="0" i="0" u="none" strike="noStrike" cap="none" dirty="0">
                <a:solidFill>
                  <a:srgbClr val="000000"/>
                </a:solidFill>
                <a:latin typeface="Avenir"/>
                <a:ea typeface="Avenir"/>
                <a:cs typeface="Avenir"/>
                <a:sym typeface="Avenir"/>
              </a:rPr>
              <a:t>Czym są kwalifikacje rynkowe?</a:t>
            </a:r>
          </a:p>
          <a:p>
            <a:pPr marL="0" marR="0" lvl="0" indent="0" algn="l" rtl="0">
              <a:lnSpc>
                <a:spcPct val="125000"/>
              </a:lnSpc>
              <a:spcBef>
                <a:spcPts val="0"/>
              </a:spcBef>
              <a:spcAft>
                <a:spcPts val="0"/>
              </a:spcAft>
              <a:buNone/>
            </a:pPr>
            <a:r>
              <a:rPr lang="pl-PL" sz="1000" b="1" i="0" u="none" strike="noStrike" cap="none" dirty="0">
                <a:solidFill>
                  <a:srgbClr val="000000"/>
                </a:solidFill>
                <a:latin typeface="Avenir"/>
                <a:ea typeface="Avenir"/>
                <a:cs typeface="Avenir"/>
                <a:sym typeface="Avenir"/>
              </a:rPr>
              <a:t>Najczęściej</a:t>
            </a:r>
            <a:r>
              <a:rPr lang="pl-PL" sz="1000" b="0" i="0" u="none" strike="noStrike" cap="none" dirty="0">
                <a:solidFill>
                  <a:srgbClr val="000000"/>
                </a:solidFill>
                <a:latin typeface="Avenir"/>
                <a:ea typeface="Avenir"/>
                <a:cs typeface="Avenir"/>
                <a:sym typeface="Avenir"/>
              </a:rPr>
              <a:t> kwalifikacje rynkowe będą mieć </a:t>
            </a:r>
            <a:r>
              <a:rPr lang="pl-PL" sz="1000" b="1" i="0" u="none" strike="noStrike" cap="none" dirty="0">
                <a:solidFill>
                  <a:srgbClr val="000000"/>
                </a:solidFill>
                <a:latin typeface="Avenir"/>
                <a:ea typeface="Avenir"/>
                <a:cs typeface="Avenir"/>
                <a:sym typeface="Avenir"/>
              </a:rPr>
              <a:t>zakres węższy </a:t>
            </a:r>
            <a:r>
              <a:rPr lang="pl-PL" sz="1000" b="0" i="0" u="none" strike="noStrike" cap="none" dirty="0">
                <a:solidFill>
                  <a:srgbClr val="000000"/>
                </a:solidFill>
                <a:latin typeface="Avenir"/>
                <a:ea typeface="Avenir"/>
                <a:cs typeface="Avenir"/>
                <a:sym typeface="Avenir"/>
              </a:rPr>
              <a:t>niż uzyskiwane w szkole  kwalifikacje w zawodzie.</a:t>
            </a:r>
            <a:endParaRPr lang="pl-PL" sz="1000" dirty="0"/>
          </a:p>
          <a:p>
            <a:pPr marL="0" marR="0" lvl="0" indent="0" algn="l" rtl="0">
              <a:lnSpc>
                <a:spcPct val="125000"/>
              </a:lnSpc>
              <a:spcBef>
                <a:spcPts val="0"/>
              </a:spcBef>
              <a:spcAft>
                <a:spcPts val="0"/>
              </a:spcAft>
              <a:buNone/>
            </a:pPr>
            <a:r>
              <a:rPr lang="pl-PL" sz="1000" b="0" i="0" u="none" strike="noStrike" cap="none" dirty="0">
                <a:solidFill>
                  <a:srgbClr val="000000"/>
                </a:solidFill>
                <a:latin typeface="Avenir"/>
                <a:ea typeface="Avenir"/>
                <a:cs typeface="Avenir"/>
                <a:sym typeface="Avenir"/>
              </a:rPr>
              <a:t>Najczęściej kwalifikacje rynkowe będą kierowane do osób, które: </a:t>
            </a:r>
            <a:endParaRPr lang="pl-PL" sz="1000" dirty="0"/>
          </a:p>
          <a:p>
            <a:pPr marL="0" marR="0" lvl="0" indent="0" algn="l" rtl="0">
              <a:lnSpc>
                <a:spcPct val="125000"/>
              </a:lnSpc>
              <a:spcBef>
                <a:spcPts val="0"/>
              </a:spcBef>
              <a:spcAft>
                <a:spcPts val="0"/>
              </a:spcAft>
              <a:buNone/>
            </a:pPr>
            <a:r>
              <a:rPr lang="pl-PL" sz="1000" b="0" i="0" u="none" strike="noStrike" cap="none" dirty="0">
                <a:solidFill>
                  <a:srgbClr val="000000"/>
                </a:solidFill>
                <a:latin typeface="Avenir"/>
                <a:ea typeface="Avenir"/>
                <a:cs typeface="Avenir"/>
                <a:sym typeface="Avenir"/>
              </a:rPr>
              <a:t>chcą zmienić rodzaj pracy;  </a:t>
            </a:r>
          </a:p>
          <a:p>
            <a:pPr marL="0" marR="0" lvl="0" indent="0" algn="l" rtl="0">
              <a:lnSpc>
                <a:spcPct val="125000"/>
              </a:lnSpc>
              <a:spcBef>
                <a:spcPts val="0"/>
              </a:spcBef>
              <a:spcAft>
                <a:spcPts val="0"/>
              </a:spcAft>
              <a:buNone/>
            </a:pPr>
            <a:r>
              <a:rPr lang="pl-PL" sz="1000" b="0" i="0" u="none" strike="noStrike" cap="none" dirty="0">
                <a:solidFill>
                  <a:srgbClr val="000000"/>
                </a:solidFill>
                <a:latin typeface="Avenir"/>
                <a:ea typeface="Avenir"/>
                <a:cs typeface="Avenir"/>
                <a:sym typeface="Avenir"/>
              </a:rPr>
              <a:t>zwiększyć szansę na jej zdobycie lub na utrzymanie zatrudnienia; </a:t>
            </a:r>
          </a:p>
          <a:p>
            <a:pPr marL="0" marR="0" lvl="0" indent="0" algn="l" rtl="0">
              <a:lnSpc>
                <a:spcPct val="125000"/>
              </a:lnSpc>
              <a:spcBef>
                <a:spcPts val="0"/>
              </a:spcBef>
              <a:spcAft>
                <a:spcPts val="0"/>
              </a:spcAft>
              <a:buNone/>
            </a:pPr>
            <a:r>
              <a:rPr lang="pl-PL" sz="1000" b="0" i="0" u="none" strike="noStrike" cap="none" dirty="0">
                <a:solidFill>
                  <a:srgbClr val="000000"/>
                </a:solidFill>
                <a:latin typeface="Avenir"/>
                <a:ea typeface="Avenir"/>
                <a:cs typeface="Avenir"/>
                <a:sym typeface="Avenir"/>
              </a:rPr>
              <a:t>myślą o objęciu wyższego stanowiska w swojej firmie (zwiększenie swojego wynagrodzenia)  </a:t>
            </a:r>
          </a:p>
          <a:p>
            <a:pPr marL="0" marR="0" lvl="0" indent="0" algn="l" rtl="0">
              <a:lnSpc>
                <a:spcPct val="125000"/>
              </a:lnSpc>
              <a:spcBef>
                <a:spcPts val="0"/>
              </a:spcBef>
              <a:spcAft>
                <a:spcPts val="0"/>
              </a:spcAft>
              <a:buNone/>
            </a:pPr>
            <a:r>
              <a:rPr lang="pl-PL" sz="1000" b="0" i="0" u="none" strike="noStrike" cap="none" dirty="0">
                <a:solidFill>
                  <a:srgbClr val="000000"/>
                </a:solidFill>
                <a:latin typeface="Avenir"/>
                <a:ea typeface="Avenir"/>
                <a:cs typeface="Avenir"/>
                <a:sym typeface="Avenir"/>
              </a:rPr>
              <a:t>Kwalifikacje rynkowe są nabywane w trakcie pełnienia obowiązków służbowych, wykonywania codziennych obowiązków, uczestniczenia w kursach, szkoleniach oferowanych przez firmy szkoleniowe, lub pracodawców czy stowarzyszenia. </a:t>
            </a:r>
          </a:p>
          <a:p>
            <a:pPr marL="0" marR="0" lvl="0" indent="0" algn="l" rtl="0">
              <a:lnSpc>
                <a:spcPct val="125000"/>
              </a:lnSpc>
              <a:spcBef>
                <a:spcPts val="0"/>
              </a:spcBef>
              <a:spcAft>
                <a:spcPts val="0"/>
              </a:spcAft>
              <a:buNone/>
            </a:pPr>
            <a:r>
              <a:rPr lang="pl-PL" sz="1000" b="1" i="0" u="none" strike="noStrike" cap="none" dirty="0">
                <a:solidFill>
                  <a:srgbClr val="000000"/>
                </a:solidFill>
                <a:latin typeface="Avenir"/>
                <a:ea typeface="Avenir"/>
                <a:cs typeface="Avenir"/>
                <a:sym typeface="Avenir"/>
              </a:rPr>
              <a:t>Mogą być tworzone przez poszczególnych pracodawców</a:t>
            </a:r>
            <a:r>
              <a:rPr lang="pl-PL" sz="1000" b="0" i="0" u="none" strike="noStrike" cap="none" dirty="0">
                <a:solidFill>
                  <a:srgbClr val="000000"/>
                </a:solidFill>
                <a:latin typeface="Avenir"/>
                <a:ea typeface="Avenir"/>
                <a:cs typeface="Avenir"/>
                <a:sym typeface="Avenir"/>
              </a:rPr>
              <a:t>, </a:t>
            </a:r>
            <a:r>
              <a:rPr lang="pl-PL" sz="1000" b="1" i="0" u="none" strike="noStrike" cap="none" dirty="0">
                <a:solidFill>
                  <a:srgbClr val="000000"/>
                </a:solidFill>
                <a:latin typeface="Avenir"/>
                <a:ea typeface="Avenir"/>
                <a:cs typeface="Avenir"/>
                <a:sym typeface="Avenir"/>
              </a:rPr>
              <a:t>organizacje branżowe, korporacje, instytucje zajmujące się edukacją</a:t>
            </a:r>
            <a:r>
              <a:rPr lang="pl-PL" sz="1000" b="0" i="0" u="none" strike="noStrike" cap="none" dirty="0">
                <a:solidFill>
                  <a:srgbClr val="000000"/>
                </a:solidFill>
                <a:latin typeface="Avenir"/>
                <a:ea typeface="Avenir"/>
                <a:cs typeface="Avenir"/>
                <a:sym typeface="Avenir"/>
              </a:rPr>
              <a:t>, itp.</a:t>
            </a:r>
            <a:endParaRPr sz="1000" b="0" i="0" u="none" strike="noStrike" cap="none" dirty="0">
              <a:solidFill>
                <a:schemeClr val="dk1"/>
              </a:solidFill>
              <a:latin typeface="Avenir"/>
              <a:ea typeface="Avenir"/>
              <a:cs typeface="Avenir"/>
              <a:sym typeface="Avenir"/>
            </a:endParaRPr>
          </a:p>
          <a:p>
            <a:pPr marL="0" marR="0" lvl="0" indent="0" algn="l" rtl="0">
              <a:lnSpc>
                <a:spcPct val="125000"/>
              </a:lnSpc>
              <a:spcBef>
                <a:spcPts val="0"/>
              </a:spcBef>
              <a:spcAft>
                <a:spcPts val="0"/>
              </a:spcAft>
              <a:buNone/>
            </a:pPr>
            <a:r>
              <a:rPr lang="pl-PL" sz="1000" b="0" i="0" u="none" strike="noStrike" cap="none" dirty="0">
                <a:solidFill>
                  <a:schemeClr val="dk1"/>
                </a:solidFill>
                <a:latin typeface="Avenir"/>
                <a:ea typeface="Avenir"/>
                <a:cs typeface="Avenir"/>
                <a:sym typeface="Avenir"/>
              </a:rPr>
              <a:t>Niektóre sektory branży na podstawie ramy </a:t>
            </a:r>
            <a:r>
              <a:rPr lang="pl-PL" sz="1000" b="0" i="0" u="none" strike="noStrike" cap="none" dirty="0" err="1">
                <a:solidFill>
                  <a:schemeClr val="dk1"/>
                </a:solidFill>
                <a:latin typeface="Avenir"/>
                <a:ea typeface="Avenir"/>
                <a:cs typeface="Avenir"/>
                <a:sym typeface="Avenir"/>
              </a:rPr>
              <a:t>kwlaifikacji</a:t>
            </a:r>
            <a:r>
              <a:rPr lang="pl-PL" sz="1000" b="0" i="0" u="none" strike="noStrike" cap="none" dirty="0">
                <a:solidFill>
                  <a:schemeClr val="dk1"/>
                </a:solidFill>
                <a:latin typeface="Avenir"/>
                <a:ea typeface="Avenir"/>
                <a:cs typeface="Avenir"/>
                <a:sym typeface="Avenir"/>
              </a:rPr>
              <a:t> stworzyły swoje sektorowe ramy kwalifikacji……..</a:t>
            </a:r>
            <a:endParaRPr sz="1000" b="0" i="0" u="none" strike="noStrike" cap="none" dirty="0">
              <a:solidFill>
                <a:schemeClr val="dk1"/>
              </a:solidFill>
              <a:latin typeface="Avenir"/>
              <a:ea typeface="Avenir"/>
              <a:cs typeface="Avenir"/>
              <a:sym typeface="Avenir"/>
            </a:endParaRPr>
          </a:p>
          <a:p>
            <a:pPr marL="0" marR="0" lvl="0" indent="0" algn="l" rtl="0">
              <a:lnSpc>
                <a:spcPct val="125000"/>
              </a:lnSpc>
              <a:spcBef>
                <a:spcPts val="0"/>
              </a:spcBef>
              <a:spcAft>
                <a:spcPts val="0"/>
              </a:spcAft>
              <a:buNone/>
            </a:pPr>
            <a:r>
              <a:rPr lang="pl-PL" sz="1000" b="0" i="0" u="none" strike="noStrike" cap="none" dirty="0">
                <a:solidFill>
                  <a:schemeClr val="dk1"/>
                </a:solidFill>
                <a:latin typeface="Avenir"/>
                <a:ea typeface="Avenir"/>
                <a:cs typeface="Avenir"/>
                <a:sym typeface="Avenir"/>
              </a:rPr>
              <a:t>-</a:t>
            </a:r>
            <a:r>
              <a:rPr lang="pl-PL" sz="1000" b="1" i="0" u="none" strike="noStrike" cap="none" dirty="0">
                <a:solidFill>
                  <a:schemeClr val="dk1"/>
                </a:solidFill>
                <a:latin typeface="Avenir"/>
                <a:ea typeface="Avenir"/>
                <a:cs typeface="Avenir"/>
                <a:sym typeface="Avenir"/>
              </a:rPr>
              <a:t> SRK – </a:t>
            </a:r>
            <a:r>
              <a:rPr lang="pl-PL" sz="1000" b="0" i="0" u="none" strike="noStrike" cap="none" dirty="0">
                <a:solidFill>
                  <a:schemeClr val="dk1"/>
                </a:solidFill>
                <a:latin typeface="Avenir"/>
                <a:ea typeface="Avenir"/>
                <a:cs typeface="Avenir"/>
                <a:sym typeface="Avenir"/>
              </a:rPr>
              <a:t>o</a:t>
            </a:r>
            <a:r>
              <a:rPr lang="pl-PL" sz="1000" b="0" i="0" u="none" strike="noStrike" cap="none" dirty="0">
                <a:solidFill>
                  <a:srgbClr val="000000"/>
                </a:solidFill>
                <a:latin typeface="Avenir"/>
                <a:ea typeface="Avenir"/>
                <a:cs typeface="Avenir"/>
                <a:sym typeface="Avenir"/>
              </a:rPr>
              <a:t>pis poziomów kwalifikacji funkcjonujących w danym sektorze lub branży </a:t>
            </a:r>
            <a:endParaRPr dirty="0"/>
          </a:p>
          <a:p>
            <a:pPr marL="0" marR="0" lvl="0" indent="0" algn="l" rtl="0">
              <a:lnSpc>
                <a:spcPct val="125000"/>
              </a:lnSpc>
              <a:spcBef>
                <a:spcPts val="0"/>
              </a:spcBef>
              <a:spcAft>
                <a:spcPts val="0"/>
              </a:spcAft>
              <a:buNone/>
            </a:pPr>
            <a:r>
              <a:rPr lang="pl-PL" sz="1000" b="0" i="0" u="none" strike="noStrike" cap="none" dirty="0">
                <a:solidFill>
                  <a:srgbClr val="000000"/>
                </a:solidFill>
                <a:latin typeface="Avenir"/>
                <a:ea typeface="Avenir"/>
                <a:cs typeface="Avenir"/>
                <a:sym typeface="Avenir"/>
              </a:rPr>
              <a:t>- Poziomy sektorowych ram kwalifikacji odpowiadają odpowiednim poziomom Polskiej Ramy Kwalifikacji (art. 2, pkt 19 ustawy o ZSK)</a:t>
            </a:r>
            <a:endParaRPr dirty="0"/>
          </a:p>
          <a:p>
            <a:pPr marL="457200" marR="0" lvl="0" indent="-457200" algn="l" rtl="0">
              <a:lnSpc>
                <a:spcPct val="125000"/>
              </a:lnSpc>
              <a:spcBef>
                <a:spcPts val="0"/>
              </a:spcBef>
              <a:spcAft>
                <a:spcPts val="0"/>
              </a:spcAft>
              <a:buClr>
                <a:srgbClr val="000000"/>
              </a:buClr>
              <a:buSzPts val="2000"/>
              <a:buFont typeface="Noto Sans Symbols"/>
              <a:buChar char="❑"/>
            </a:pPr>
            <a:r>
              <a:rPr lang="pl-PL" sz="2000" b="0" i="0" u="none" strike="noStrike" cap="none" dirty="0">
                <a:solidFill>
                  <a:srgbClr val="000000"/>
                </a:solidFill>
                <a:latin typeface="Avenir"/>
                <a:ea typeface="Avenir"/>
                <a:cs typeface="Avenir"/>
                <a:sym typeface="Avenir"/>
              </a:rPr>
              <a:t>Opracowane w projekcie ZSK 1:</a:t>
            </a:r>
            <a:endParaRPr sz="2000" b="0" i="0" u="none" strike="noStrike" cap="none" dirty="0">
              <a:solidFill>
                <a:srgbClr val="000000"/>
              </a:solidFill>
              <a:latin typeface="Avenir"/>
              <a:ea typeface="Avenir"/>
              <a:cs typeface="Avenir"/>
              <a:sym typeface="Avenir"/>
            </a:endParaRPr>
          </a:p>
          <a:p>
            <a:pPr marL="800100" marR="0" lvl="1" indent="-342900" algn="l" rtl="0">
              <a:lnSpc>
                <a:spcPct val="125000"/>
              </a:lnSpc>
              <a:spcBef>
                <a:spcPts val="0"/>
              </a:spcBef>
              <a:spcAft>
                <a:spcPts val="0"/>
              </a:spcAft>
              <a:buClr>
                <a:srgbClr val="000000"/>
              </a:buClr>
              <a:buSzPts val="2000"/>
              <a:buFont typeface="Noto Sans Symbols"/>
              <a:buChar char="▪"/>
            </a:pPr>
            <a:r>
              <a:rPr lang="pl-PL" sz="2000" b="0" i="0" u="none" strike="noStrike" cap="none" dirty="0">
                <a:solidFill>
                  <a:srgbClr val="000000"/>
                </a:solidFill>
                <a:latin typeface="Avenir"/>
                <a:ea typeface="Avenir"/>
                <a:cs typeface="Avenir"/>
                <a:sym typeface="Avenir"/>
              </a:rPr>
              <a:t>SRK dla </a:t>
            </a:r>
            <a:r>
              <a:rPr lang="pl-PL" sz="2000" b="1" i="0" u="none" strike="noStrike" cap="none" dirty="0">
                <a:solidFill>
                  <a:srgbClr val="000000"/>
                </a:solidFill>
                <a:latin typeface="Avenir"/>
                <a:ea typeface="Avenir"/>
                <a:cs typeface="Avenir"/>
                <a:sym typeface="Avenir"/>
              </a:rPr>
              <a:t>usług rozwojowych </a:t>
            </a:r>
            <a:r>
              <a:rPr lang="pl-PL" sz="2000" b="0" i="0" u="none" strike="noStrike" cap="none" dirty="0">
                <a:solidFill>
                  <a:srgbClr val="000000"/>
                </a:solidFill>
                <a:latin typeface="Avenir"/>
                <a:ea typeface="Avenir"/>
                <a:cs typeface="Avenir"/>
                <a:sym typeface="Avenir"/>
              </a:rPr>
              <a:t>(2017)</a:t>
            </a:r>
            <a:endParaRPr dirty="0"/>
          </a:p>
          <a:p>
            <a:pPr marL="800100" marR="0" lvl="1" indent="-342900" algn="l" rtl="0">
              <a:lnSpc>
                <a:spcPct val="125000"/>
              </a:lnSpc>
              <a:spcBef>
                <a:spcPts val="0"/>
              </a:spcBef>
              <a:spcAft>
                <a:spcPts val="0"/>
              </a:spcAft>
              <a:buClr>
                <a:srgbClr val="000000"/>
              </a:buClr>
              <a:buSzPts val="2000"/>
              <a:buFont typeface="Noto Sans Symbols"/>
              <a:buChar char="▪"/>
            </a:pPr>
            <a:r>
              <a:rPr lang="pl-PL" sz="2000" b="0" i="0" u="none" strike="noStrike" cap="none" dirty="0">
                <a:solidFill>
                  <a:srgbClr val="000000"/>
                </a:solidFill>
                <a:latin typeface="Avenir"/>
                <a:ea typeface="Avenir"/>
                <a:cs typeface="Avenir"/>
                <a:sym typeface="Avenir"/>
              </a:rPr>
              <a:t>SRK w </a:t>
            </a:r>
            <a:r>
              <a:rPr lang="pl-PL" sz="2000" b="1" i="0" u="none" strike="noStrike" cap="none" dirty="0">
                <a:solidFill>
                  <a:srgbClr val="000000"/>
                </a:solidFill>
                <a:latin typeface="Avenir"/>
                <a:ea typeface="Avenir"/>
                <a:cs typeface="Avenir"/>
                <a:sym typeface="Avenir"/>
              </a:rPr>
              <a:t>budownictwie</a:t>
            </a:r>
            <a:r>
              <a:rPr lang="pl-PL" sz="2000" b="0" i="0" u="none" strike="noStrike" cap="none" dirty="0">
                <a:solidFill>
                  <a:srgbClr val="000000"/>
                </a:solidFill>
                <a:latin typeface="Avenir"/>
                <a:ea typeface="Avenir"/>
                <a:cs typeface="Avenir"/>
                <a:sym typeface="Avenir"/>
              </a:rPr>
              <a:t> (2017)</a:t>
            </a:r>
            <a:endParaRPr sz="2000" b="1" i="0" u="none" strike="noStrike" cap="none" dirty="0">
              <a:solidFill>
                <a:srgbClr val="000000"/>
              </a:solidFill>
              <a:latin typeface="Avenir"/>
              <a:ea typeface="Avenir"/>
              <a:cs typeface="Avenir"/>
              <a:sym typeface="Avenir"/>
            </a:endParaRPr>
          </a:p>
          <a:p>
            <a:pPr marL="800100" marR="0" lvl="1" indent="-342900" algn="l" rtl="0">
              <a:lnSpc>
                <a:spcPct val="125000"/>
              </a:lnSpc>
              <a:spcBef>
                <a:spcPts val="0"/>
              </a:spcBef>
              <a:spcAft>
                <a:spcPts val="0"/>
              </a:spcAft>
              <a:buClr>
                <a:srgbClr val="000000"/>
              </a:buClr>
              <a:buSzPts val="2000"/>
              <a:buFont typeface="Noto Sans Symbols"/>
              <a:buChar char="▪"/>
            </a:pPr>
            <a:r>
              <a:rPr lang="pl-PL" sz="2000" b="0" i="0" u="none" strike="noStrike" cap="none" dirty="0">
                <a:solidFill>
                  <a:srgbClr val="000000"/>
                </a:solidFill>
                <a:latin typeface="Avenir"/>
                <a:ea typeface="Avenir"/>
                <a:cs typeface="Avenir"/>
                <a:sym typeface="Avenir"/>
              </a:rPr>
              <a:t>SRK w sektorze </a:t>
            </a:r>
            <a:r>
              <a:rPr lang="pl-PL" sz="2000" b="1" i="0" u="none" strike="noStrike" cap="none" dirty="0">
                <a:solidFill>
                  <a:srgbClr val="000000"/>
                </a:solidFill>
                <a:latin typeface="Avenir"/>
                <a:ea typeface="Avenir"/>
                <a:cs typeface="Avenir"/>
                <a:sym typeface="Avenir"/>
              </a:rPr>
              <a:t>przemysłu mody </a:t>
            </a:r>
            <a:r>
              <a:rPr lang="pl-PL" sz="2000" b="0" i="0" u="none" strike="noStrike" cap="none" dirty="0">
                <a:solidFill>
                  <a:srgbClr val="000000"/>
                </a:solidFill>
                <a:latin typeface="Avenir"/>
                <a:ea typeface="Avenir"/>
                <a:cs typeface="Avenir"/>
                <a:sym typeface="Avenir"/>
              </a:rPr>
              <a:t>(2018)</a:t>
            </a:r>
            <a:endParaRPr sz="2000" b="1" i="0" u="none" strike="noStrike" cap="none" dirty="0">
              <a:solidFill>
                <a:srgbClr val="000000"/>
              </a:solidFill>
              <a:latin typeface="Avenir"/>
              <a:ea typeface="Avenir"/>
              <a:cs typeface="Avenir"/>
              <a:sym typeface="Avenir"/>
            </a:endParaRPr>
          </a:p>
          <a:p>
            <a:pPr marL="457200" marR="0" lvl="0" indent="-457200" algn="l" rtl="0">
              <a:lnSpc>
                <a:spcPct val="150000"/>
              </a:lnSpc>
              <a:spcBef>
                <a:spcPts val="0"/>
              </a:spcBef>
              <a:spcAft>
                <a:spcPts val="0"/>
              </a:spcAft>
              <a:buClr>
                <a:srgbClr val="000000"/>
              </a:buClr>
              <a:buSzPts val="2000"/>
              <a:buFont typeface="Noto Sans Symbols"/>
              <a:buChar char="❑"/>
            </a:pPr>
            <a:r>
              <a:rPr lang="pl-PL" sz="2000" b="0" i="0" u="none" strike="noStrike" cap="none" dirty="0">
                <a:solidFill>
                  <a:srgbClr val="000000"/>
                </a:solidFill>
                <a:latin typeface="Avenir"/>
                <a:ea typeface="Avenir"/>
                <a:cs typeface="Avenir"/>
                <a:sym typeface="Avenir"/>
              </a:rPr>
              <a:t>Na starcie:</a:t>
            </a:r>
            <a:endParaRPr dirty="0"/>
          </a:p>
          <a:p>
            <a:pPr marL="914400" marR="0" lvl="1" indent="-457200" algn="l" rtl="0">
              <a:lnSpc>
                <a:spcPct val="150000"/>
              </a:lnSpc>
              <a:spcBef>
                <a:spcPts val="0"/>
              </a:spcBef>
              <a:spcAft>
                <a:spcPts val="0"/>
              </a:spcAft>
              <a:buClr>
                <a:srgbClr val="000000"/>
              </a:buClr>
              <a:buSzPts val="2000"/>
              <a:buFont typeface="Noto Sans Symbols"/>
              <a:buChar char="▪"/>
            </a:pPr>
            <a:r>
              <a:rPr lang="pl-PL" sz="2000" b="0" i="0" u="none" strike="noStrike" cap="none" dirty="0">
                <a:solidFill>
                  <a:srgbClr val="000000"/>
                </a:solidFill>
                <a:latin typeface="Avenir"/>
                <a:ea typeface="Avenir"/>
                <a:cs typeface="Avenir"/>
                <a:sym typeface="Avenir"/>
              </a:rPr>
              <a:t>SRK w </a:t>
            </a:r>
            <a:r>
              <a:rPr lang="pl-PL" sz="2000" b="1" i="0" u="none" strike="noStrike" cap="none" dirty="0">
                <a:solidFill>
                  <a:srgbClr val="000000"/>
                </a:solidFill>
                <a:latin typeface="Avenir"/>
                <a:ea typeface="Avenir"/>
                <a:cs typeface="Avenir"/>
                <a:sym typeface="Avenir"/>
              </a:rPr>
              <a:t>handlu</a:t>
            </a:r>
            <a:endParaRPr dirty="0"/>
          </a:p>
          <a:p>
            <a:pPr marL="914400" marR="0" lvl="1" indent="-457200" algn="l" rtl="0">
              <a:lnSpc>
                <a:spcPct val="150000"/>
              </a:lnSpc>
              <a:spcBef>
                <a:spcPts val="0"/>
              </a:spcBef>
              <a:spcAft>
                <a:spcPts val="0"/>
              </a:spcAft>
              <a:buClr>
                <a:srgbClr val="000000"/>
              </a:buClr>
              <a:buSzPts val="2000"/>
              <a:buFont typeface="Noto Sans Symbols"/>
              <a:buChar char="▪"/>
            </a:pPr>
            <a:r>
              <a:rPr lang="pl-PL" sz="2000" b="0" i="0" u="none" strike="noStrike" cap="none" dirty="0">
                <a:solidFill>
                  <a:srgbClr val="000000"/>
                </a:solidFill>
                <a:latin typeface="Avenir"/>
                <a:ea typeface="Avenir"/>
                <a:cs typeface="Avenir"/>
                <a:sym typeface="Avenir"/>
              </a:rPr>
              <a:t>SRK w </a:t>
            </a:r>
            <a:r>
              <a:rPr lang="pl-PL" sz="2000" b="1" i="0" u="none" strike="noStrike" cap="none" dirty="0">
                <a:solidFill>
                  <a:srgbClr val="000000"/>
                </a:solidFill>
                <a:latin typeface="Avenir"/>
                <a:ea typeface="Avenir"/>
                <a:cs typeface="Avenir"/>
                <a:sym typeface="Avenir"/>
              </a:rPr>
              <a:t>zdrowiu publicznym</a:t>
            </a:r>
            <a:endParaRPr dirty="0"/>
          </a:p>
          <a:p>
            <a:pPr marL="914400" marR="0" lvl="1" indent="-457200" algn="l" rtl="0">
              <a:lnSpc>
                <a:spcPct val="150000"/>
              </a:lnSpc>
              <a:spcBef>
                <a:spcPts val="0"/>
              </a:spcBef>
              <a:spcAft>
                <a:spcPts val="0"/>
              </a:spcAft>
              <a:buClr>
                <a:srgbClr val="000000"/>
              </a:buClr>
              <a:buSzPts val="2000"/>
              <a:buFont typeface="Noto Sans Symbols"/>
              <a:buChar char="▪"/>
            </a:pPr>
            <a:r>
              <a:rPr lang="pl-PL" sz="2000" b="0" i="0" u="none" strike="noStrike" cap="none" dirty="0">
                <a:solidFill>
                  <a:srgbClr val="000000"/>
                </a:solidFill>
                <a:latin typeface="Avenir"/>
                <a:ea typeface="Avenir"/>
                <a:cs typeface="Avenir"/>
                <a:sym typeface="Avenir"/>
              </a:rPr>
              <a:t>SRK w sektorze </a:t>
            </a:r>
            <a:r>
              <a:rPr lang="pl-PL" sz="2000" b="1" i="0" u="none" strike="noStrike" cap="none" dirty="0">
                <a:solidFill>
                  <a:srgbClr val="000000"/>
                </a:solidFill>
                <a:latin typeface="Avenir"/>
                <a:ea typeface="Avenir"/>
                <a:cs typeface="Avenir"/>
                <a:sym typeface="Avenir"/>
              </a:rPr>
              <a:t>motoryzacyjnym </a:t>
            </a:r>
            <a:r>
              <a:rPr lang="pl-PL" sz="2000" b="0" i="0" u="none" strike="noStrike" cap="none" dirty="0">
                <a:solidFill>
                  <a:srgbClr val="000000"/>
                </a:solidFill>
                <a:latin typeface="Avenir"/>
                <a:ea typeface="Avenir"/>
                <a:cs typeface="Avenir"/>
                <a:sym typeface="Avenir"/>
              </a:rPr>
              <a:t>(potem w ZSK 2: przemysł)</a:t>
            </a:r>
            <a:endParaRPr dirty="0"/>
          </a:p>
          <a:p>
            <a:pPr marL="342900" marR="0" lvl="0" indent="-342900" algn="l" rtl="0">
              <a:lnSpc>
                <a:spcPct val="150000"/>
              </a:lnSpc>
              <a:spcBef>
                <a:spcPts val="0"/>
              </a:spcBef>
              <a:spcAft>
                <a:spcPts val="0"/>
              </a:spcAft>
              <a:buClr>
                <a:srgbClr val="000000"/>
              </a:buClr>
              <a:buSzPts val="2000"/>
              <a:buFont typeface="Noto Sans Symbols"/>
              <a:buChar char="❑"/>
            </a:pPr>
            <a:r>
              <a:rPr lang="pl-PL" sz="2000" b="1" i="0" u="none" strike="noStrike" cap="none" dirty="0">
                <a:solidFill>
                  <a:srgbClr val="000000"/>
                </a:solidFill>
                <a:latin typeface="Avenir"/>
                <a:ea typeface="Avenir"/>
                <a:cs typeface="Avenir"/>
                <a:sym typeface="Avenir"/>
              </a:rPr>
              <a:t>   </a:t>
            </a:r>
            <a:r>
              <a:rPr lang="pl-PL" sz="2000" b="0" i="0" u="none" strike="noStrike" cap="none" dirty="0">
                <a:solidFill>
                  <a:srgbClr val="000000"/>
                </a:solidFill>
                <a:latin typeface="Avenir"/>
                <a:ea typeface="Avenir"/>
                <a:cs typeface="Avenir"/>
                <a:sym typeface="Avenir"/>
              </a:rPr>
              <a:t>SRK włączone do ZSK:</a:t>
            </a:r>
            <a:endParaRPr dirty="0"/>
          </a:p>
          <a:p>
            <a:pPr marL="0" marR="0" lvl="0" indent="0" algn="l" rtl="0">
              <a:lnSpc>
                <a:spcPct val="125000"/>
              </a:lnSpc>
              <a:spcBef>
                <a:spcPts val="0"/>
              </a:spcBef>
              <a:spcAft>
                <a:spcPts val="0"/>
              </a:spcAft>
              <a:buClr>
                <a:srgbClr val="000000"/>
              </a:buClr>
              <a:buSzPts val="2400"/>
              <a:buFont typeface="Noto Sans Symbols"/>
              <a:buNone/>
            </a:pPr>
            <a:r>
              <a:rPr lang="pl-PL" sz="2400" b="0" i="0" u="none" strike="noStrike" cap="none" dirty="0">
                <a:solidFill>
                  <a:srgbClr val="000000"/>
                </a:solidFill>
                <a:latin typeface="Avenir"/>
                <a:ea typeface="Avenir"/>
                <a:cs typeface="Avenir"/>
                <a:sym typeface="Avenir"/>
              </a:rPr>
              <a:t>Sektorowa Rama Kwalifikacji w Turystyce została włączona do ZSK rozporządzeniem z dnia 19 czerwca 2017.</a:t>
            </a:r>
            <a:endParaRPr dirty="0"/>
          </a:p>
          <a:p>
            <a:pPr marL="0" marR="0" lvl="0" indent="0" algn="l" rtl="0">
              <a:lnSpc>
                <a:spcPct val="125000"/>
              </a:lnSpc>
              <a:spcBef>
                <a:spcPts val="0"/>
              </a:spcBef>
              <a:spcAft>
                <a:spcPts val="0"/>
              </a:spcAft>
              <a:buClr>
                <a:srgbClr val="000000"/>
              </a:buClr>
              <a:buSzPts val="2400"/>
              <a:buFont typeface="Noto Sans Symbols"/>
              <a:buNone/>
            </a:pPr>
            <a:r>
              <a:rPr lang="pl-PL" sz="2400" b="0" i="0" u="none" strike="noStrike" cap="none" dirty="0">
                <a:solidFill>
                  <a:srgbClr val="000000"/>
                </a:solidFill>
                <a:latin typeface="Avenir"/>
                <a:ea typeface="Avenir"/>
                <a:cs typeface="Avenir"/>
                <a:sym typeface="Avenir"/>
              </a:rPr>
              <a:t>Sektorowa Rama Kwalifikacji w Sporcie została włączona do ZSK rozporządzeniem z dnia 21 czerwca 2017.</a:t>
            </a:r>
            <a:endParaRPr dirty="0"/>
          </a:p>
          <a:p>
            <a:pPr marL="457200" marR="0" lvl="0" indent="-457200" algn="l" rtl="0">
              <a:lnSpc>
                <a:spcPct val="125000"/>
              </a:lnSpc>
              <a:spcBef>
                <a:spcPts val="0"/>
              </a:spcBef>
              <a:spcAft>
                <a:spcPts val="0"/>
              </a:spcAft>
              <a:buClr>
                <a:srgbClr val="000000"/>
              </a:buClr>
              <a:buSzPts val="2400"/>
              <a:buFont typeface="Noto Sans Symbols"/>
              <a:buChar char="❑"/>
            </a:pPr>
            <a:r>
              <a:rPr lang="pl-PL" sz="2400" b="0" i="0" u="none" strike="noStrike" cap="none" dirty="0">
                <a:solidFill>
                  <a:srgbClr val="000000"/>
                </a:solidFill>
                <a:latin typeface="Avenir"/>
                <a:ea typeface="Avenir"/>
                <a:cs typeface="Avenir"/>
                <a:sym typeface="Avenir"/>
              </a:rPr>
              <a:t>Implikacje:</a:t>
            </a:r>
            <a:endParaRPr dirty="0"/>
          </a:p>
          <a:p>
            <a:pPr marL="914400" marR="0" lvl="1" indent="-457200" algn="l" rtl="0">
              <a:lnSpc>
                <a:spcPct val="125000"/>
              </a:lnSpc>
              <a:spcBef>
                <a:spcPts val="0"/>
              </a:spcBef>
              <a:spcAft>
                <a:spcPts val="0"/>
              </a:spcAft>
              <a:buClr>
                <a:srgbClr val="000000"/>
              </a:buClr>
              <a:buSzPts val="2400"/>
              <a:buFont typeface="Noto Sans Symbols"/>
              <a:buChar char="▪"/>
            </a:pPr>
            <a:r>
              <a:rPr lang="pl-PL" sz="2400" b="0" i="0" u="none" strike="noStrike" cap="none" dirty="0">
                <a:solidFill>
                  <a:srgbClr val="000000"/>
                </a:solidFill>
                <a:latin typeface="Avenir"/>
                <a:ea typeface="Avenir"/>
                <a:cs typeface="Avenir"/>
                <a:sym typeface="Avenir"/>
              </a:rPr>
              <a:t>w/w ramy funkcjonują/istnieją „oficjalnie”</a:t>
            </a:r>
            <a:endParaRPr dirty="0"/>
          </a:p>
          <a:p>
            <a:pPr marL="914400" marR="0" lvl="1" indent="-457200" algn="l" rtl="0">
              <a:lnSpc>
                <a:spcPct val="125000"/>
              </a:lnSpc>
              <a:spcBef>
                <a:spcPts val="0"/>
              </a:spcBef>
              <a:spcAft>
                <a:spcPts val="0"/>
              </a:spcAft>
              <a:buClr>
                <a:srgbClr val="000000"/>
              </a:buClr>
              <a:buSzPts val="2400"/>
              <a:buFont typeface="Noto Sans Symbols"/>
              <a:buChar char="▪"/>
            </a:pPr>
            <a:r>
              <a:rPr lang="pl-PL" sz="2400" b="0" i="0" u="none" strike="noStrike" cap="none" dirty="0">
                <a:solidFill>
                  <a:srgbClr val="000000"/>
                </a:solidFill>
                <a:latin typeface="Avenir"/>
                <a:ea typeface="Avenir"/>
                <a:cs typeface="Avenir"/>
                <a:sym typeface="Avenir"/>
              </a:rPr>
              <a:t>opis kwalifikacji – odwołanie się do poziomu SRK</a:t>
            </a:r>
            <a:endParaRPr dirty="0"/>
          </a:p>
          <a:p>
            <a:pPr marL="914400" marR="0" lvl="1" indent="-457200" algn="l" rtl="0">
              <a:lnSpc>
                <a:spcPct val="125000"/>
              </a:lnSpc>
              <a:spcBef>
                <a:spcPts val="0"/>
              </a:spcBef>
              <a:spcAft>
                <a:spcPts val="0"/>
              </a:spcAft>
              <a:buClr>
                <a:srgbClr val="000000"/>
              </a:buClr>
              <a:buSzPts val="2400"/>
              <a:buFont typeface="Noto Sans Symbols"/>
              <a:buChar char="▪"/>
            </a:pPr>
            <a:r>
              <a:rPr lang="pl-PL" sz="2400" b="0" i="0" u="none" strike="noStrike" cap="none" dirty="0">
                <a:solidFill>
                  <a:srgbClr val="000000"/>
                </a:solidFill>
                <a:latin typeface="Avenir"/>
                <a:ea typeface="Avenir"/>
                <a:cs typeface="Avenir"/>
                <a:sym typeface="Avenir"/>
              </a:rPr>
              <a:t>obwieszczenie o włączeniu kwalifikacji/kwalifikacje w ZRK – odwołanie się do poziomu SRK</a:t>
            </a:r>
            <a:endParaRPr sz="2000" b="1" i="0" u="none" strike="noStrike" cap="none" dirty="0">
              <a:solidFill>
                <a:srgbClr val="000000"/>
              </a:solidFill>
              <a:latin typeface="Avenir"/>
              <a:ea typeface="Avenir"/>
              <a:cs typeface="Avenir"/>
              <a:sym typeface="Avenir"/>
            </a:endParaRPr>
          </a:p>
          <a:p>
            <a:pPr marL="0" marR="0" lvl="0" indent="0" algn="l" rtl="0">
              <a:lnSpc>
                <a:spcPct val="125000"/>
              </a:lnSpc>
              <a:spcBef>
                <a:spcPts val="0"/>
              </a:spcBef>
              <a:spcAft>
                <a:spcPts val="0"/>
              </a:spcAft>
              <a:buNone/>
            </a:pPr>
            <a:endParaRPr sz="1000" b="0" i="0" u="none" strike="noStrike" cap="none" dirty="0">
              <a:solidFill>
                <a:srgbClr val="000000"/>
              </a:solidFill>
              <a:latin typeface="Avenir"/>
              <a:ea typeface="Avenir"/>
              <a:cs typeface="Avenir"/>
              <a:sym typeface="Avenir"/>
            </a:endParaRPr>
          </a:p>
          <a:p>
            <a:pPr marL="0" marR="0" lvl="0" indent="0" algn="l" rtl="0">
              <a:lnSpc>
                <a:spcPct val="125000"/>
              </a:lnSpc>
              <a:spcBef>
                <a:spcPts val="0"/>
              </a:spcBef>
              <a:spcAft>
                <a:spcPts val="0"/>
              </a:spcAft>
              <a:buNone/>
            </a:pPr>
            <a:r>
              <a:rPr lang="pl-PL" sz="1000" b="0" i="0" u="none" strike="noStrike" cap="none" dirty="0">
                <a:solidFill>
                  <a:srgbClr val="000000"/>
                </a:solidFill>
                <a:latin typeface="Avenir"/>
                <a:ea typeface="Avenir"/>
                <a:cs typeface="Avenir"/>
                <a:sym typeface="Avenir"/>
              </a:rPr>
              <a:t>Mamy 8 ram (5 zrealizowanych w ramach starego projektu, 3 nowe), 2 z nich są włączone do ZSK.</a:t>
            </a:r>
            <a:endParaRPr dirty="0"/>
          </a:p>
          <a:p>
            <a:pPr marL="0" marR="0" lvl="0" indent="0" algn="l" rtl="0">
              <a:lnSpc>
                <a:spcPct val="125000"/>
              </a:lnSpc>
              <a:spcBef>
                <a:spcPts val="0"/>
              </a:spcBef>
              <a:spcAft>
                <a:spcPts val="0"/>
              </a:spcAft>
              <a:buNone/>
            </a:pPr>
            <a:br>
              <a:rPr lang="pl-PL" sz="1000" b="0" i="0" u="none" strike="noStrike" cap="none" dirty="0">
                <a:solidFill>
                  <a:srgbClr val="000000"/>
                </a:solidFill>
                <a:latin typeface="Avenir"/>
                <a:ea typeface="Avenir"/>
                <a:cs typeface="Avenir"/>
                <a:sym typeface="Avenir"/>
              </a:rPr>
            </a:br>
            <a:r>
              <a:rPr lang="pl-PL" sz="1000" b="0" i="0" u="none" strike="noStrike" cap="none" dirty="0">
                <a:solidFill>
                  <a:srgbClr val="000000"/>
                </a:solidFill>
                <a:latin typeface="Avenir"/>
                <a:ea typeface="Avenir"/>
                <a:cs typeface="Avenir"/>
                <a:sym typeface="Avenir"/>
              </a:rPr>
              <a:t>W ZSK 3 będziemy opracowywać kolejne - 2 do grudnia 2019 - w sektorze oświaty i wychowania oraz rolnictwa - czyli wtedy będziemy mieć 14 ram; 3 do października 2020 - w sektorze energetyki, transportu, ochrony środowiska - czyli wtedy będziemy mieć 17 ram. </a:t>
            </a:r>
            <a:endParaRPr dirty="0"/>
          </a:p>
          <a:p>
            <a:pPr marL="0" marR="0" lvl="0" indent="0" algn="l" rtl="0">
              <a:lnSpc>
                <a:spcPct val="125000"/>
              </a:lnSpc>
              <a:spcBef>
                <a:spcPts val="0"/>
              </a:spcBef>
              <a:spcAft>
                <a:spcPts val="0"/>
              </a:spcAft>
              <a:buNone/>
            </a:pPr>
            <a:br>
              <a:rPr lang="pl-PL" sz="1000" b="0" i="0" u="none" strike="noStrike" cap="none" dirty="0">
                <a:solidFill>
                  <a:srgbClr val="000000"/>
                </a:solidFill>
                <a:latin typeface="Avenir"/>
                <a:ea typeface="Avenir"/>
                <a:cs typeface="Avenir"/>
                <a:sym typeface="Avenir"/>
              </a:rPr>
            </a:br>
            <a:r>
              <a:rPr lang="pl-PL" sz="1000" b="0" i="0" u="none" strike="noStrike" cap="none" dirty="0">
                <a:solidFill>
                  <a:srgbClr val="000000"/>
                </a:solidFill>
                <a:latin typeface="Avenir"/>
                <a:ea typeface="Avenir"/>
                <a:cs typeface="Avenir"/>
                <a:sym typeface="Avenir"/>
              </a:rPr>
              <a:t>Co do Rad, to jak na razie jest ich 7, ostatnia powstała w branży motoryzacyjnej.</a:t>
            </a:r>
            <a:br>
              <a:rPr lang="pl-PL" sz="1000" b="0" i="0" u="none" strike="noStrike" cap="none" dirty="0">
                <a:solidFill>
                  <a:srgbClr val="000000"/>
                </a:solidFill>
                <a:latin typeface="Avenir"/>
                <a:ea typeface="Avenir"/>
                <a:cs typeface="Avenir"/>
                <a:sym typeface="Avenir"/>
              </a:rPr>
            </a:br>
            <a:endParaRPr sz="1000" b="0" i="0" u="none" strike="noStrike" cap="none" dirty="0">
              <a:solidFill>
                <a:srgbClr val="000000"/>
              </a:solidFill>
              <a:latin typeface="Avenir"/>
              <a:ea typeface="Avenir"/>
              <a:cs typeface="Avenir"/>
              <a:sym typeface="Avenir"/>
            </a:endParaRPr>
          </a:p>
          <a:p>
            <a:pPr marL="0" marR="0" lvl="0" indent="0" algn="l" rtl="0">
              <a:lnSpc>
                <a:spcPct val="125000"/>
              </a:lnSpc>
              <a:spcBef>
                <a:spcPts val="0"/>
              </a:spcBef>
              <a:spcAft>
                <a:spcPts val="0"/>
              </a:spcAft>
              <a:buNone/>
            </a:pPr>
            <a:r>
              <a:rPr lang="pl-PL" sz="1000" b="0" i="0" u="none" strike="noStrike" cap="none" dirty="0">
                <a:solidFill>
                  <a:srgbClr val="000000"/>
                </a:solidFill>
                <a:latin typeface="Avenir"/>
                <a:ea typeface="Avenir"/>
                <a:cs typeface="Avenir"/>
                <a:sym typeface="Avenir"/>
              </a:rPr>
              <a:t>Jeśli zaś chodzi o wybór konkretnych sektorów, to zawsze staramy się opierać na dostępnych badaniach, tylko niestety w zależności od sektora jest z nimi lepiej bądź gorzej ;) - wykorzystujemy dane z takich materiałów jak: analizy kompetencji, raporty nt. popytu kompetencji w danej branży, analizy sektora, dokumentach dot. strategii rozwoju itp.</a:t>
            </a:r>
            <a:endParaRPr dirty="0"/>
          </a:p>
        </p:txBody>
      </p:sp>
    </p:spTree>
    <p:extLst>
      <p:ext uri="{BB962C8B-B14F-4D97-AF65-F5344CB8AC3E}">
        <p14:creationId xmlns:p14="http://schemas.microsoft.com/office/powerpoint/2010/main" val="26266628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249363" y="1143000"/>
            <a:ext cx="4359275" cy="3086100"/>
          </a:xfrm>
        </p:spPr>
      </p:sp>
      <p:sp>
        <p:nvSpPr>
          <p:cNvPr id="3" name="Symbol zastępczy notatek 2"/>
          <p:cNvSpPr>
            <a:spLocks noGrp="1"/>
          </p:cNvSpPr>
          <p:nvPr>
            <p:ph type="body" idx="1"/>
          </p:nvPr>
        </p:nvSpPr>
        <p:spPr/>
        <p:txBody>
          <a:bodyPr/>
          <a:lstStyle/>
          <a:p>
            <a:r>
              <a:rPr lang="pl-PL" dirty="0"/>
              <a:t>Jednym z  głównych narzędzi ZSK jest Polska Rama Kwalifikacji (PRK). W  PRK, podobnie jak w Europejskiej Ramie Kwalifikacji (ERK), wyróżnia się osiem poziomów kwalifikacji. Każdy z  poziomów PRK został scharakteryzowany za pomocą ogólnych stwierdzeń dotyczących efektów uczenia się, wymaganych dla kwalifikacji danego poziomu. Dla określania poziomu PRK nie ma znaczenia, czy wymagane dla kwalifikacji efekty uczenia się są osiągane w ramach zorganizowanej edukacji czy w inny sposób.</a:t>
            </a:r>
          </a:p>
          <a:p>
            <a:endParaRPr lang="pl-PL" dirty="0"/>
          </a:p>
        </p:txBody>
      </p:sp>
      <p:sp>
        <p:nvSpPr>
          <p:cNvPr id="4" name="Symbol zastępczy numeru slajdu 3"/>
          <p:cNvSpPr>
            <a:spLocks noGrp="1"/>
          </p:cNvSpPr>
          <p:nvPr>
            <p:ph type="sldNum" sz="quarter" idx="10"/>
          </p:nvPr>
        </p:nvSpPr>
        <p:spPr/>
        <p:txBody>
          <a:bodyPr/>
          <a:lstStyle/>
          <a:p>
            <a:fld id="{4361D036-1DC8-4082-8F40-469F83E906C1}" type="slidenum">
              <a:rPr lang="pl-PL" smtClean="0"/>
              <a:t>32</a:t>
            </a:fld>
            <a:endParaRPr lang="pl-PL"/>
          </a:p>
        </p:txBody>
      </p:sp>
    </p:spTree>
    <p:extLst>
      <p:ext uri="{BB962C8B-B14F-4D97-AF65-F5344CB8AC3E}">
        <p14:creationId xmlns:p14="http://schemas.microsoft.com/office/powerpoint/2010/main" val="3289738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indent="0"/>
            <a:r>
              <a:rPr lang="pl-PL" sz="1200" b="1" dirty="0"/>
              <a:t>Wprowadzenie dotyczące obecnej sytuacji na rynku pracy.</a:t>
            </a:r>
          </a:p>
          <a:p>
            <a:pPr marL="0" indent="0"/>
            <a:r>
              <a:rPr lang="pl-PL" sz="1200" dirty="0"/>
              <a:t>Propozycja krótkiego wstępu:</a:t>
            </a:r>
          </a:p>
          <a:p>
            <a:pPr marL="0" indent="0"/>
            <a:endParaRPr lang="pl-PL" sz="1200" dirty="0"/>
          </a:p>
          <a:p>
            <a:pPr marL="0" indent="0"/>
            <a:r>
              <a:rPr lang="pl-PL" sz="1200" dirty="0"/>
              <a:t>W odpowiedzi na współczesne potrzeby rynkowe, cywilizacyjne, globalizacyjne konieczne stało się, aby dostosować system walidacji efektów uczenia się. Jeszcze nigdy człowiek nie doświadczał tylu zmian w swoim życiu. Zmienia się świat, jego wymagania, przez co zmienia się rynek i jego wymagania kompetencyjne, a co za tym idzie – zmieniają się oczekiwania względem człowieka oraz względem jego uczenia się. </a:t>
            </a:r>
          </a:p>
        </p:txBody>
      </p:sp>
      <p:sp>
        <p:nvSpPr>
          <p:cNvPr id="4" name="Symbol zastępczy numeru slajdu 3"/>
          <p:cNvSpPr>
            <a:spLocks noGrp="1"/>
          </p:cNvSpPr>
          <p:nvPr>
            <p:ph type="sldNum" sz="quarter" idx="10"/>
          </p:nvPr>
        </p:nvSpPr>
        <p:spPr/>
        <p:txBody>
          <a:bodyPr/>
          <a:lstStyle/>
          <a:p>
            <a:pPr marL="0" marR="0" lvl="0" indent="0" algn="r" defTabSz="1042050" rtl="0" eaLnBrk="1" fontAlgn="auto" latinLnBrk="0" hangingPunct="1">
              <a:lnSpc>
                <a:spcPct val="100000"/>
              </a:lnSpc>
              <a:spcBef>
                <a:spcPts val="0"/>
              </a:spcBef>
              <a:spcAft>
                <a:spcPts val="0"/>
              </a:spcAft>
              <a:buClrTx/>
              <a:buSzTx/>
              <a:buFontTx/>
              <a:buNone/>
              <a:tabLst/>
              <a:defRPr/>
            </a:pPr>
            <a:fld id="{E302A3C7-6340-4CAA-8488-4633FD2D3E09}"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2050" rtl="0" eaLnBrk="1" fontAlgn="auto" latinLnBrk="0" hangingPunct="1">
                <a:lnSpc>
                  <a:spcPct val="100000"/>
                </a:lnSpc>
                <a:spcBef>
                  <a:spcPts val="0"/>
                </a:spcBef>
                <a:spcAft>
                  <a:spcPts val="0"/>
                </a:spcAft>
                <a:buClrTx/>
                <a:buSzTx/>
                <a:buFontTx/>
                <a:buNone/>
                <a:tabLst/>
                <a:defRPr/>
              </a:pPr>
              <a:t>4</a:t>
            </a:fld>
            <a:endParaRPr kumimoji="0" lang="pl-P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7347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457200" indent="-457200" defTabSz="914400">
              <a:lnSpc>
                <a:spcPct val="100000"/>
              </a:lnSpc>
              <a:spcBef>
                <a:spcPts val="400"/>
              </a:spcBef>
              <a:buAutoNum type="arabicPeriod"/>
            </a:pPr>
            <a:r>
              <a:rPr lang="pl-PL" altLang="sv-SE" b="1" dirty="0"/>
              <a:t>Poziomy PRK to zakres i stopień złożoności wymaganych efektów uczenia się dla kwalifikacji</a:t>
            </a:r>
            <a:r>
              <a:rPr lang="pl-PL" altLang="sv-SE" b="1" baseline="0" dirty="0"/>
              <a:t> </a:t>
            </a:r>
            <a:r>
              <a:rPr lang="pl-PL" altLang="sv-SE" b="1" dirty="0"/>
              <a:t>danego poziomu, sformułowanych za pomocą ogólnych charakterystyk</a:t>
            </a:r>
            <a:r>
              <a:rPr lang="pl-PL" altLang="sv-SE" b="1" baseline="0" dirty="0"/>
              <a:t> </a:t>
            </a:r>
            <a:r>
              <a:rPr lang="pl-PL" altLang="sv-SE" b="1" dirty="0"/>
              <a:t>efektów uczenia się. </a:t>
            </a:r>
          </a:p>
          <a:p>
            <a:pPr marL="457200" indent="-457200" defTabSz="914400">
              <a:lnSpc>
                <a:spcPct val="100000"/>
              </a:lnSpc>
              <a:spcBef>
                <a:spcPts val="400"/>
              </a:spcBef>
              <a:buAutoNum type="arabicPeriod"/>
            </a:pPr>
            <a:r>
              <a:rPr lang="pl-PL" sz="1200" b="0" i="0" u="none" strike="noStrike" kern="1200" baseline="0" dirty="0">
                <a:solidFill>
                  <a:srgbClr val="000000"/>
                </a:solidFill>
                <a:latin typeface="Avenir" charset="0"/>
                <a:ea typeface="Avenir" charset="0"/>
                <a:cs typeface="Avenir" charset="0"/>
                <a:sym typeface="Avenir" charset="0"/>
              </a:rPr>
              <a:t>W PRK wyodrębniono 8 poziomów, które odnoszą się bezpośrednio do 8 poziomów Europejskiej Ramy Kwalifikacji</a:t>
            </a:r>
            <a:endParaRPr lang="sv-SE" altLang="sv-SE" b="1" dirty="0"/>
          </a:p>
          <a:p>
            <a:pPr marL="0" indent="0"/>
            <a:endParaRPr lang="pl-PL" sz="1200" dirty="0"/>
          </a:p>
        </p:txBody>
      </p:sp>
      <p:sp>
        <p:nvSpPr>
          <p:cNvPr id="4" name="Symbol zastępczy numeru slajdu 3"/>
          <p:cNvSpPr>
            <a:spLocks noGrp="1"/>
          </p:cNvSpPr>
          <p:nvPr>
            <p:ph type="sldNum" sz="quarter" idx="10"/>
          </p:nvPr>
        </p:nvSpPr>
        <p:spPr/>
        <p:txBody>
          <a:bodyPr/>
          <a:lstStyle/>
          <a:p>
            <a:fld id="{E302A3C7-6340-4CAA-8488-4633FD2D3E09}" type="slidenum">
              <a:rPr lang="pl-PL" smtClean="0"/>
              <a:t>33</a:t>
            </a:fld>
            <a:endParaRPr lang="pl-PL"/>
          </a:p>
        </p:txBody>
      </p:sp>
    </p:spTree>
    <p:extLst>
      <p:ext uri="{BB962C8B-B14F-4D97-AF65-F5344CB8AC3E}">
        <p14:creationId xmlns:p14="http://schemas.microsoft.com/office/powerpoint/2010/main" val="41490520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Z prezentacji </a:t>
            </a:r>
            <a:r>
              <a:rPr lang="pl-PL"/>
              <a:t>K.Malinowskiej</a:t>
            </a:r>
            <a:endParaRPr lang="pl-PL" dirty="0"/>
          </a:p>
        </p:txBody>
      </p:sp>
      <p:sp>
        <p:nvSpPr>
          <p:cNvPr id="4" name="Symbol zastępczy numeru slajdu 3"/>
          <p:cNvSpPr>
            <a:spLocks noGrp="1"/>
          </p:cNvSpPr>
          <p:nvPr>
            <p:ph type="sldNum" sz="quarter" idx="10"/>
          </p:nvPr>
        </p:nvSpPr>
        <p:spPr/>
        <p:txBody>
          <a:bodyPr/>
          <a:lstStyle/>
          <a:p>
            <a:fld id="{E302A3C7-6340-4CAA-8488-4633FD2D3E09}" type="slidenum">
              <a:rPr lang="pl-PL" smtClean="0"/>
              <a:t>34</a:t>
            </a:fld>
            <a:endParaRPr lang="pl-PL"/>
          </a:p>
        </p:txBody>
      </p:sp>
    </p:spTree>
    <p:extLst>
      <p:ext uri="{BB962C8B-B14F-4D97-AF65-F5344CB8AC3E}">
        <p14:creationId xmlns:p14="http://schemas.microsoft.com/office/powerpoint/2010/main" val="34082225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006475" y="685800"/>
            <a:ext cx="4845050" cy="3429000"/>
          </a:xfrm>
        </p:spPr>
      </p:sp>
      <p:sp>
        <p:nvSpPr>
          <p:cNvPr id="3" name="Symbol zastępczy notatek 2"/>
          <p:cNvSpPr>
            <a:spLocks noGrp="1"/>
          </p:cNvSpPr>
          <p:nvPr>
            <p:ph type="body" idx="1"/>
          </p:nvPr>
        </p:nvSpPr>
        <p:spPr/>
        <p:txBody>
          <a:bodyPr/>
          <a:lstStyle/>
          <a:p>
            <a:pPr eaLnBrk="1" fontAlgn="auto" hangingPunct="1">
              <a:spcBef>
                <a:spcPts val="0"/>
              </a:spcBef>
              <a:spcAft>
                <a:spcPts val="0"/>
              </a:spcAft>
              <a:defRPr/>
            </a:pPr>
            <a:r>
              <a:rPr lang="pl-PL" sz="2400" kern="1200" dirty="0">
                <a:solidFill>
                  <a:srgbClr val="000000"/>
                </a:solidFill>
                <a:effectLst/>
                <a:latin typeface="Avenir" charset="0"/>
                <a:ea typeface="Avenir" charset="0"/>
                <a:cs typeface="Avenir" charset="0"/>
                <a:sym typeface="Avenir" charset="0"/>
              </a:rPr>
              <a:t>Tu z kolei przykłady ogłoszeń – ofert pracy z Wielkiej Brytanii.</a:t>
            </a:r>
            <a:r>
              <a:rPr lang="pl-PL" sz="2400" kern="1200" baseline="0" dirty="0">
                <a:solidFill>
                  <a:srgbClr val="000000"/>
                </a:solidFill>
                <a:effectLst/>
                <a:latin typeface="Avenir" charset="0"/>
                <a:ea typeface="Avenir" charset="0"/>
                <a:cs typeface="Avenir" charset="0"/>
                <a:sym typeface="Avenir" charset="0"/>
              </a:rPr>
              <a:t> Pracodawcy wskazują w wymaganiach posiadanie certyfikatów brytyjskiego systemu kwalifikacji podając wręcz poziom z brytyjskiej ramy (np. NQF </a:t>
            </a:r>
            <a:r>
              <a:rPr lang="pl-PL" sz="2400" kern="1200" baseline="0" dirty="0" err="1">
                <a:solidFill>
                  <a:srgbClr val="000000"/>
                </a:solidFill>
                <a:effectLst/>
                <a:latin typeface="Avenir" charset="0"/>
                <a:ea typeface="Avenir" charset="0"/>
                <a:cs typeface="Avenir" charset="0"/>
                <a:sym typeface="Avenir" charset="0"/>
              </a:rPr>
              <a:t>level</a:t>
            </a:r>
            <a:r>
              <a:rPr lang="pl-PL" sz="2400" kern="1200" baseline="0" dirty="0">
                <a:solidFill>
                  <a:srgbClr val="000000"/>
                </a:solidFill>
                <a:effectLst/>
                <a:latin typeface="Avenir" charset="0"/>
                <a:ea typeface="Avenir" charset="0"/>
                <a:cs typeface="Avenir" charset="0"/>
                <a:sym typeface="Avenir" charset="0"/>
              </a:rPr>
              <a:t> 6).</a:t>
            </a:r>
            <a:endParaRPr lang="pl-PL" sz="2400" kern="1200" dirty="0">
              <a:solidFill>
                <a:srgbClr val="000000"/>
              </a:solidFill>
              <a:effectLst/>
              <a:latin typeface="Avenir" charset="0"/>
              <a:ea typeface="Avenir" charset="0"/>
              <a:cs typeface="Avenir" charset="0"/>
              <a:sym typeface="Avenir" charset="0"/>
            </a:endParaRPr>
          </a:p>
        </p:txBody>
      </p:sp>
    </p:spTree>
    <p:extLst>
      <p:ext uri="{BB962C8B-B14F-4D97-AF65-F5344CB8AC3E}">
        <p14:creationId xmlns:p14="http://schemas.microsoft.com/office/powerpoint/2010/main" val="36459359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txBox="1">
            <a:spLocks noGrp="1"/>
          </p:cNvSpPr>
          <p:nvPr>
            <p:ph type="body" idx="1"/>
          </p:nvPr>
        </p:nvSpPr>
        <p:spPr>
          <a:xfrm>
            <a:off x="947737" y="4860925"/>
            <a:ext cx="5206999" cy="4605337"/>
          </a:xfrm>
          <a:prstGeom prst="rect">
            <a:avLst/>
          </a:prstGeom>
        </p:spPr>
        <p:txBody>
          <a:bodyPr lIns="91425" tIns="91425" rIns="91425" bIns="91425" anchor="t" anchorCtr="0">
            <a:noAutofit/>
          </a:bodyPr>
          <a:lstStyle/>
          <a:p>
            <a:pPr lvl="0">
              <a:spcBef>
                <a:spcPts val="0"/>
              </a:spcBef>
              <a:buNone/>
            </a:pPr>
            <a:endParaRPr/>
          </a:p>
        </p:txBody>
      </p:sp>
      <p:sp>
        <p:nvSpPr>
          <p:cNvPr id="162" name="Shape 162"/>
          <p:cNvSpPr>
            <a:spLocks noGrp="1" noRot="1" noChangeAspect="1"/>
          </p:cNvSpPr>
          <p:nvPr>
            <p:ph type="sldImg" idx="2"/>
          </p:nvPr>
        </p:nvSpPr>
        <p:spPr>
          <a:xfrm>
            <a:off x="839788" y="768350"/>
            <a:ext cx="5422900" cy="3836988"/>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05460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006475" y="685800"/>
            <a:ext cx="4845050" cy="3429000"/>
          </a:xfrm>
        </p:spPr>
      </p:sp>
      <p:sp>
        <p:nvSpPr>
          <p:cNvPr id="3" name="Symbol zastępczy notatek 2"/>
          <p:cNvSpPr>
            <a:spLocks noGrp="1"/>
          </p:cNvSpPr>
          <p:nvPr>
            <p:ph type="body" idx="1"/>
          </p:nvPr>
        </p:nvSpPr>
        <p:spPr/>
        <p:txBody>
          <a:bodyPr/>
          <a:lstStyle/>
          <a:p>
            <a:pPr eaLnBrk="1" hangingPunct="1">
              <a:spcBef>
                <a:spcPct val="0"/>
              </a:spcBef>
            </a:pPr>
            <a:r>
              <a:rPr lang="pl-PL" altLang="pl-PL" b="0" dirty="0"/>
              <a:t>Ale po kolei. Tak wygląda rejestr. W którym gromadzone są informacje o wszystkich włączonych kwalifikacjach, ale także tych, których akceptacja jest jeszcze w toku. Stąd można pobrać szczegółowe informacje: pełen opis kwalifikacji i efektów uczenia, poziom</a:t>
            </a:r>
            <a:r>
              <a:rPr lang="pl-PL" altLang="pl-PL" b="0" baseline="0" dirty="0"/>
              <a:t> PRK, można dowiedzieć się w jakiej instytucji można dokonać certyfikacji tej kwalifikacji i jaki podmiot czuwa nad prawidłowością przebiegu procesu certyfikacji.</a:t>
            </a:r>
            <a:endParaRPr lang="pl-PL" altLang="pl-PL" b="0" dirty="0"/>
          </a:p>
          <a:p>
            <a:pPr eaLnBrk="1" hangingPunct="1">
              <a:spcBef>
                <a:spcPct val="0"/>
              </a:spcBef>
            </a:pPr>
            <a:endParaRPr lang="pl-PL" altLang="pl-PL" dirty="0"/>
          </a:p>
        </p:txBody>
      </p:sp>
    </p:spTree>
    <p:extLst>
      <p:ext uri="{BB962C8B-B14F-4D97-AF65-F5344CB8AC3E}">
        <p14:creationId xmlns:p14="http://schemas.microsoft.com/office/powerpoint/2010/main" val="7524957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006475" y="685800"/>
            <a:ext cx="4845050" cy="3429000"/>
          </a:xfrm>
        </p:spPr>
      </p:sp>
      <p:sp>
        <p:nvSpPr>
          <p:cNvPr id="3" name="Symbol zastępczy notatek 2"/>
          <p:cNvSpPr>
            <a:spLocks noGrp="1"/>
          </p:cNvSpPr>
          <p:nvPr>
            <p:ph type="body" idx="1"/>
          </p:nvPr>
        </p:nvSpPr>
        <p:spPr/>
        <p:txBody>
          <a:bodyPr/>
          <a:lstStyle/>
          <a:p>
            <a:r>
              <a:rPr lang="pl-PL" altLang="pl-PL" sz="2400" dirty="0"/>
              <a:t>Na przykładzie: Montowanie stolarki budowalnej – opis ukazuje przede wszystkim jakie umiejętności składają się na kwalifikację, w tym przypadku 4 grupy + szczegółowe umiejętności (efekty uczenia się). Poza tym w opisie są tez inne elementy, jak np. grupy adresatów, uzasadnienie zapotrzebowania na kwalifikację, czy minimalne wymagania dla walidacji (o czym jeszcze powiemy)</a:t>
            </a:r>
          </a:p>
          <a:p>
            <a:endParaRPr lang="pl-PL" altLang="pl-PL" sz="2400" dirty="0"/>
          </a:p>
          <a:p>
            <a:r>
              <a:rPr lang="pl-PL" altLang="pl-PL" sz="2400" dirty="0"/>
              <a:t>A kto może opisywać? Warunek jest bardzo minimalny – podmiot prowadzący zorganizowaną działalność, i już </a:t>
            </a:r>
            <a:r>
              <a:rPr lang="pl-PL" altLang="pl-PL" sz="2400" dirty="0">
                <a:sym typeface="Wingdings" panose="05000000000000000000" pitchFamily="2" charset="2"/>
              </a:rPr>
              <a:t> Czyli stowarzyszenie, związek, firma ….</a:t>
            </a:r>
            <a:endParaRPr lang="pl-PL" altLang="pl-PL" sz="2400" dirty="0"/>
          </a:p>
        </p:txBody>
      </p:sp>
    </p:spTree>
    <p:extLst>
      <p:ext uri="{BB962C8B-B14F-4D97-AF65-F5344CB8AC3E}">
        <p14:creationId xmlns:p14="http://schemas.microsoft.com/office/powerpoint/2010/main" val="33201015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006475" y="685800"/>
            <a:ext cx="4845050" cy="3429000"/>
          </a:xfrm>
        </p:spPr>
      </p:sp>
      <p:sp>
        <p:nvSpPr>
          <p:cNvPr id="3" name="Symbol zastępczy notatek 2"/>
          <p:cNvSpPr>
            <a:spLocks noGrp="1"/>
          </p:cNvSpPr>
          <p:nvPr>
            <p:ph type="body" idx="1"/>
          </p:nvPr>
        </p:nvSpPr>
        <p:spPr/>
        <p:txBody>
          <a:bodyPr/>
          <a:lstStyle/>
          <a:p>
            <a:r>
              <a:rPr lang="pl-PL" dirty="0"/>
              <a:t>A teraz przechodzimy do ról jakie Państwu możemy zaproponować i polecić.</a:t>
            </a:r>
          </a:p>
        </p:txBody>
      </p:sp>
    </p:spTree>
    <p:extLst>
      <p:ext uri="{BB962C8B-B14F-4D97-AF65-F5344CB8AC3E}">
        <p14:creationId xmlns:p14="http://schemas.microsoft.com/office/powerpoint/2010/main" val="32271808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006475" y="685800"/>
            <a:ext cx="4845050" cy="3429000"/>
          </a:xfrm>
        </p:spPr>
      </p:sp>
      <p:sp>
        <p:nvSpPr>
          <p:cNvPr id="3" name="Symbol zastępczy notatek 2"/>
          <p:cNvSpPr>
            <a:spLocks noGrp="1"/>
          </p:cNvSpPr>
          <p:nvPr>
            <p:ph type="body" idx="1"/>
          </p:nvPr>
        </p:nvSpPr>
        <p:spPr/>
        <p:txBody>
          <a:bodyPr/>
          <a:lstStyle/>
          <a:p>
            <a:pPr eaLnBrk="1" hangingPunct="1">
              <a:spcBef>
                <a:spcPct val="0"/>
              </a:spcBef>
            </a:pPr>
            <a:r>
              <a:rPr lang="pl-PL" altLang="pl-PL" dirty="0"/>
              <a:t>Zapraszamy</a:t>
            </a:r>
            <a:r>
              <a:rPr lang="pl-PL" altLang="pl-PL" baseline="0" dirty="0"/>
              <a:t> Państwa do współpracy przy tworzeniu systemu!</a:t>
            </a:r>
          </a:p>
          <a:p>
            <a:pPr eaLnBrk="1" hangingPunct="1">
              <a:spcBef>
                <a:spcPct val="0"/>
              </a:spcBef>
            </a:pPr>
            <a:endParaRPr lang="pl-PL" altLang="pl-PL" baseline="0" dirty="0"/>
          </a:p>
          <a:p>
            <a:pPr eaLnBrk="1" hangingPunct="1">
              <a:spcBef>
                <a:spcPct val="0"/>
              </a:spcBef>
            </a:pPr>
            <a:r>
              <a:rPr lang="pl-PL" altLang="pl-PL" baseline="0" dirty="0"/>
              <a:t>ZSK to projekt, w który warto się zaangażować już na samym początku. Da to Państwu przewagę w branży i szansę bycia liderem zmian na rynku pracy. Większość działań, do których chcemy zachęcić to również szansa na konstruktywne spotkania w szerokim gronie ekspertów z Państwa sektora. </a:t>
            </a:r>
          </a:p>
          <a:p>
            <a:pPr eaLnBrk="1" hangingPunct="1">
              <a:spcBef>
                <a:spcPct val="0"/>
              </a:spcBef>
            </a:pPr>
            <a:endParaRPr lang="pl-PL" altLang="pl-PL" baseline="0" dirty="0"/>
          </a:p>
          <a:p>
            <a:pPr eaLnBrk="1" hangingPunct="1">
              <a:spcBef>
                <a:spcPct val="0"/>
              </a:spcBef>
            </a:pPr>
            <a:r>
              <a:rPr lang="pl-PL" altLang="pl-PL" baseline="0" dirty="0"/>
              <a:t>Poczynając od procesu opisywania kwalifikacji rynkowej, po współtworzenie ramy sektorowej. </a:t>
            </a:r>
          </a:p>
          <a:p>
            <a:pPr eaLnBrk="1" hangingPunct="1">
              <a:spcBef>
                <a:spcPct val="0"/>
              </a:spcBef>
            </a:pPr>
            <a:r>
              <a:rPr lang="pl-PL" altLang="pl-PL" baseline="0" dirty="0"/>
              <a:t>Bardzo ważną rolą, która może wpłynąć na rozwój Państwa firmy może być status instytucji certyfikującej lub podmiotu zapewniającego jakość procesu certyfikacji.</a:t>
            </a:r>
            <a:endParaRPr lang="pl-PL" altLang="pl-PL" dirty="0"/>
          </a:p>
        </p:txBody>
      </p:sp>
    </p:spTree>
    <p:extLst>
      <p:ext uri="{BB962C8B-B14F-4D97-AF65-F5344CB8AC3E}">
        <p14:creationId xmlns:p14="http://schemas.microsoft.com/office/powerpoint/2010/main" val="22509770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006475" y="685800"/>
            <a:ext cx="4845050" cy="3429000"/>
          </a:xfrm>
        </p:spPr>
      </p:sp>
      <p:sp>
        <p:nvSpPr>
          <p:cNvPr id="3" name="Symbol zastępczy notatek 2"/>
          <p:cNvSpPr>
            <a:spLocks noGrp="1"/>
          </p:cNvSpPr>
          <p:nvPr>
            <p:ph type="body" idx="1"/>
          </p:nvPr>
        </p:nvSpPr>
        <p:spPr/>
        <p:txBody>
          <a:bodyPr/>
          <a:lstStyle/>
          <a:p>
            <a:pPr eaLnBrk="1" hangingPunct="1">
              <a:spcBef>
                <a:spcPct val="0"/>
              </a:spcBef>
            </a:pPr>
            <a:r>
              <a:rPr lang="pl-PL" altLang="pl-PL" dirty="0"/>
              <a:t>Kwalifikacje własne to oczywiście takie, których podmiot będący</a:t>
            </a:r>
            <a:r>
              <a:rPr lang="pl-PL" altLang="pl-PL" baseline="0" dirty="0"/>
              <a:t> instytucją certyfikującą był współtwórcą czy wręcz inicjatorem i autorem. Warto dodać, że większość podmiotów opisujących kwalifikacje, składając wniosek o włączenie kwalifikacji od razu też wnioskuje o nadanie statusu IC. To przede wszystkim skraca drogę formalną.</a:t>
            </a:r>
            <a:endParaRPr lang="pl-PL" altLang="pl-PL" dirty="0"/>
          </a:p>
        </p:txBody>
      </p:sp>
    </p:spTree>
    <p:extLst>
      <p:ext uri="{BB962C8B-B14F-4D97-AF65-F5344CB8AC3E}">
        <p14:creationId xmlns:p14="http://schemas.microsoft.com/office/powerpoint/2010/main" val="16245121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006475" y="685800"/>
            <a:ext cx="4845050" cy="3429000"/>
          </a:xfrm>
        </p:spPr>
      </p:sp>
      <p:sp>
        <p:nvSpPr>
          <p:cNvPr id="3" name="Symbol zastępczy notatek 2"/>
          <p:cNvSpPr>
            <a:spLocks noGrp="1"/>
          </p:cNvSpPr>
          <p:nvPr>
            <p:ph type="body" idx="1"/>
          </p:nvPr>
        </p:nvSpPr>
        <p:spPr/>
        <p:txBody>
          <a:bodyPr/>
          <a:lstStyle/>
          <a:p>
            <a:pPr eaLnBrk="1" hangingPunct="1">
              <a:spcBef>
                <a:spcPct val="0"/>
              </a:spcBef>
            </a:pPr>
            <a:r>
              <a:rPr lang="pl-PL" altLang="pl-PL" dirty="0"/>
              <a:t>Pierwszy warunek jest jasny. Drugi – to nie jest tak że każdy może zostać IC do każdej kwalifikacji, trzeba wykazać się odpowiednim zapleczem kadrowym i organizacyjnym, które to elementy określone są w opisie danej kwalifikacji. Tzn. nie ma tam szczegółów jak prowadzić walidację, ale bazowe elementy, typu jakich metody należy użyć, a których nie można, czy jakie kompetencje powinni mieć egzaminatorzy – to wszystko jest określone. </a:t>
            </a:r>
          </a:p>
          <a:p>
            <a:endParaRPr lang="pl-PL" dirty="0"/>
          </a:p>
        </p:txBody>
      </p:sp>
    </p:spTree>
    <p:extLst>
      <p:ext uri="{BB962C8B-B14F-4D97-AF65-F5344CB8AC3E}">
        <p14:creationId xmlns:p14="http://schemas.microsoft.com/office/powerpoint/2010/main" val="2010202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defTabSz="914400">
              <a:lnSpc>
                <a:spcPct val="100000"/>
              </a:lnSpc>
              <a:spcBef>
                <a:spcPts val="400"/>
              </a:spcBef>
            </a:pPr>
            <a:r>
              <a:rPr lang="pl-PL" altLang="sv-SE" b="1" dirty="0"/>
              <a:t>Opis sytuacji dotyczącej walidacji efektów uczenia się w innych krajach</a:t>
            </a:r>
          </a:p>
          <a:p>
            <a:pPr defTabSz="914400">
              <a:lnSpc>
                <a:spcPct val="100000"/>
              </a:lnSpc>
              <a:spcBef>
                <a:spcPts val="400"/>
              </a:spcBef>
            </a:pPr>
            <a:r>
              <a:rPr lang="pl-PL" altLang="sv-SE" dirty="0"/>
              <a:t>Propozycja prezentacji slajdu:</a:t>
            </a:r>
          </a:p>
          <a:p>
            <a:pPr defTabSz="914400">
              <a:lnSpc>
                <a:spcPct val="100000"/>
              </a:lnSpc>
              <a:spcBef>
                <a:spcPts val="400"/>
              </a:spcBef>
            </a:pPr>
            <a:endParaRPr lang="pl-PL" altLang="sv-SE" dirty="0"/>
          </a:p>
          <a:p>
            <a:pPr defTabSz="914400">
              <a:lnSpc>
                <a:spcPct val="100000"/>
              </a:lnSpc>
              <a:spcBef>
                <a:spcPts val="400"/>
              </a:spcBef>
            </a:pPr>
            <a:r>
              <a:rPr lang="pl-PL" altLang="sv-SE" dirty="0"/>
              <a:t>Próby poradzenia sobie z problemem dotyczącym walidacji uczenia się </a:t>
            </a:r>
            <a:r>
              <a:rPr lang="pl-PL" altLang="sv-SE" dirty="0" err="1"/>
              <a:t>pozaformalnego</a:t>
            </a:r>
            <a:r>
              <a:rPr lang="pl-PL" altLang="sv-SE" dirty="0"/>
              <a:t> i nieformalnego podjęto w wielu państwach całego świata. W wielu z nich już od dawna można korzystać z wprowadzonych tam rozwiązań a systemy walidacji dają wymierne efekty dla obywateli tych państw. Na chwilę obecną systemy te istnieją w …. krajach</a:t>
            </a:r>
          </a:p>
          <a:p>
            <a:pPr defTabSz="914400">
              <a:lnSpc>
                <a:spcPct val="100000"/>
              </a:lnSpc>
              <a:spcBef>
                <a:spcPts val="400"/>
              </a:spcBef>
            </a:pPr>
            <a:r>
              <a:rPr lang="pl-PL" altLang="sv-SE" dirty="0"/>
              <a:t>Duża różnorodność tradycji i rozwiązań w dziedzinie walidacji w krajach europejskich doprowadziły w dniu 23 kwietnia 2008 roku do przyjęcia przez Parlament Europejski i Rada Zalecenia w sprawie ustanowienia europejskich ram kwalifikacji dla uczenia się przez całe życie. </a:t>
            </a:r>
          </a:p>
          <a:p>
            <a:pPr defTabSz="914400">
              <a:lnSpc>
                <a:spcPct val="100000"/>
              </a:lnSpc>
              <a:spcBef>
                <a:spcPts val="400"/>
              </a:spcBef>
            </a:pPr>
            <a:r>
              <a:rPr lang="pl-PL" altLang="sv-SE" dirty="0"/>
              <a:t>W pewnym sensie zalecenie to doprowadziło również do prac nad takowym systemem w Polsce, który w skrócie nazwano ZSK.</a:t>
            </a:r>
          </a:p>
          <a:p>
            <a:pPr defTabSz="914400">
              <a:lnSpc>
                <a:spcPct val="100000"/>
              </a:lnSpc>
              <a:spcBef>
                <a:spcPts val="400"/>
              </a:spcBef>
            </a:pPr>
            <a:r>
              <a:rPr lang="pl-PL" altLang="sv-SE" dirty="0"/>
              <a:t>Do poczytania o różnych przykładach walidacji efektów uczenia się </a:t>
            </a:r>
            <a:r>
              <a:rPr lang="sv-SE" altLang="sv-SE" dirty="0"/>
              <a:t>https://drive.google.com/drive/folders/1vpXacZSPRkZ6Io_KTmaspjd2otxoXZ9K</a:t>
            </a:r>
            <a:endParaRPr lang="pl-PL" altLang="sv-SE" dirty="0"/>
          </a:p>
          <a:p>
            <a:pPr defTabSz="914400">
              <a:lnSpc>
                <a:spcPct val="100000"/>
              </a:lnSpc>
              <a:spcBef>
                <a:spcPts val="400"/>
              </a:spcBef>
            </a:pPr>
            <a:r>
              <a:rPr lang="sv-SE" altLang="sv-SE" dirty="0"/>
              <a:t>file:///C:/Users/IBEuserA01/Downloads/4%20(1).pdf</a:t>
            </a:r>
          </a:p>
          <a:p>
            <a:pPr marL="0" indent="0"/>
            <a:endParaRPr lang="pl-PL" sz="1200" dirty="0"/>
          </a:p>
        </p:txBody>
      </p:sp>
      <p:sp>
        <p:nvSpPr>
          <p:cNvPr id="4" name="Symbol zastępczy numeru slajdu 3"/>
          <p:cNvSpPr>
            <a:spLocks noGrp="1"/>
          </p:cNvSpPr>
          <p:nvPr>
            <p:ph type="sldNum" sz="quarter" idx="10"/>
          </p:nvPr>
        </p:nvSpPr>
        <p:spPr/>
        <p:txBody>
          <a:bodyPr/>
          <a:lstStyle/>
          <a:p>
            <a:pPr marL="0" marR="0" lvl="0" indent="0" algn="r" defTabSz="1042050" rtl="0" eaLnBrk="1" fontAlgn="auto" latinLnBrk="0" hangingPunct="1">
              <a:lnSpc>
                <a:spcPct val="100000"/>
              </a:lnSpc>
              <a:spcBef>
                <a:spcPts val="0"/>
              </a:spcBef>
              <a:spcAft>
                <a:spcPts val="0"/>
              </a:spcAft>
              <a:buClrTx/>
              <a:buSzTx/>
              <a:buFontTx/>
              <a:buNone/>
              <a:tabLst/>
              <a:defRPr/>
            </a:pPr>
            <a:fld id="{E302A3C7-6340-4CAA-8488-4633FD2D3E09}"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2050" rtl="0" eaLnBrk="1" fontAlgn="auto" latinLnBrk="0" hangingPunct="1">
                <a:lnSpc>
                  <a:spcPct val="100000"/>
                </a:lnSpc>
                <a:spcBef>
                  <a:spcPts val="0"/>
                </a:spcBef>
                <a:spcAft>
                  <a:spcPts val="0"/>
                </a:spcAft>
                <a:buClrTx/>
                <a:buSzTx/>
                <a:buFontTx/>
                <a:buNone/>
                <a:tabLst/>
                <a:defRPr/>
              </a:pPr>
              <a:t>5</a:t>
            </a:fld>
            <a:endParaRPr kumimoji="0" lang="pl-P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79741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006475" y="685800"/>
            <a:ext cx="4845050" cy="3429000"/>
          </a:xfrm>
        </p:spPr>
      </p:sp>
      <p:sp>
        <p:nvSpPr>
          <p:cNvPr id="3" name="Symbol zastępczy notatek 2"/>
          <p:cNvSpPr>
            <a:spLocks noGrp="1"/>
          </p:cNvSpPr>
          <p:nvPr>
            <p:ph type="body" idx="1"/>
          </p:nvPr>
        </p:nvSpPr>
        <p:spPr/>
        <p:txBody>
          <a:bodyPr/>
          <a:lstStyle/>
          <a:p>
            <a:pPr eaLnBrk="1" hangingPunct="1">
              <a:spcBef>
                <a:spcPct val="0"/>
              </a:spcBef>
            </a:pPr>
            <a:endParaRPr lang="pl-PL" altLang="pl-PL" dirty="0"/>
          </a:p>
        </p:txBody>
      </p:sp>
    </p:spTree>
    <p:extLst>
      <p:ext uri="{BB962C8B-B14F-4D97-AF65-F5344CB8AC3E}">
        <p14:creationId xmlns:p14="http://schemas.microsoft.com/office/powerpoint/2010/main" val="10512101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006475" y="685800"/>
            <a:ext cx="4845050" cy="3429000"/>
          </a:xfrm>
        </p:spPr>
      </p:sp>
      <p:sp>
        <p:nvSpPr>
          <p:cNvPr id="3" name="Symbol zastępczy notatek 2"/>
          <p:cNvSpPr>
            <a:spLocks noGrp="1"/>
          </p:cNvSpPr>
          <p:nvPr>
            <p:ph type="body" idx="1"/>
          </p:nvPr>
        </p:nvSpPr>
        <p:spPr/>
        <p:txBody>
          <a:bodyPr/>
          <a:lstStyle/>
          <a:p>
            <a:pPr eaLnBrk="1" hangingPunct="1">
              <a:spcBef>
                <a:spcPct val="0"/>
              </a:spcBef>
            </a:pPr>
            <a:endParaRPr lang="pl-PL" altLang="pl-PL" dirty="0"/>
          </a:p>
        </p:txBody>
      </p:sp>
    </p:spTree>
    <p:extLst>
      <p:ext uri="{BB962C8B-B14F-4D97-AF65-F5344CB8AC3E}">
        <p14:creationId xmlns:p14="http://schemas.microsoft.com/office/powerpoint/2010/main" val="23693411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006475" y="685800"/>
            <a:ext cx="4845050" cy="3429000"/>
          </a:xfrm>
        </p:spPr>
      </p:sp>
      <p:sp>
        <p:nvSpPr>
          <p:cNvPr id="3" name="Symbol zastępczy notatek 2"/>
          <p:cNvSpPr>
            <a:spLocks noGrp="1"/>
          </p:cNvSpPr>
          <p:nvPr>
            <p:ph type="body" idx="1"/>
          </p:nvPr>
        </p:nvSpPr>
        <p:spPr/>
        <p:txBody>
          <a:bodyPr/>
          <a:lstStyle/>
          <a:p>
            <a:r>
              <a:rPr lang="pl-PL" sz="1000" b="1" kern="1200" dirty="0">
                <a:solidFill>
                  <a:schemeClr val="tx1"/>
                </a:solidFill>
                <a:latin typeface="+mn-lt"/>
                <a:ea typeface="+mn-ea"/>
                <a:cs typeface="+mn-cs"/>
              </a:rPr>
              <a:t>SRK </a:t>
            </a:r>
            <a:r>
              <a:rPr lang="pl-PL" altLang="pl-PL" sz="1000" dirty="0"/>
              <a:t>Opis poziomów kwalifikacji funkcjonujących w danym sektorze lub branży; </a:t>
            </a:r>
          </a:p>
          <a:p>
            <a:r>
              <a:rPr lang="pl-PL" altLang="pl-PL" sz="1000" dirty="0"/>
              <a:t>poziomy sektorowych ram kwalifikacji odpowiadają odpowiednim poziomom Polskiej Ramy Kwalifikacji (art. 2, pkt 19 ustawy o ZSK)</a:t>
            </a:r>
          </a:p>
          <a:p>
            <a:r>
              <a:rPr lang="pl-PL" altLang="pl-PL" sz="1000" dirty="0"/>
              <a:t>5 SRK (turystyka, sport, księgowość, </a:t>
            </a:r>
            <a:r>
              <a:rPr lang="pl-PL" altLang="pl-PL" sz="1000" dirty="0" err="1"/>
              <a:t>it</a:t>
            </a:r>
            <a:r>
              <a:rPr lang="pl-PL" altLang="pl-PL" sz="1000" dirty="0"/>
              <a:t>, telekomunikacja) do początku 2017, a w 2017 – SRK usług rozwojowych i budownictwa</a:t>
            </a:r>
          </a:p>
          <a:p>
            <a:pPr marL="457200" indent="-457200">
              <a:buFont typeface="Wingdings" pitchFamily="2" charset="2"/>
              <a:buChar char="q"/>
            </a:pPr>
            <a:r>
              <a:rPr lang="pl-PL" sz="2000" dirty="0"/>
              <a:t>Już opracowane ramach</a:t>
            </a:r>
            <a:r>
              <a:rPr lang="pl-PL" sz="2000" baseline="0" dirty="0"/>
              <a:t> projektu ZSK1</a:t>
            </a:r>
            <a:r>
              <a:rPr lang="pl-PL" sz="2000" dirty="0"/>
              <a:t>:</a:t>
            </a:r>
          </a:p>
          <a:p>
            <a:pPr marL="800100" lvl="1" indent="-342900">
              <a:buFont typeface="Wingdings" pitchFamily="2" charset="2"/>
              <a:buChar char="§"/>
            </a:pPr>
            <a:r>
              <a:rPr lang="pl-PL" sz="2000" dirty="0"/>
              <a:t>Czerwiec 2017 – zakończono prace nad opracowaniem projektu SRK dla </a:t>
            </a:r>
            <a:r>
              <a:rPr lang="pl-PL" sz="2000" b="1" dirty="0"/>
              <a:t>usług rozwojowych</a:t>
            </a:r>
          </a:p>
          <a:p>
            <a:pPr marL="800100" lvl="1" indent="-342900">
              <a:buFont typeface="Wingdings" pitchFamily="2" charset="2"/>
              <a:buChar char="§"/>
            </a:pPr>
            <a:r>
              <a:rPr lang="pl-PL" sz="2000" dirty="0"/>
              <a:t>Lipiec 2017 – zakończono prace na opracowaniem projektu SRK w </a:t>
            </a:r>
            <a:r>
              <a:rPr lang="pl-PL" sz="2000" b="1" dirty="0"/>
              <a:t>budownictwie</a:t>
            </a:r>
          </a:p>
          <a:p>
            <a:pPr marL="800100" lvl="1" indent="-342900">
              <a:buFont typeface="Wingdings" pitchFamily="2" charset="2"/>
              <a:buChar char="§"/>
            </a:pPr>
            <a:r>
              <a:rPr lang="pl-PL" sz="2000" b="0" dirty="0"/>
              <a:t>Marzec</a:t>
            </a:r>
            <a:r>
              <a:rPr lang="pl-PL" sz="2000" b="0" baseline="0" dirty="0"/>
              <a:t> 2018 </a:t>
            </a:r>
            <a:r>
              <a:rPr lang="en-US" sz="2000" b="0" baseline="0" dirty="0"/>
              <a:t>–</a:t>
            </a:r>
            <a:r>
              <a:rPr lang="pl-PL" sz="2000" b="0" baseline="0" dirty="0"/>
              <a:t> zakończono prace nad opracowaniem projektu SRK w </a:t>
            </a:r>
            <a:r>
              <a:rPr lang="pl-PL" sz="2000" b="1" baseline="0" dirty="0"/>
              <a:t>przemyśle mody</a:t>
            </a:r>
            <a:endParaRPr lang="pl-PL" sz="2000" b="0" dirty="0"/>
          </a:p>
          <a:p>
            <a:pPr marL="800100" lvl="1" indent="-342900">
              <a:buFont typeface="Wingdings" pitchFamily="2" charset="2"/>
              <a:buChar char="§"/>
            </a:pPr>
            <a:endParaRPr lang="pl-PL" sz="2000" b="1" dirty="0"/>
          </a:p>
          <a:p>
            <a:pPr marL="0" indent="0">
              <a:buNone/>
            </a:pPr>
            <a:r>
              <a:rPr lang="pl-PL" sz="2000" dirty="0">
                <a:solidFill>
                  <a:schemeClr val="tx2"/>
                </a:solidFill>
                <a:latin typeface="Calibri" panose="020F0502020204030204" pitchFamily="34" charset="0"/>
                <a:ea typeface="DejaVu Sans"/>
                <a:cs typeface="Calibri" panose="020F0502020204030204" pitchFamily="34" charset="0"/>
              </a:rPr>
              <a:t>Trwają prace nad stworzeniem projektów </a:t>
            </a:r>
            <a:r>
              <a:rPr lang="pl-PL" sz="2000" dirty="0">
                <a:solidFill>
                  <a:srgbClr val="008BD2"/>
                </a:solidFill>
                <a:latin typeface="+mn-lt"/>
                <a:ea typeface="Avenir" charset="0"/>
                <a:cs typeface="Calibri"/>
              </a:rPr>
              <a:t>SRK</a:t>
            </a:r>
            <a:r>
              <a:rPr lang="pl-PL" sz="2000" dirty="0">
                <a:solidFill>
                  <a:schemeClr val="tx2"/>
                </a:solidFill>
                <a:latin typeface="Calibri" panose="020F0502020204030204" pitchFamily="34" charset="0"/>
                <a:ea typeface="DejaVu Sans"/>
                <a:cs typeface="Calibri" panose="020F0502020204030204" pitchFamily="34" charset="0"/>
              </a:rPr>
              <a:t> w sektorach handlu i zdrowia publicznego. W </a:t>
            </a:r>
            <a:r>
              <a:rPr lang="pl-PL" sz="2000" dirty="0">
                <a:solidFill>
                  <a:schemeClr val="tx2"/>
                </a:solidFill>
                <a:latin typeface="Calibri" panose="020F0502020204030204" pitchFamily="34" charset="0"/>
                <a:cs typeface="Calibri" panose="020F0502020204030204" pitchFamily="34" charset="0"/>
              </a:rPr>
              <a:t>2018 i 2019 planowane rozpoczęcie prac nad stworzeniem projektów </a:t>
            </a:r>
            <a:r>
              <a:rPr lang="pl-PL" sz="2000" dirty="0">
                <a:solidFill>
                  <a:srgbClr val="008BD2"/>
                </a:solidFill>
                <a:latin typeface="+mn-lt"/>
                <a:ea typeface="Avenir" charset="0"/>
                <a:cs typeface="Calibri"/>
              </a:rPr>
              <a:t>SRK</a:t>
            </a:r>
            <a:r>
              <a:rPr lang="pl-PL" sz="2000" dirty="0">
                <a:solidFill>
                  <a:schemeClr val="tx2"/>
                </a:solidFill>
                <a:latin typeface="Calibri" panose="020F0502020204030204" pitchFamily="34" charset="0"/>
                <a:cs typeface="Calibri" panose="020F0502020204030204" pitchFamily="34" charset="0"/>
              </a:rPr>
              <a:t> w sektorach:</a:t>
            </a:r>
            <a:endParaRPr lang="sv-SE" altLang="sv-SE" sz="2000" dirty="0">
              <a:solidFill>
                <a:schemeClr val="tx2"/>
              </a:solidFill>
              <a:latin typeface="Calibri" panose="020F0502020204030204" pitchFamily="34" charset="0"/>
              <a:cs typeface="Calibri" panose="020F0502020204030204" pitchFamily="34" charset="0"/>
            </a:endParaRPr>
          </a:p>
          <a:p>
            <a:pPr defTabSz="995363">
              <a:spcBef>
                <a:spcPts val="600"/>
              </a:spcBef>
              <a:buClr>
                <a:srgbClr val="00A0E3"/>
              </a:buClr>
              <a:buFont typeface="Wingdings" charset="2"/>
              <a:buChar char="ü"/>
            </a:pPr>
            <a:r>
              <a:rPr lang="pl-PL" sz="2000" dirty="0">
                <a:solidFill>
                  <a:schemeClr val="tx2"/>
                </a:solidFill>
                <a:latin typeface="Calibri" panose="020F0502020204030204" pitchFamily="34" charset="0"/>
                <a:cs typeface="Calibri" panose="020F0502020204030204" pitchFamily="34" charset="0"/>
              </a:rPr>
              <a:t> motoryzacji, </a:t>
            </a:r>
          </a:p>
          <a:p>
            <a:pPr defTabSz="995363">
              <a:spcBef>
                <a:spcPts val="600"/>
              </a:spcBef>
              <a:buClr>
                <a:srgbClr val="00A0E3"/>
              </a:buClr>
              <a:buFont typeface="Wingdings" charset="2"/>
              <a:buChar char="ü"/>
            </a:pPr>
            <a:r>
              <a:rPr lang="en-US" sz="2000" dirty="0">
                <a:solidFill>
                  <a:schemeClr val="tx2"/>
                </a:solidFill>
                <a:latin typeface="Calibri" panose="020F0502020204030204" pitchFamily="34" charset="0"/>
                <a:cs typeface="Calibri" panose="020F0502020204030204" pitchFamily="34" charset="0"/>
              </a:rPr>
              <a:t> p</a:t>
            </a:r>
            <a:r>
              <a:rPr lang="pl-PL" sz="2000" dirty="0" err="1">
                <a:solidFill>
                  <a:schemeClr val="tx2"/>
                </a:solidFill>
                <a:latin typeface="Calibri" panose="020F0502020204030204" pitchFamily="34" charset="0"/>
                <a:cs typeface="Calibri" panose="020F0502020204030204" pitchFamily="34" charset="0"/>
              </a:rPr>
              <a:t>rzemysłu</a:t>
            </a:r>
            <a:r>
              <a:rPr lang="pl-PL" sz="2000" dirty="0">
                <a:solidFill>
                  <a:schemeClr val="tx2"/>
                </a:solidFill>
                <a:latin typeface="Calibri" panose="020F0502020204030204" pitchFamily="34" charset="0"/>
                <a:cs typeface="Calibri" panose="020F0502020204030204" pitchFamily="34" charset="0"/>
              </a:rPr>
              <a:t> chemicznego,</a:t>
            </a:r>
          </a:p>
          <a:p>
            <a:pPr defTabSz="995363">
              <a:spcBef>
                <a:spcPts val="600"/>
              </a:spcBef>
              <a:buClr>
                <a:srgbClr val="00A0E3"/>
              </a:buClr>
              <a:buFont typeface="Wingdings" charset="2"/>
              <a:buChar char="ü"/>
            </a:pPr>
            <a:r>
              <a:rPr lang="pl-PL" sz="2000" dirty="0">
                <a:solidFill>
                  <a:schemeClr val="tx2"/>
                </a:solidFill>
                <a:latin typeface="Calibri" panose="020F0502020204030204" pitchFamily="34" charset="0"/>
                <a:cs typeface="Calibri" panose="020F0502020204030204" pitchFamily="34" charset="0"/>
              </a:rPr>
              <a:t> rolnictwa, </a:t>
            </a:r>
          </a:p>
          <a:p>
            <a:pPr defTabSz="995363">
              <a:spcBef>
                <a:spcPts val="600"/>
              </a:spcBef>
              <a:buClr>
                <a:srgbClr val="00A0E3"/>
              </a:buClr>
              <a:buFont typeface="Wingdings" charset="2"/>
              <a:buChar char="ü"/>
            </a:pPr>
            <a:r>
              <a:rPr lang="en-US" sz="2000" dirty="0">
                <a:solidFill>
                  <a:schemeClr val="tx2"/>
                </a:solidFill>
                <a:latin typeface="Calibri" panose="020F0502020204030204" pitchFamily="34" charset="0"/>
                <a:cs typeface="Calibri" panose="020F0502020204030204" pitchFamily="34" charset="0"/>
              </a:rPr>
              <a:t> e</a:t>
            </a:r>
            <a:r>
              <a:rPr lang="pl-PL" sz="2000" dirty="0" err="1">
                <a:solidFill>
                  <a:schemeClr val="tx2"/>
                </a:solidFill>
                <a:latin typeface="Calibri" panose="020F0502020204030204" pitchFamily="34" charset="0"/>
                <a:cs typeface="Calibri" panose="020F0502020204030204" pitchFamily="34" charset="0"/>
              </a:rPr>
              <a:t>nergetyki</a:t>
            </a:r>
            <a:r>
              <a:rPr lang="pl-PL" sz="2000" dirty="0">
                <a:solidFill>
                  <a:schemeClr val="tx2"/>
                </a:solidFill>
                <a:latin typeface="Calibri" panose="020F0502020204030204" pitchFamily="34" charset="0"/>
                <a:cs typeface="Calibri" panose="020F0502020204030204" pitchFamily="34" charset="0"/>
              </a:rPr>
              <a:t>,</a:t>
            </a:r>
          </a:p>
          <a:p>
            <a:pPr defTabSz="995363">
              <a:spcBef>
                <a:spcPts val="600"/>
              </a:spcBef>
              <a:buClr>
                <a:srgbClr val="00A0E3"/>
              </a:buClr>
              <a:buFont typeface="Wingdings" charset="2"/>
              <a:buChar char="ü"/>
            </a:pPr>
            <a:r>
              <a:rPr lang="en-US" sz="2000" dirty="0">
                <a:solidFill>
                  <a:schemeClr val="tx2"/>
                </a:solidFill>
                <a:latin typeface="Calibri" panose="020F0502020204030204" pitchFamily="34" charset="0"/>
                <a:cs typeface="Calibri" panose="020F0502020204030204" pitchFamily="34" charset="0"/>
              </a:rPr>
              <a:t> o</a:t>
            </a:r>
            <a:r>
              <a:rPr lang="pl-PL" sz="2000" dirty="0" err="1">
                <a:solidFill>
                  <a:schemeClr val="tx2"/>
                </a:solidFill>
                <a:latin typeface="Calibri" panose="020F0502020204030204" pitchFamily="34" charset="0"/>
                <a:cs typeface="Calibri" panose="020F0502020204030204" pitchFamily="34" charset="0"/>
              </a:rPr>
              <a:t>chrony</a:t>
            </a:r>
            <a:r>
              <a:rPr lang="pl-PL" sz="2000" dirty="0">
                <a:solidFill>
                  <a:schemeClr val="tx2"/>
                </a:solidFill>
                <a:latin typeface="Calibri" panose="020F0502020204030204" pitchFamily="34" charset="0"/>
                <a:cs typeface="Calibri" panose="020F0502020204030204" pitchFamily="34" charset="0"/>
              </a:rPr>
              <a:t> środowiska,</a:t>
            </a:r>
          </a:p>
          <a:p>
            <a:pPr defTabSz="995363">
              <a:spcBef>
                <a:spcPts val="600"/>
              </a:spcBef>
              <a:buClr>
                <a:srgbClr val="00A0E3"/>
              </a:buClr>
              <a:buFont typeface="Wingdings" charset="2"/>
              <a:buChar char="ü"/>
            </a:pPr>
            <a:r>
              <a:rPr lang="en-US" sz="2000" dirty="0">
                <a:solidFill>
                  <a:schemeClr val="tx2"/>
                </a:solidFill>
                <a:latin typeface="Calibri" panose="020F0502020204030204" pitchFamily="34" charset="0"/>
                <a:cs typeface="Calibri" panose="020F0502020204030204" pitchFamily="34" charset="0"/>
              </a:rPr>
              <a:t> o</a:t>
            </a:r>
            <a:r>
              <a:rPr lang="pl-PL" sz="2000" dirty="0" err="1">
                <a:solidFill>
                  <a:schemeClr val="tx2"/>
                </a:solidFill>
                <a:latin typeface="Calibri" panose="020F0502020204030204" pitchFamily="34" charset="0"/>
                <a:cs typeface="Calibri" panose="020F0502020204030204" pitchFamily="34" charset="0"/>
              </a:rPr>
              <a:t>pieki</a:t>
            </a:r>
            <a:r>
              <a:rPr lang="pl-PL" sz="2000" dirty="0">
                <a:solidFill>
                  <a:schemeClr val="tx2"/>
                </a:solidFill>
                <a:latin typeface="Calibri" panose="020F0502020204030204" pitchFamily="34" charset="0"/>
                <a:cs typeface="Calibri" panose="020F0502020204030204" pitchFamily="34" charset="0"/>
              </a:rPr>
              <a:t> społecznej,</a:t>
            </a:r>
          </a:p>
          <a:p>
            <a:pPr defTabSz="995363">
              <a:spcBef>
                <a:spcPts val="600"/>
              </a:spcBef>
              <a:buClr>
                <a:srgbClr val="00A0E3"/>
              </a:buClr>
              <a:buFont typeface="Wingdings" charset="2"/>
              <a:buChar char="ü"/>
            </a:pPr>
            <a:r>
              <a:rPr lang="en-US" sz="2000" dirty="0">
                <a:solidFill>
                  <a:schemeClr val="tx2"/>
                </a:solidFill>
                <a:latin typeface="Calibri" panose="020F0502020204030204" pitchFamily="34" charset="0"/>
                <a:cs typeface="Calibri" panose="020F0502020204030204" pitchFamily="34" charset="0"/>
              </a:rPr>
              <a:t> o</a:t>
            </a:r>
            <a:r>
              <a:rPr lang="pl-PL" sz="2000" dirty="0">
                <a:solidFill>
                  <a:schemeClr val="tx2"/>
                </a:solidFill>
                <a:latin typeface="Calibri" panose="020F0502020204030204" pitchFamily="34" charset="0"/>
                <a:cs typeface="Calibri" panose="020F0502020204030204" pitchFamily="34" charset="0"/>
              </a:rPr>
              <a:t>światy i wychowania.</a:t>
            </a:r>
            <a:br>
              <a:rPr lang="pl-PL" sz="2000" dirty="0">
                <a:solidFill>
                  <a:schemeClr val="tx2"/>
                </a:solidFill>
                <a:latin typeface="Calibri" panose="020F0502020204030204" pitchFamily="34" charset="0"/>
                <a:cs typeface="Calibri" panose="020F0502020204030204" pitchFamily="34" charset="0"/>
              </a:rPr>
            </a:br>
            <a:endParaRPr lang="en-US" sz="2000" dirty="0"/>
          </a:p>
          <a:p>
            <a:pPr marL="0" indent="0">
              <a:buNone/>
            </a:pPr>
            <a:r>
              <a:rPr lang="pl-PL" sz="2000" dirty="0">
                <a:solidFill>
                  <a:srgbClr val="44546A"/>
                </a:solidFill>
                <a:latin typeface="Calibri" panose="020F0502020204030204" pitchFamily="34" charset="0"/>
                <a:cs typeface="Calibri" panose="020F0502020204030204" pitchFamily="34" charset="0"/>
              </a:rPr>
              <a:t>Rozważamy także sektory takie jak: górnictwo oraz transport i logistyka.</a:t>
            </a:r>
          </a:p>
          <a:p>
            <a:pPr marL="457200" indent="-457200">
              <a:lnSpc>
                <a:spcPct val="150000"/>
              </a:lnSpc>
              <a:buFont typeface="Wingdings" pitchFamily="2" charset="2"/>
              <a:buChar char="q"/>
            </a:pPr>
            <a:endParaRPr lang="pl-PL" sz="2000" dirty="0"/>
          </a:p>
          <a:p>
            <a:pPr marL="914400" lvl="1" indent="-457200">
              <a:lnSpc>
                <a:spcPct val="150000"/>
              </a:lnSpc>
              <a:buFont typeface="Wingdings" pitchFamily="2" charset="2"/>
              <a:buChar char="§"/>
            </a:pPr>
            <a:endParaRPr lang="pl-PL" sz="2000" b="1" baseline="0" dirty="0"/>
          </a:p>
          <a:p>
            <a:pPr marL="914400" lvl="1" indent="-457200">
              <a:lnSpc>
                <a:spcPct val="150000"/>
              </a:lnSpc>
              <a:buFont typeface="Wingdings" pitchFamily="2" charset="2"/>
              <a:buNone/>
            </a:pPr>
            <a:r>
              <a:rPr lang="pl-PL" sz="2000" b="1" baseline="0" dirty="0"/>
              <a:t>SRK włączone do ZSK</a:t>
            </a:r>
          </a:p>
          <a:p>
            <a:pPr marL="914400" lvl="1" indent="-457200">
              <a:lnSpc>
                <a:spcPct val="150000"/>
              </a:lnSpc>
              <a:buFont typeface="Wingdings" pitchFamily="2" charset="2"/>
              <a:buChar char="§"/>
            </a:pPr>
            <a:endParaRPr lang="pl-PL" sz="2000" b="1" baseline="0" dirty="0"/>
          </a:p>
          <a:p>
            <a:pPr marL="457200" indent="-457200">
              <a:buFont typeface="Wingdings" pitchFamily="2" charset="2"/>
              <a:buChar char="q"/>
            </a:pPr>
            <a:r>
              <a:rPr lang="pl-PL" dirty="0"/>
              <a:t>Sektorowa Rama Kwalifikacji w Turystyce została włączona do ZSK rozporządzeniem z dnia 19 czerwca 2017.</a:t>
            </a:r>
          </a:p>
          <a:p>
            <a:pPr marL="457200" indent="-457200">
              <a:buFont typeface="Wingdings" pitchFamily="2" charset="2"/>
              <a:buChar char="q"/>
            </a:pPr>
            <a:r>
              <a:rPr lang="pl-PL" dirty="0"/>
              <a:t>Sektorowa Rama Kwalifikacji w Sporcie została włączona do ZSK rozporządzeniem z dnia 21 czerwca 2017.</a:t>
            </a:r>
          </a:p>
          <a:p>
            <a:pPr marL="457200" indent="-457200">
              <a:buFont typeface="Wingdings" pitchFamily="2" charset="2"/>
              <a:buChar char="q"/>
            </a:pPr>
            <a:r>
              <a:rPr lang="pl-PL" dirty="0"/>
              <a:t>Sektorowa Rama Kwalifikacji dla</a:t>
            </a:r>
            <a:r>
              <a:rPr lang="pl-PL" baseline="0" dirty="0"/>
              <a:t> Usług Rozwojowych i Sektorowa Rama Kwalifikacji w Budownictwie </a:t>
            </a:r>
            <a:r>
              <a:rPr lang="en-US" baseline="0" dirty="0"/>
              <a:t>–</a:t>
            </a:r>
            <a:r>
              <a:rPr lang="pl-PL" baseline="0" dirty="0"/>
              <a:t> rozporządzenie o włączenie do ZSK w/w ram w procesie legislacyjnym </a:t>
            </a:r>
            <a:r>
              <a:rPr lang="en-US" baseline="0" dirty="0"/>
              <a:t>–</a:t>
            </a:r>
            <a:r>
              <a:rPr lang="pl-PL" baseline="0" dirty="0"/>
              <a:t> do połowy października zbierane uwagi</a:t>
            </a:r>
          </a:p>
          <a:p>
            <a:pPr marL="457200" indent="-457200">
              <a:buFont typeface="Wingdings" pitchFamily="2" charset="2"/>
              <a:buChar char="q"/>
            </a:pPr>
            <a:r>
              <a:rPr lang="pl-PL" baseline="0" dirty="0"/>
              <a:t>Sektorowa Rama Kwalifikacji w Bankowości </a:t>
            </a:r>
            <a:r>
              <a:rPr lang="en-US" baseline="0" dirty="0"/>
              <a:t>–</a:t>
            </a:r>
            <a:r>
              <a:rPr lang="pl-PL" baseline="0" dirty="0"/>
              <a:t> wniosek o włączenie do ZSK jest w Ministerstwie Finansów </a:t>
            </a:r>
            <a:r>
              <a:rPr lang="en-US" baseline="0" dirty="0"/>
              <a:t>–</a:t>
            </a:r>
            <a:r>
              <a:rPr lang="pl-PL" baseline="0" dirty="0"/>
              <a:t> trwa proces włączania ramy</a:t>
            </a:r>
          </a:p>
          <a:p>
            <a:pPr marL="457200" indent="-457200">
              <a:buFont typeface="Wingdings" pitchFamily="2" charset="2"/>
              <a:buChar char="q"/>
            </a:pPr>
            <a:endParaRPr lang="pl-PL" dirty="0"/>
          </a:p>
          <a:p>
            <a:pPr marL="457200" indent="-457200">
              <a:buFont typeface="Wingdings" pitchFamily="2" charset="2"/>
              <a:buChar char="q"/>
            </a:pPr>
            <a:r>
              <a:rPr lang="pl-PL" dirty="0"/>
              <a:t>Implikacje:</a:t>
            </a:r>
          </a:p>
          <a:p>
            <a:pPr marL="914400" lvl="1" indent="-457200">
              <a:buFont typeface="Wingdings" pitchFamily="2" charset="2"/>
              <a:buChar char="§"/>
            </a:pPr>
            <a:r>
              <a:rPr lang="pl-PL" dirty="0"/>
              <a:t>w/w ramy funkcjonują/istnieją „oficjalnie”</a:t>
            </a:r>
          </a:p>
          <a:p>
            <a:pPr marL="914400" lvl="1" indent="-457200">
              <a:buFont typeface="Wingdings" pitchFamily="2" charset="2"/>
              <a:buChar char="§"/>
            </a:pPr>
            <a:r>
              <a:rPr lang="pl-PL" dirty="0"/>
              <a:t>opis kwalifikacji – odwołanie się do poziomu SRK</a:t>
            </a:r>
          </a:p>
          <a:p>
            <a:pPr marL="914400" lvl="1" indent="-457200">
              <a:buFont typeface="Wingdings" pitchFamily="2" charset="2"/>
              <a:buChar char="§"/>
            </a:pPr>
            <a:r>
              <a:rPr lang="pl-PL" dirty="0"/>
              <a:t>obwieszczenie o włączeniu kwalifikacji/kwalifikacje w ZRK – odwołanie się do poziomu SRK</a:t>
            </a:r>
            <a:endParaRPr lang="pl-PL" sz="2000" b="1" dirty="0"/>
          </a:p>
          <a:p>
            <a:br>
              <a:rPr lang="pl-PL" sz="1000" dirty="0"/>
            </a:br>
            <a:endParaRPr lang="pl-PL" sz="1000" dirty="0"/>
          </a:p>
          <a:p>
            <a:r>
              <a:rPr lang="pl-PL" sz="1000" dirty="0"/>
              <a:t>tak, mamy 8 ram (5 zrealizowanych w ramach starego projektu, 3 nowe), 2 z nich są włączone do ZSK.</a:t>
            </a:r>
            <a:br>
              <a:rPr lang="pl-PL" sz="1000" dirty="0"/>
            </a:br>
            <a:endParaRPr lang="pl-PL" sz="1000" dirty="0"/>
          </a:p>
          <a:p>
            <a:r>
              <a:rPr lang="pl-PL" sz="1000" dirty="0"/>
              <a:t>W ZSK 1 opracowujemy</a:t>
            </a:r>
            <a:r>
              <a:rPr lang="pl-PL" sz="1000" baseline="0" dirty="0"/>
              <a:t> </a:t>
            </a:r>
            <a:r>
              <a:rPr lang="pl-PL" sz="1000" dirty="0"/>
              <a:t>jeszcze 2 ramy - w sektorze handlu i w sektorze ochrony zdrowia - to nam daje 10 ram mniej więcej w grudniu 2018.</a:t>
            </a:r>
          </a:p>
          <a:p>
            <a:br>
              <a:rPr lang="pl-PL" sz="1000" dirty="0"/>
            </a:br>
            <a:endParaRPr lang="pl-PL" sz="1000" dirty="0"/>
          </a:p>
          <a:p>
            <a:r>
              <a:rPr lang="pl-PL" sz="1000" dirty="0"/>
              <a:t>W ZSK 2 będziemy opracowywać jeszcze 2 ramy - w sektorze motoryzacji (przewidywany koniec luty 2019) i w sektorze produkcji przemysłowej (przewidywany koniec maj 2019)</a:t>
            </a:r>
          </a:p>
          <a:p>
            <a:endParaRPr lang="pl-PL" sz="1000" dirty="0"/>
          </a:p>
          <a:p>
            <a:r>
              <a:rPr lang="pl-PL" sz="1000" dirty="0"/>
              <a:t>W ZSK 3 będziemy opracowywać kolejne - 2 do grudnia 2019 - w sektorze oświaty i wychowania oraz rolnictwa - czyli wtedy będziemy mieć 14 ram; 3 do października 2020 - w sektorze energetyki, transportu, ochrony środowiska - czyli wtedy będziemy mieć 17 ram </a:t>
            </a:r>
          </a:p>
          <a:p>
            <a:br>
              <a:rPr lang="pl-PL" sz="1000" dirty="0"/>
            </a:br>
            <a:endParaRPr lang="pl-PL" sz="1000" dirty="0"/>
          </a:p>
          <a:p>
            <a:r>
              <a:rPr lang="pl-PL" sz="1000" dirty="0"/>
              <a:t>Zawsze mówiliśmy o 16 ramach do 2020 i to by się zgadzało</a:t>
            </a:r>
            <a:r>
              <a:rPr lang="en-US" sz="1000" dirty="0"/>
              <a:t>… </a:t>
            </a:r>
            <a:r>
              <a:rPr lang="pl-PL" sz="1000" dirty="0"/>
              <a:t>ale</a:t>
            </a:r>
            <a:r>
              <a:rPr lang="pl-PL" sz="1000" baseline="0" dirty="0"/>
              <a:t> </a:t>
            </a:r>
            <a:r>
              <a:rPr lang="pl-PL" sz="1000" dirty="0"/>
              <a:t> być może w ZSK4 i w ZSK5 też będziemy robić jakieś SRK, więc ta liczba z czasem jeszcze wzrośnie ;)</a:t>
            </a:r>
          </a:p>
          <a:p>
            <a:br>
              <a:rPr lang="pl-PL" sz="1000" dirty="0"/>
            </a:br>
            <a:endParaRPr lang="pl-PL" sz="1000" dirty="0"/>
          </a:p>
          <a:p>
            <a:r>
              <a:rPr lang="pl-PL" sz="1000" dirty="0"/>
              <a:t>Co do Rad, to jak na razie jest ich 7, ostatni</a:t>
            </a:r>
            <a:r>
              <a:rPr lang="pl-PL" sz="1000" baseline="0" dirty="0"/>
              <a:t>a powstała w </a:t>
            </a:r>
            <a:r>
              <a:rPr lang="pl-PL" sz="1000" dirty="0"/>
              <a:t>branży motoryzacyjnej</a:t>
            </a:r>
            <a:br>
              <a:rPr lang="pl-PL" sz="1000" dirty="0"/>
            </a:br>
            <a:endParaRPr lang="pl-PL" sz="1000" dirty="0"/>
          </a:p>
          <a:p>
            <a:r>
              <a:rPr lang="pl-PL" sz="1000" dirty="0"/>
              <a:t>Jeśli zaś chodzi o wybór konkretnych sektorów, to zawsze staramy się opierać na dostępnych badaniach, tylko niestety w zależności od sektora jest z nimi lepiej bądź gorzej ;) - wykorzystujemy dane z takich materiałów jak: analizy kompetencji, raporty nt. popytu kompetencji w danej branży, analizy sektora, dokumentach dot. strategii rozwoju itp.</a:t>
            </a:r>
          </a:p>
          <a:p>
            <a:endParaRPr lang="pl-PL" sz="1000" dirty="0"/>
          </a:p>
        </p:txBody>
      </p:sp>
    </p:spTree>
    <p:extLst>
      <p:ext uri="{BB962C8B-B14F-4D97-AF65-F5344CB8AC3E}">
        <p14:creationId xmlns:p14="http://schemas.microsoft.com/office/powerpoint/2010/main" val="16909437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E302A3C7-6340-4CAA-8488-4633FD2D3E09}" type="slidenum">
              <a:rPr lang="pl-PL" smtClean="0"/>
              <a:t>48</a:t>
            </a:fld>
            <a:endParaRPr lang="pl-PL"/>
          </a:p>
        </p:txBody>
      </p:sp>
    </p:spTree>
    <p:extLst>
      <p:ext uri="{BB962C8B-B14F-4D97-AF65-F5344CB8AC3E}">
        <p14:creationId xmlns:p14="http://schemas.microsoft.com/office/powerpoint/2010/main" val="40892255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006475" y="685800"/>
            <a:ext cx="4845050" cy="3429000"/>
          </a:xfrm>
        </p:spPr>
      </p:sp>
      <p:sp>
        <p:nvSpPr>
          <p:cNvPr id="3" name="Symbol zastępczy notatek 2"/>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9321377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006475" y="685800"/>
            <a:ext cx="4845050" cy="3429000"/>
          </a:xfrm>
        </p:spPr>
      </p:sp>
      <p:sp>
        <p:nvSpPr>
          <p:cNvPr id="3" name="Symbol zastępczy notatek 2"/>
          <p:cNvSpPr>
            <a:spLocks noGrp="1"/>
          </p:cNvSpPr>
          <p:nvPr>
            <p:ph type="body" idx="1"/>
          </p:nvPr>
        </p:nvSpPr>
        <p:spPr/>
        <p:txBody>
          <a:bodyPr/>
          <a:lstStyle/>
          <a:p>
            <a:r>
              <a:rPr lang="pl-PL" sz="2400" dirty="0"/>
              <a:t>Każda grupa dostaje ten sam wzór CV, ale nazwiska „bohaterów” są różne.</a:t>
            </a:r>
          </a:p>
          <a:p>
            <a:pPr marL="391077" indent="-391077">
              <a:buFont typeface="Arial" panose="020B0604020202020204" pitchFamily="34" charset="0"/>
              <a:buChar char="•"/>
            </a:pPr>
            <a:endParaRPr lang="pl-PL" dirty="0">
              <a:solidFill>
                <a:schemeClr val="tx1"/>
              </a:solidFill>
            </a:endParaRPr>
          </a:p>
          <a:p>
            <a:endParaRPr lang="pl-PL" altLang="pl-P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64491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006475" y="685800"/>
            <a:ext cx="4845050" cy="3429000"/>
          </a:xfrm>
        </p:spPr>
      </p:sp>
      <p:sp>
        <p:nvSpPr>
          <p:cNvPr id="3" name="Symbol zastępczy notatek 2"/>
          <p:cNvSpPr>
            <a:spLocks noGrp="1"/>
          </p:cNvSpPr>
          <p:nvPr>
            <p:ph type="body" idx="1"/>
          </p:nvPr>
        </p:nvSpPr>
        <p:spPr/>
        <p:txBody>
          <a:bodyPr/>
          <a:lstStyle/>
          <a:p>
            <a:pPr marL="391077" indent="-391077">
              <a:buFont typeface="Arial" panose="020B0604020202020204" pitchFamily="34" charset="0"/>
              <a:buChar char="•"/>
            </a:pPr>
            <a:r>
              <a:rPr lang="pl-PL" b="1" dirty="0">
                <a:solidFill>
                  <a:srgbClr val="00A0E3"/>
                </a:solidFill>
                <a:latin typeface="Calibri" panose="020F0502020204030204" pitchFamily="34" charset="0"/>
                <a:cs typeface="Calibri" panose="020F0502020204030204" pitchFamily="34" charset="0"/>
              </a:rPr>
              <a:t>Pracodawcy</a:t>
            </a:r>
            <a:r>
              <a:rPr lang="pl-PL" dirty="0">
                <a:latin typeface="Calibri" panose="020F0502020204030204" pitchFamily="34" charset="0"/>
                <a:cs typeface="Calibri" panose="020F0502020204030204" pitchFamily="34" charset="0"/>
              </a:rPr>
              <a:t> </a:t>
            </a:r>
            <a:r>
              <a:rPr lang="pl-PL" b="1" dirty="0">
                <a:solidFill>
                  <a:srgbClr val="00A0E3"/>
                </a:solidFill>
                <a:latin typeface="Calibri" panose="020F0502020204030204" pitchFamily="34" charset="0"/>
                <a:cs typeface="Calibri" panose="020F0502020204030204" pitchFamily="34" charset="0"/>
              </a:rPr>
              <a:t>poszukują wysoko wykwalifikowanych specjalistów </a:t>
            </a:r>
            <a:br>
              <a:rPr lang="pl-PL" dirty="0">
                <a:latin typeface="Calibri" panose="020F0502020204030204" pitchFamily="34" charset="0"/>
                <a:cs typeface="Calibri" panose="020F0502020204030204" pitchFamily="34" charset="0"/>
              </a:rPr>
            </a:br>
            <a:r>
              <a:rPr lang="pl-PL" dirty="0">
                <a:latin typeface="Calibri" panose="020F0502020204030204" pitchFamily="34" charset="0"/>
                <a:cs typeface="Calibri" panose="020F0502020204030204" pitchFamily="34" charset="0"/>
              </a:rPr>
              <a:t>z konkretnymi kompetencjami;</a:t>
            </a:r>
            <a:r>
              <a:rPr lang="pl-PL" baseline="0" dirty="0">
                <a:latin typeface="Calibri" panose="020F0502020204030204" pitchFamily="34" charset="0"/>
                <a:cs typeface="Calibri" panose="020F0502020204030204" pitchFamily="34" charset="0"/>
              </a:rPr>
              <a:t> </a:t>
            </a:r>
            <a:r>
              <a:rPr lang="pl-PL" dirty="0">
                <a:latin typeface="Calibri" panose="020F0502020204030204" pitchFamily="34" charset="0"/>
                <a:cs typeface="Calibri" panose="020F0502020204030204" pitchFamily="34" charset="0"/>
              </a:rPr>
              <a:t>Metody weryfikacji kompetencji kandydatów w procesie </a:t>
            </a:r>
            <a:r>
              <a:rPr lang="pl-PL" dirty="0">
                <a:solidFill>
                  <a:schemeClr val="tx1"/>
                </a:solidFill>
                <a:latin typeface="Calibri" panose="020F0502020204030204" pitchFamily="34" charset="0"/>
                <a:cs typeface="Calibri" panose="020F0502020204030204" pitchFamily="34" charset="0"/>
              </a:rPr>
              <a:t>rekrutacji </a:t>
            </a:r>
            <a:r>
              <a:rPr lang="pl-PL" dirty="0">
                <a:latin typeface="Calibri" panose="020F0502020204030204" pitchFamily="34" charset="0"/>
                <a:cs typeface="Calibri" panose="020F0502020204030204" pitchFamily="34" charset="0"/>
              </a:rPr>
              <a:t>są często </a:t>
            </a:r>
            <a:r>
              <a:rPr lang="pl-PL" dirty="0" err="1">
                <a:latin typeface="Calibri" panose="020F0502020204030204" pitchFamily="34" charset="0"/>
                <a:cs typeface="Calibri" panose="020F0502020204030204" pitchFamily="34" charset="0"/>
              </a:rPr>
              <a:t>czaso</a:t>
            </a:r>
            <a:r>
              <a:rPr lang="pl-PL" dirty="0">
                <a:latin typeface="Calibri" panose="020F0502020204030204" pitchFamily="34" charset="0"/>
                <a:cs typeface="Calibri" panose="020F0502020204030204" pitchFamily="34" charset="0"/>
              </a:rPr>
              <a:t>- i </a:t>
            </a:r>
            <a:r>
              <a:rPr lang="pl-PL" dirty="0" err="1">
                <a:latin typeface="Calibri" panose="020F0502020204030204" pitchFamily="34" charset="0"/>
                <a:cs typeface="Calibri" panose="020F0502020204030204" pitchFamily="34" charset="0"/>
              </a:rPr>
              <a:t>kosztotwórcze</a:t>
            </a:r>
            <a:r>
              <a:rPr lang="pl-PL" dirty="0">
                <a:latin typeface="Calibri" panose="020F0502020204030204" pitchFamily="34" charset="0"/>
                <a:cs typeface="Calibri" panose="020F0502020204030204" pitchFamily="34" charset="0"/>
              </a:rPr>
              <a:t> przy ich jednoczesnej niewystarczającej efektywności.;</a:t>
            </a:r>
            <a:r>
              <a:rPr lang="pl-PL" baseline="0" dirty="0">
                <a:latin typeface="Calibri" panose="020F0502020204030204" pitchFamily="34" charset="0"/>
                <a:cs typeface="Calibri" panose="020F0502020204030204" pitchFamily="34" charset="0"/>
              </a:rPr>
              <a:t> </a:t>
            </a:r>
            <a:r>
              <a:rPr lang="pl-PL" dirty="0">
                <a:latin typeface="Calibri" panose="020F0502020204030204" pitchFamily="34" charset="0"/>
                <a:cs typeface="Calibri" panose="020F0502020204030204" pitchFamily="34" charset="0"/>
              </a:rPr>
              <a:t>Odpowiedzią na to mogą stać się </a:t>
            </a:r>
            <a:r>
              <a:rPr lang="pl-PL" b="1" dirty="0">
                <a:solidFill>
                  <a:srgbClr val="00A0E3"/>
                </a:solidFill>
                <a:latin typeface="Calibri" panose="020F0502020204030204" pitchFamily="34" charset="0"/>
                <a:cs typeface="Calibri" panose="020F0502020204030204" pitchFamily="34" charset="0"/>
              </a:rPr>
              <a:t>rozpoznawalne na rynku kwalifikacje</a:t>
            </a:r>
            <a:r>
              <a:rPr lang="pl-PL" dirty="0">
                <a:latin typeface="Calibri" panose="020F0502020204030204" pitchFamily="34" charset="0"/>
                <a:cs typeface="Calibri" panose="020F0502020204030204" pitchFamily="34" charset="0"/>
              </a:rPr>
              <a:t>, na których znajdzie się informacja o poziomie danej kwalifikacji w Polskiej Ramie Kwalifikacji </a:t>
            </a:r>
            <a:r>
              <a:rPr lang="pl-PL" dirty="0">
                <a:solidFill>
                  <a:schemeClr val="tx1"/>
                </a:solidFill>
                <a:latin typeface="Calibri" panose="020F0502020204030204" pitchFamily="34" charset="0"/>
                <a:cs typeface="Calibri" panose="020F0502020204030204" pitchFamily="34" charset="0"/>
              </a:rPr>
              <a:t>i sektorowej ramie kwalifikacji</a:t>
            </a:r>
            <a:r>
              <a:rPr lang="pl-PL" dirty="0">
                <a:solidFill>
                  <a:schemeClr val="tx1"/>
                </a:solidFill>
              </a:rPr>
              <a:t>. </a:t>
            </a:r>
          </a:p>
          <a:p>
            <a:pPr marL="391077" indent="-391077">
              <a:spcBef>
                <a:spcPts val="1369"/>
              </a:spcBef>
              <a:buFont typeface="Wingdings" panose="05000000000000000000" pitchFamily="2" charset="2"/>
              <a:buChar char="q"/>
            </a:pPr>
            <a:r>
              <a:rPr lang="pl-PL" sz="2400" b="1" dirty="0">
                <a:solidFill>
                  <a:srgbClr val="00A0E3"/>
                </a:solidFill>
              </a:rPr>
              <a:t>Pracodawcy poszukują takich rozwiązań w zakresie zarządzania wynagrodzeniami</a:t>
            </a:r>
            <a:r>
              <a:rPr lang="pl-PL" sz="2400" dirty="0"/>
              <a:t>, które przyciągną do ich firm i zatrzymają w nich najlepszych specjalistów. ;</a:t>
            </a:r>
            <a:r>
              <a:rPr lang="pl-PL" sz="2400" baseline="0" dirty="0"/>
              <a:t> </a:t>
            </a:r>
            <a:r>
              <a:rPr lang="pl-PL" sz="2400" dirty="0"/>
              <a:t>Wspólnym mianownikiem tych rozwiązań jest to, że </a:t>
            </a:r>
            <a:r>
              <a:rPr lang="pl-PL" sz="2400" b="1" dirty="0">
                <a:solidFill>
                  <a:srgbClr val="00A0E3"/>
                </a:solidFill>
              </a:rPr>
              <a:t>kompetencje pracowników stanowią jedno z podstawowych kryteriów różnicowania płac</a:t>
            </a:r>
            <a:r>
              <a:rPr lang="pl-PL" sz="2400" dirty="0"/>
              <a:t>.;</a:t>
            </a:r>
            <a:r>
              <a:rPr lang="pl-PL" sz="2400" baseline="0" dirty="0"/>
              <a:t> </a:t>
            </a:r>
            <a:r>
              <a:rPr lang="pl-PL" sz="2400" dirty="0"/>
              <a:t>Pomiar kompetencji przy ocenie pracownika jest często przez ocenianych uznawany za subiektywny, czy wręcz niesprawiedliwy;</a:t>
            </a:r>
            <a:r>
              <a:rPr lang="pl-PL" sz="2400" baseline="0" dirty="0"/>
              <a:t> </a:t>
            </a:r>
            <a:r>
              <a:rPr lang="pl-PL" sz="2400" dirty="0"/>
              <a:t>Odpowiedzią na to mogą stać się </a:t>
            </a:r>
            <a:r>
              <a:rPr lang="pl-PL" sz="2400" b="1" dirty="0">
                <a:solidFill>
                  <a:srgbClr val="00A0E3"/>
                </a:solidFill>
              </a:rPr>
              <a:t>kwalifikacje, nadawane przez zewnętrzne, akredytowane instytucje</a:t>
            </a:r>
            <a:r>
              <a:rPr lang="pl-PL" sz="2400" dirty="0"/>
              <a:t>.</a:t>
            </a:r>
          </a:p>
          <a:p>
            <a:pPr marL="391077" indent="-391077" algn="just">
              <a:buFont typeface="Wingdings" panose="05000000000000000000" pitchFamily="2" charset="2"/>
              <a:buChar char="q"/>
            </a:pPr>
            <a:r>
              <a:rPr lang="pl-PL" sz="2400" b="1" dirty="0">
                <a:solidFill>
                  <a:srgbClr val="00A0E3"/>
                </a:solidFill>
              </a:rPr>
              <a:t>Pracodawcy poszukują dla pracowników szkoleń</a:t>
            </a:r>
            <a:r>
              <a:rPr lang="pl-PL" sz="2400" dirty="0"/>
              <a:t>, które dają gwarancję „zwrotu z inwestycji”;</a:t>
            </a:r>
            <a:r>
              <a:rPr lang="pl-PL" sz="2400" baseline="0" dirty="0"/>
              <a:t> </a:t>
            </a:r>
            <a:r>
              <a:rPr lang="pl-PL" sz="2400" dirty="0"/>
              <a:t>W świetle założeń ZSK </a:t>
            </a:r>
            <a:r>
              <a:rPr lang="pl-PL" sz="2400" b="1" dirty="0">
                <a:solidFill>
                  <a:srgbClr val="00A0E3"/>
                </a:solidFill>
              </a:rPr>
              <a:t>szkolenia powinny umożliwiać nabycie ich uczestnikom określonych efektów uczenia się</a:t>
            </a:r>
            <a:r>
              <a:rPr lang="pl-PL" sz="2400" dirty="0"/>
              <a:t>.;</a:t>
            </a:r>
            <a:r>
              <a:rPr lang="pl-PL" sz="2400" baseline="0" dirty="0"/>
              <a:t> </a:t>
            </a:r>
            <a:r>
              <a:rPr lang="pl-PL" sz="2400" dirty="0"/>
              <a:t>W chwili obecnej w Polsce nie ma ogólnodostępnych informacji na temat szkoleń, które spełniają ten warunek. Często zniechęca to pracowników i pracodawców do inwestowania w ten obszar.;</a:t>
            </a:r>
            <a:r>
              <a:rPr lang="pl-PL" sz="2400" baseline="0" dirty="0"/>
              <a:t> </a:t>
            </a:r>
            <a:r>
              <a:rPr lang="pl-PL" sz="2400" dirty="0"/>
              <a:t>Odpowiedzią na to jest </a:t>
            </a:r>
            <a:r>
              <a:rPr lang="pl-PL" sz="2400" b="1" dirty="0">
                <a:solidFill>
                  <a:srgbClr val="00A0E3"/>
                </a:solidFill>
              </a:rPr>
              <a:t>Zintegrowany Rejestr Kwalifikacji</a:t>
            </a:r>
            <a:r>
              <a:rPr lang="pl-PL" sz="2400" dirty="0"/>
              <a:t>.</a:t>
            </a:r>
          </a:p>
          <a:p>
            <a:endParaRPr lang="pl-PL" dirty="0"/>
          </a:p>
        </p:txBody>
      </p:sp>
      <p:sp>
        <p:nvSpPr>
          <p:cNvPr id="4" name="Symbol zastępczy numeru slajdu 3"/>
          <p:cNvSpPr>
            <a:spLocks noGrp="1"/>
          </p:cNvSpPr>
          <p:nvPr>
            <p:ph type="sldNum" sz="quarter" idx="10"/>
          </p:nvPr>
        </p:nvSpPr>
        <p:spPr>
          <a:xfrm>
            <a:off x="4024313" y="9723438"/>
            <a:ext cx="3078162" cy="511175"/>
          </a:xfrm>
          <a:prstGeom prst="rect">
            <a:avLst/>
          </a:prstGeom>
        </p:spPr>
        <p:txBody>
          <a:bodyPr/>
          <a:lstStyle/>
          <a:p>
            <a:fld id="{029FA498-E361-41DB-A591-DB18791B7C1E}" type="slidenum">
              <a:rPr lang="pl-PL" smtClean="0"/>
              <a:pPr/>
              <a:t>51</a:t>
            </a:fld>
            <a:endParaRPr lang="pl-PL" dirty="0"/>
          </a:p>
        </p:txBody>
      </p:sp>
    </p:spTree>
    <p:extLst>
      <p:ext uri="{BB962C8B-B14F-4D97-AF65-F5344CB8AC3E}">
        <p14:creationId xmlns:p14="http://schemas.microsoft.com/office/powerpoint/2010/main" val="32877603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006475" y="685800"/>
            <a:ext cx="4845050" cy="3429000"/>
          </a:xfrm>
        </p:spPr>
      </p:sp>
      <p:sp>
        <p:nvSpPr>
          <p:cNvPr id="3" name="Symbol zastępczy notatek 2"/>
          <p:cNvSpPr>
            <a:spLocks noGrp="1"/>
          </p:cNvSpPr>
          <p:nvPr>
            <p:ph type="body" idx="1"/>
          </p:nvPr>
        </p:nvSpPr>
        <p:spPr/>
        <p:txBody>
          <a:bodyPr/>
          <a:lstStyle/>
          <a:p>
            <a:r>
              <a:rPr lang="pl-PL" altLang="pl-PL" dirty="0">
                <a:latin typeface="Arial" panose="020B0604020202020204" pitchFamily="34" charset="0"/>
                <a:cs typeface="Arial" panose="020B0604020202020204" pitchFamily="34" charset="0"/>
              </a:rPr>
              <a:t>Właściwie wszystko co na tym slajdzie, to nie są nasze pobożne życzenia, wymysły mądrych głów zza biurka, bo wtedy nie ośmieliłybyśmy się o tym mówić </a:t>
            </a:r>
            <a:r>
              <a:rPr lang="pl-PL" altLang="pl-PL" dirty="0">
                <a:latin typeface="Arial" panose="020B0604020202020204" pitchFamily="34" charset="0"/>
                <a:cs typeface="Arial" panose="020B0604020202020204" pitchFamily="34" charset="0"/>
                <a:sym typeface="Wingdings" panose="05000000000000000000" pitchFamily="2" charset="2"/>
              </a:rPr>
              <a:t> Ale są to słowa naszych wspieranych podmiotów, w kilku przypadkach też podmiotów szkoleniowych, którzy właśnie w taki sposób uzasadniają dlaczego w ogóle w to wchodzą i jakie widzą dla siebie szanse/korzyści . </a:t>
            </a:r>
          </a:p>
          <a:p>
            <a:endParaRPr lang="pl-PL" altLang="pl-PL" dirty="0">
              <a:latin typeface="Arial" panose="020B0604020202020204" pitchFamily="34" charset="0"/>
              <a:cs typeface="Arial" panose="020B0604020202020204" pitchFamily="34" charset="0"/>
            </a:endParaRPr>
          </a:p>
          <a:p>
            <a:endParaRPr lang="pl-PL" dirty="0"/>
          </a:p>
        </p:txBody>
      </p:sp>
      <p:sp>
        <p:nvSpPr>
          <p:cNvPr id="4" name="Symbol zastępczy numeru slajdu 3"/>
          <p:cNvSpPr>
            <a:spLocks noGrp="1"/>
          </p:cNvSpPr>
          <p:nvPr>
            <p:ph type="sldNum" sz="quarter" idx="10"/>
          </p:nvPr>
        </p:nvSpPr>
        <p:spPr>
          <a:xfrm>
            <a:off x="4024313" y="9723438"/>
            <a:ext cx="3078162" cy="511175"/>
          </a:xfrm>
          <a:prstGeom prst="rect">
            <a:avLst/>
          </a:prstGeom>
        </p:spPr>
        <p:txBody>
          <a:bodyPr/>
          <a:lstStyle/>
          <a:p>
            <a:fld id="{029FA498-E361-41DB-A591-DB18791B7C1E}" type="slidenum">
              <a:rPr lang="pl-PL" smtClean="0"/>
              <a:pPr/>
              <a:t>52</a:t>
            </a:fld>
            <a:endParaRPr lang="pl-PL" dirty="0"/>
          </a:p>
        </p:txBody>
      </p:sp>
    </p:spTree>
    <p:extLst>
      <p:ext uri="{BB962C8B-B14F-4D97-AF65-F5344CB8AC3E}">
        <p14:creationId xmlns:p14="http://schemas.microsoft.com/office/powerpoint/2010/main" val="35053420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006475" y="685800"/>
            <a:ext cx="4845050" cy="3429000"/>
          </a:xfrm>
        </p:spPr>
      </p:sp>
      <p:sp>
        <p:nvSpPr>
          <p:cNvPr id="3" name="Symbol zastępczy notatek 2"/>
          <p:cNvSpPr>
            <a:spLocks noGrp="1"/>
          </p:cNvSpPr>
          <p:nvPr>
            <p:ph type="body" idx="1"/>
          </p:nvPr>
        </p:nvSpPr>
        <p:spPr/>
        <p:txBody>
          <a:bodyPr/>
          <a:lstStyle/>
          <a:p>
            <a:pPr marL="391077" indent="-391077">
              <a:spcBef>
                <a:spcPts val="1369"/>
              </a:spcBef>
              <a:buFont typeface="Wingdings" panose="05000000000000000000" pitchFamily="2" charset="2"/>
              <a:buChar char="q"/>
            </a:pPr>
            <a:endParaRPr lang="pl-PL" sz="2400" dirty="0"/>
          </a:p>
          <a:p>
            <a:pPr marL="391077" indent="-391077">
              <a:buFont typeface="Arial" panose="020B0604020202020204" pitchFamily="34" charset="0"/>
              <a:buChar char="•"/>
            </a:pPr>
            <a:endParaRPr lang="pl-PL" dirty="0">
              <a:solidFill>
                <a:schemeClr val="tx1"/>
              </a:solidFill>
            </a:endParaRPr>
          </a:p>
          <a:p>
            <a:endParaRPr lang="pl-PL" altLang="pl-P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25208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006475" y="685800"/>
            <a:ext cx="4845050" cy="3429000"/>
          </a:xfrm>
        </p:spPr>
      </p:sp>
      <p:sp>
        <p:nvSpPr>
          <p:cNvPr id="3" name="Symbol zastępczy notatek 2"/>
          <p:cNvSpPr>
            <a:spLocks noGrp="1"/>
          </p:cNvSpPr>
          <p:nvPr>
            <p:ph type="body" idx="1"/>
          </p:nvPr>
        </p:nvSpPr>
        <p:spPr/>
        <p:txBody>
          <a:bodyPr/>
          <a:lstStyle/>
          <a:p>
            <a:pPr marL="391077" indent="-391077">
              <a:spcBef>
                <a:spcPts val="1369"/>
              </a:spcBef>
              <a:buFont typeface="Wingdings" panose="05000000000000000000" pitchFamily="2" charset="2"/>
              <a:buChar char="q"/>
            </a:pPr>
            <a:endParaRPr lang="pl-PL" sz="2400" dirty="0"/>
          </a:p>
          <a:p>
            <a:pPr marL="391077" indent="-391077">
              <a:buFont typeface="Arial" panose="020B0604020202020204" pitchFamily="34" charset="0"/>
              <a:buChar char="•"/>
            </a:pPr>
            <a:endParaRPr lang="pl-PL" dirty="0">
              <a:solidFill>
                <a:schemeClr val="tx1"/>
              </a:solidFill>
            </a:endParaRPr>
          </a:p>
          <a:p>
            <a:endParaRPr lang="pl-PL" altLang="pl-P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0013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a:extLst>
              <a:ext uri="{FF2B5EF4-FFF2-40B4-BE49-F238E27FC236}">
                <a16:creationId xmlns:a16="http://schemas.microsoft.com/office/drawing/2014/main" id="{871D5F75-254C-4070-87F4-A05D4391D16A}"/>
              </a:ext>
            </a:extLst>
          </p:cNvPr>
          <p:cNvSpPr>
            <a:spLocks noGrp="1" noRot="1" noChangeAspect="1" noChangeArrowheads="1"/>
          </p:cNvSpPr>
          <p:nvPr>
            <p:ph type="sldImg"/>
          </p:nvPr>
        </p:nvSpPr>
        <p:spPr>
          <a:xfrm>
            <a:off x="1006475" y="685800"/>
            <a:ext cx="4845050" cy="3429000"/>
          </a:xfrm>
        </p:spPr>
      </p:sp>
      <p:sp>
        <p:nvSpPr>
          <p:cNvPr id="27650" name="Rectangle 2">
            <a:extLst>
              <a:ext uri="{FF2B5EF4-FFF2-40B4-BE49-F238E27FC236}">
                <a16:creationId xmlns:a16="http://schemas.microsoft.com/office/drawing/2014/main" id="{45216043-26C4-4D47-8400-47C8F077E69B}"/>
              </a:ext>
            </a:extLst>
          </p:cNvPr>
          <p:cNvSpPr>
            <a:spLocks noGrp="1" noChangeArrowheads="1"/>
          </p:cNvSpPr>
          <p:nvPr>
            <p:ph type="body" idx="1"/>
          </p:nvPr>
        </p:nvSpPr>
        <p:spPr/>
        <p:txBody>
          <a:bodyPr/>
          <a:lstStyle/>
          <a:p>
            <a:pPr defTabSz="914400">
              <a:lnSpc>
                <a:spcPct val="100000"/>
              </a:lnSpc>
              <a:spcBef>
                <a:spcPts val="400"/>
              </a:spcBef>
            </a:pPr>
            <a:r>
              <a:rPr lang="pl-PL" altLang="sv-SE" b="1" dirty="0"/>
              <a:t>Opis sytuacji dotyczącej walidacji efektów uczenia się w innych krajach</a:t>
            </a:r>
          </a:p>
          <a:p>
            <a:pPr defTabSz="914400">
              <a:lnSpc>
                <a:spcPct val="100000"/>
              </a:lnSpc>
              <a:spcBef>
                <a:spcPts val="400"/>
              </a:spcBef>
            </a:pPr>
            <a:r>
              <a:rPr lang="pl-PL" altLang="sv-SE" dirty="0"/>
              <a:t>Propozycja prezentacji slajdu:</a:t>
            </a:r>
          </a:p>
          <a:p>
            <a:pPr defTabSz="914400">
              <a:lnSpc>
                <a:spcPct val="100000"/>
              </a:lnSpc>
              <a:spcBef>
                <a:spcPts val="400"/>
              </a:spcBef>
            </a:pPr>
            <a:endParaRPr lang="pl-PL" altLang="sv-SE" dirty="0"/>
          </a:p>
          <a:p>
            <a:pPr defTabSz="914400">
              <a:lnSpc>
                <a:spcPct val="100000"/>
              </a:lnSpc>
              <a:spcBef>
                <a:spcPts val="400"/>
              </a:spcBef>
            </a:pPr>
            <a:r>
              <a:rPr lang="pl-PL" altLang="sv-SE" dirty="0"/>
              <a:t>Próby poradzenia sobie z problemem dotyczącym walidacji uczenia się </a:t>
            </a:r>
            <a:r>
              <a:rPr lang="pl-PL" altLang="sv-SE" dirty="0" err="1"/>
              <a:t>pozaformalnego</a:t>
            </a:r>
            <a:r>
              <a:rPr lang="pl-PL" altLang="sv-SE" dirty="0"/>
              <a:t> i nieformalnego podjęto w wielu państwach całego świata. W wielu z nich już od dawna można korzystać z wprowadzonych tam rozwiązań a systemy walidacji dają wymierne efekty dla obywateli tych państw. Na chwilę obecną systemy te istnieją w …..krajach</a:t>
            </a:r>
          </a:p>
          <a:p>
            <a:pPr defTabSz="914400">
              <a:lnSpc>
                <a:spcPct val="100000"/>
              </a:lnSpc>
              <a:spcBef>
                <a:spcPts val="400"/>
              </a:spcBef>
            </a:pPr>
            <a:r>
              <a:rPr lang="pl-PL" altLang="sv-SE" dirty="0"/>
              <a:t>Duża różnorodność tradycji i rozwiązań w dziedzinie walidacji w krajach europejskich doprowadziły w dniu 23 kwietnia 2008 roku do przyjęcia przez Parlament Europejski i Radę Zalecenia w sprawie ustanowienia europejskich ram kwalifikacji dla uczenia się przez całe życie. </a:t>
            </a:r>
          </a:p>
          <a:p>
            <a:pPr defTabSz="914400">
              <a:lnSpc>
                <a:spcPct val="100000"/>
              </a:lnSpc>
              <a:spcBef>
                <a:spcPts val="400"/>
              </a:spcBef>
            </a:pPr>
            <a:r>
              <a:rPr lang="pl-PL" altLang="sv-SE" dirty="0"/>
              <a:t>W pewnym sensie zalecenie to doprowadziło również do prac nad takowym systemem w Polsce, który w skrócie nazwano ZSK.</a:t>
            </a:r>
          </a:p>
          <a:p>
            <a:pPr defTabSz="914400">
              <a:lnSpc>
                <a:spcPct val="100000"/>
              </a:lnSpc>
              <a:spcBef>
                <a:spcPts val="400"/>
              </a:spcBef>
            </a:pPr>
            <a:r>
              <a:rPr lang="pl-PL" altLang="sv-SE" dirty="0"/>
              <a:t>Do poczytania o różnych przykładach walidacji efektów uczenia się </a:t>
            </a:r>
            <a:r>
              <a:rPr lang="sv-SE" altLang="sv-SE" dirty="0"/>
              <a:t>https://drive.google.com/drive/folders/1vpXacZSPRkZ6Io_KTmaspjd2otxoXZ9K</a:t>
            </a:r>
            <a:endParaRPr lang="pl-PL" altLang="sv-SE" dirty="0"/>
          </a:p>
          <a:p>
            <a:pPr defTabSz="914400">
              <a:lnSpc>
                <a:spcPct val="100000"/>
              </a:lnSpc>
              <a:spcBef>
                <a:spcPts val="400"/>
              </a:spcBef>
            </a:pPr>
            <a:r>
              <a:rPr lang="sv-SE" altLang="sv-SE" dirty="0"/>
              <a:t>file:///C:/Users/IBEuserA01/Downloads/4%20(1).pdf</a:t>
            </a:r>
          </a:p>
        </p:txBody>
      </p:sp>
    </p:spTree>
    <p:extLst>
      <p:ext uri="{BB962C8B-B14F-4D97-AF65-F5344CB8AC3E}">
        <p14:creationId xmlns:p14="http://schemas.microsoft.com/office/powerpoint/2010/main" val="879745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006475" y="685800"/>
            <a:ext cx="4845050" cy="3429000"/>
          </a:xfrm>
        </p:spPr>
      </p:sp>
      <p:sp>
        <p:nvSpPr>
          <p:cNvPr id="3" name="Symbol zastępczy notatek 2"/>
          <p:cNvSpPr>
            <a:spLocks noGrp="1"/>
          </p:cNvSpPr>
          <p:nvPr>
            <p:ph type="body" idx="1"/>
          </p:nvPr>
        </p:nvSpPr>
        <p:spPr/>
        <p:txBody>
          <a:bodyPr/>
          <a:lstStyle/>
          <a:p>
            <a:pPr marL="0" lvl="0" indent="0" rtl="0">
              <a:spcBef>
                <a:spcPts val="0"/>
              </a:spcBef>
              <a:spcAft>
                <a:spcPts val="0"/>
              </a:spcAft>
              <a:buClr>
                <a:schemeClr val="dk1"/>
              </a:buClr>
              <a:buSzPts val="1100"/>
              <a:buFont typeface="Arial"/>
              <a:buNone/>
            </a:pPr>
            <a:r>
              <a:rPr lang="pl-PL" b="1" dirty="0">
                <a:solidFill>
                  <a:schemeClr val="dk1"/>
                </a:solidFill>
              </a:rPr>
              <a:t>Istota uczenia się przez całe życie</a:t>
            </a:r>
          </a:p>
          <a:p>
            <a:pPr marL="0" lvl="0" indent="0" rtl="0">
              <a:spcBef>
                <a:spcPts val="0"/>
              </a:spcBef>
              <a:spcAft>
                <a:spcPts val="0"/>
              </a:spcAft>
              <a:buClr>
                <a:schemeClr val="dk1"/>
              </a:buClr>
              <a:buSzPts val="1100"/>
              <a:buFont typeface="Arial"/>
              <a:buNone/>
            </a:pPr>
            <a:r>
              <a:rPr lang="pl-PL" dirty="0">
                <a:solidFill>
                  <a:schemeClr val="dk1"/>
                </a:solidFill>
              </a:rPr>
              <a:t>Propozycja prezentacji slajdu:</a:t>
            </a:r>
          </a:p>
          <a:p>
            <a:pPr marL="0" lvl="0" indent="0" rtl="0">
              <a:spcBef>
                <a:spcPts val="0"/>
              </a:spcBef>
              <a:spcAft>
                <a:spcPts val="0"/>
              </a:spcAft>
              <a:buClr>
                <a:schemeClr val="dk1"/>
              </a:buClr>
              <a:buSzPts val="1100"/>
              <a:buFont typeface="Arial"/>
              <a:buNone/>
            </a:pPr>
            <a:r>
              <a:rPr lang="pl-PL" dirty="0">
                <a:solidFill>
                  <a:schemeClr val="dk1"/>
                </a:solidFill>
              </a:rPr>
              <a:t>W dzisiejszym świecie musimy uczyć się innymi metodami, narzędziami, po to, by dostosować się do zmieniających się okoliczności, musimy być elastyczni i szybko dostosowywać się do rynku pracy (szybkie reagowanie na zmiany, śledzenie tego, co potrzebuje rynek, kompetencje społeczne, które są do tego potrzebne). W związku z tym dzisiejszy pracownik nie może poprzestać na tym, czego nauczył się w szkole lub na studiach, a co za tym idzie coraz większe znaczenie ma uczenie się w wieku dorosłym, uczenie się przez całe życie</a:t>
            </a:r>
          </a:p>
          <a:p>
            <a:pPr marL="391077" indent="-391077">
              <a:spcBef>
                <a:spcPts val="1369"/>
              </a:spcBef>
              <a:buFont typeface="Wingdings" panose="05000000000000000000" pitchFamily="2" charset="2"/>
              <a:buChar char="q"/>
            </a:pPr>
            <a:endParaRPr lang="pl-PL" sz="2400" dirty="0"/>
          </a:p>
          <a:p>
            <a:pPr marL="391077" indent="-391077">
              <a:buFont typeface="Arial" panose="020B0604020202020204" pitchFamily="34" charset="0"/>
              <a:buChar char="•"/>
            </a:pPr>
            <a:endParaRPr lang="pl-PL" dirty="0">
              <a:solidFill>
                <a:schemeClr val="tx1"/>
              </a:solidFill>
            </a:endParaRPr>
          </a:p>
          <a:p>
            <a:endParaRPr lang="pl-PL" altLang="pl-P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63429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006475" y="685800"/>
            <a:ext cx="4845050" cy="3429000"/>
          </a:xfrm>
        </p:spPr>
      </p:sp>
      <p:sp>
        <p:nvSpPr>
          <p:cNvPr id="3" name="Symbol zastępczy notatek 2"/>
          <p:cNvSpPr>
            <a:spLocks noGrp="1"/>
          </p:cNvSpPr>
          <p:nvPr>
            <p:ph type="body" idx="1"/>
          </p:nvPr>
        </p:nvSpPr>
        <p:spPr/>
        <p:txBody>
          <a:bodyPr/>
          <a:lstStyle/>
          <a:p>
            <a:pPr marL="0" lvl="0" indent="0" rtl="0">
              <a:spcBef>
                <a:spcPts val="0"/>
              </a:spcBef>
              <a:spcAft>
                <a:spcPts val="0"/>
              </a:spcAft>
              <a:buClr>
                <a:schemeClr val="dk1"/>
              </a:buClr>
              <a:buSzPts val="1100"/>
              <a:buFont typeface="Arial"/>
              <a:buNone/>
            </a:pPr>
            <a:r>
              <a:rPr lang="pl-PL" b="1" dirty="0">
                <a:solidFill>
                  <a:schemeClr val="dk1"/>
                </a:solidFill>
              </a:rPr>
              <a:t>Istota uczenia się przez całe życie</a:t>
            </a:r>
          </a:p>
          <a:p>
            <a:pPr marL="0" lvl="0" indent="0" rtl="0">
              <a:spcBef>
                <a:spcPts val="0"/>
              </a:spcBef>
              <a:spcAft>
                <a:spcPts val="0"/>
              </a:spcAft>
              <a:buClr>
                <a:schemeClr val="dk1"/>
              </a:buClr>
              <a:buSzPts val="1100"/>
              <a:buFont typeface="Arial"/>
              <a:buNone/>
            </a:pPr>
            <a:r>
              <a:rPr lang="pl-PL" dirty="0">
                <a:solidFill>
                  <a:schemeClr val="dk1"/>
                </a:solidFill>
              </a:rPr>
              <a:t>Propozycja prezentacji slajdu:</a:t>
            </a:r>
          </a:p>
          <a:p>
            <a:pPr marL="0" lvl="0" indent="0" rtl="0">
              <a:spcBef>
                <a:spcPts val="0"/>
              </a:spcBef>
              <a:spcAft>
                <a:spcPts val="0"/>
              </a:spcAft>
              <a:buClr>
                <a:schemeClr val="dk1"/>
              </a:buClr>
              <a:buSzPts val="1100"/>
              <a:buFont typeface="Arial"/>
              <a:buNone/>
            </a:pPr>
            <a:r>
              <a:rPr lang="pl-PL" dirty="0">
                <a:solidFill>
                  <a:schemeClr val="dk1"/>
                </a:solidFill>
              </a:rPr>
              <a:t>W dzisiejszym świecie musimy uczyć się innymi metodami, narzędziami, po to, by dostosować się do zmieniających się okoliczności, musimy być elastyczni i szybko dostosowywać się do rynku pracy (szybkie reagowanie na zmiany, śledzenie tego, co potrzebuje rynek, kompetencje społeczne, które są do tego potrzebne). W związku z tym dzisiejszy pracownik nie może poprzestać na tym, czego nauczył się w szkole lub na studiach, a co za tym idzie coraz większe znaczenie ma uczenie się w wieku dorosłym, uczenie się przez całe życie</a:t>
            </a:r>
          </a:p>
          <a:p>
            <a:pPr marL="391077" indent="-391077">
              <a:spcBef>
                <a:spcPts val="1369"/>
              </a:spcBef>
              <a:buFont typeface="Wingdings" panose="05000000000000000000" pitchFamily="2" charset="2"/>
              <a:buChar char="q"/>
            </a:pPr>
            <a:endParaRPr lang="pl-PL" sz="2400" dirty="0"/>
          </a:p>
          <a:p>
            <a:pPr marL="391077" indent="-391077">
              <a:buFont typeface="Arial" panose="020B0604020202020204" pitchFamily="34" charset="0"/>
              <a:buChar char="•"/>
            </a:pPr>
            <a:endParaRPr lang="pl-PL" dirty="0">
              <a:solidFill>
                <a:schemeClr val="tx1"/>
              </a:solidFill>
            </a:endParaRPr>
          </a:p>
          <a:p>
            <a:endParaRPr lang="pl-PL" altLang="pl-P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26935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006475" y="685800"/>
            <a:ext cx="4845050" cy="3429000"/>
          </a:xfrm>
        </p:spPr>
      </p:sp>
      <p:sp>
        <p:nvSpPr>
          <p:cNvPr id="3" name="Symbol zastępczy notatek 2"/>
          <p:cNvSpPr>
            <a:spLocks noGrp="1"/>
          </p:cNvSpPr>
          <p:nvPr>
            <p:ph type="body" idx="1"/>
          </p:nvPr>
        </p:nvSpPr>
        <p:spPr/>
        <p:txBody>
          <a:bodyPr/>
          <a:lstStyle/>
          <a:p>
            <a:pPr marL="0" indent="0"/>
            <a:r>
              <a:rPr lang="pl-PL" sz="2400" dirty="0"/>
              <a:t>Ważne linki odnoszące do tematu prezentacji i aktualności </a:t>
            </a:r>
          </a:p>
          <a:p>
            <a:pPr marL="0" indent="0"/>
            <a:r>
              <a:rPr lang="pl-PL" sz="2400" dirty="0">
                <a:solidFill>
                  <a:schemeClr val="dk1"/>
                </a:solidFill>
              </a:rPr>
              <a:t>Jeśli temat kwalifikacji rynkowych i generalnie ZSK jest dla Państwa interesujący, zachęcamy do odwiedzania stron internetowych oraz zapoznania się z materiałami, które otrzymaliście w pakiecie powitalnym. </a:t>
            </a:r>
            <a:endParaRPr lang="pl-PL" sz="2400" dirty="0"/>
          </a:p>
          <a:p>
            <a:endParaRPr lang="pl-PL" altLang="pl-P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17053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E302A3C7-6340-4CAA-8488-4633FD2D3E09}" type="slidenum">
              <a:rPr lang="pl-PL" smtClean="0"/>
              <a:t>58</a:t>
            </a:fld>
            <a:endParaRPr lang="pl-PL"/>
          </a:p>
        </p:txBody>
      </p:sp>
    </p:spTree>
    <p:extLst>
      <p:ext uri="{BB962C8B-B14F-4D97-AF65-F5344CB8AC3E}">
        <p14:creationId xmlns:p14="http://schemas.microsoft.com/office/powerpoint/2010/main" val="422226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a:extLst>
              <a:ext uri="{FF2B5EF4-FFF2-40B4-BE49-F238E27FC236}">
                <a16:creationId xmlns:a16="http://schemas.microsoft.com/office/drawing/2014/main" id="{871D5F75-254C-4070-87F4-A05D4391D16A}"/>
              </a:ext>
            </a:extLst>
          </p:cNvPr>
          <p:cNvSpPr>
            <a:spLocks noGrp="1" noRot="1" noChangeAspect="1" noChangeArrowheads="1"/>
          </p:cNvSpPr>
          <p:nvPr>
            <p:ph type="sldImg"/>
          </p:nvPr>
        </p:nvSpPr>
        <p:spPr>
          <a:xfrm>
            <a:off x="1006475" y="685800"/>
            <a:ext cx="4845050" cy="3429000"/>
          </a:xfrm>
        </p:spPr>
      </p:sp>
      <p:sp>
        <p:nvSpPr>
          <p:cNvPr id="27650" name="Rectangle 2">
            <a:extLst>
              <a:ext uri="{FF2B5EF4-FFF2-40B4-BE49-F238E27FC236}">
                <a16:creationId xmlns:a16="http://schemas.microsoft.com/office/drawing/2014/main" id="{45216043-26C4-4D47-8400-47C8F077E69B}"/>
              </a:ext>
            </a:extLst>
          </p:cNvPr>
          <p:cNvSpPr>
            <a:spLocks noGrp="1" noChangeArrowheads="1"/>
          </p:cNvSpPr>
          <p:nvPr>
            <p:ph type="body" idx="1"/>
          </p:nvPr>
        </p:nvSpPr>
        <p:spPr/>
        <p:txBody>
          <a:bodyPr/>
          <a:lstStyle/>
          <a:p>
            <a:pPr defTabSz="914400">
              <a:lnSpc>
                <a:spcPct val="100000"/>
              </a:lnSpc>
              <a:spcBef>
                <a:spcPts val="400"/>
              </a:spcBef>
            </a:pPr>
            <a:r>
              <a:rPr lang="pl-PL" altLang="sv-SE" b="1" dirty="0"/>
              <a:t>Opis sytuacji dotyczącej walidacji efektów uczenia się w innych krajach</a:t>
            </a:r>
          </a:p>
          <a:p>
            <a:pPr defTabSz="914400">
              <a:lnSpc>
                <a:spcPct val="100000"/>
              </a:lnSpc>
              <a:spcBef>
                <a:spcPts val="400"/>
              </a:spcBef>
            </a:pPr>
            <a:r>
              <a:rPr lang="pl-PL" altLang="sv-SE" dirty="0"/>
              <a:t>Propozycja prezentacji slajdu:</a:t>
            </a:r>
          </a:p>
          <a:p>
            <a:pPr defTabSz="914400">
              <a:lnSpc>
                <a:spcPct val="100000"/>
              </a:lnSpc>
              <a:spcBef>
                <a:spcPts val="400"/>
              </a:spcBef>
            </a:pPr>
            <a:endParaRPr lang="pl-PL" altLang="sv-SE" dirty="0"/>
          </a:p>
          <a:p>
            <a:pPr defTabSz="914400">
              <a:lnSpc>
                <a:spcPct val="100000"/>
              </a:lnSpc>
              <a:spcBef>
                <a:spcPts val="400"/>
              </a:spcBef>
            </a:pPr>
            <a:r>
              <a:rPr lang="pl-PL" altLang="sv-SE" dirty="0"/>
              <a:t>Próby poradzenia sobie z problemem dotyczącym walidacji uczenia się </a:t>
            </a:r>
            <a:r>
              <a:rPr lang="pl-PL" altLang="sv-SE" dirty="0" err="1"/>
              <a:t>pozaformalnego</a:t>
            </a:r>
            <a:r>
              <a:rPr lang="pl-PL" altLang="sv-SE" dirty="0"/>
              <a:t> i nieformalnego podjęto w wielu państwach całego świata. W wielu z nich już od dawna można korzystać z wprowadzonych tam rozwiązań a systemy walidacji dają wymierne efekty dla obywateli tych państw. Na chwilę obecną systemy te istnieją w …..krajach</a:t>
            </a:r>
          </a:p>
          <a:p>
            <a:pPr defTabSz="914400">
              <a:lnSpc>
                <a:spcPct val="100000"/>
              </a:lnSpc>
              <a:spcBef>
                <a:spcPts val="400"/>
              </a:spcBef>
            </a:pPr>
            <a:r>
              <a:rPr lang="pl-PL" altLang="sv-SE" dirty="0"/>
              <a:t>Duża różnorodność tradycji i rozwiązań w dziedzinie walidacji w krajach europejskich doprowadziły w dniu 23 kwietnia 2008 roku do przyjęcia przez Parlament Europejski i Radę Zalecenia w sprawie ustanowienia europejskich ram kwalifikacji dla uczenia się przez całe życie. </a:t>
            </a:r>
          </a:p>
          <a:p>
            <a:pPr defTabSz="914400">
              <a:lnSpc>
                <a:spcPct val="100000"/>
              </a:lnSpc>
              <a:spcBef>
                <a:spcPts val="400"/>
              </a:spcBef>
            </a:pPr>
            <a:r>
              <a:rPr lang="pl-PL" altLang="sv-SE" dirty="0"/>
              <a:t>W pewnym sensie zalecenie to doprowadziło również do prac nad takowym systemem w Polsce, który w skrócie nazwano ZSK.</a:t>
            </a:r>
          </a:p>
          <a:p>
            <a:pPr defTabSz="914400">
              <a:lnSpc>
                <a:spcPct val="100000"/>
              </a:lnSpc>
              <a:spcBef>
                <a:spcPts val="400"/>
              </a:spcBef>
            </a:pPr>
            <a:r>
              <a:rPr lang="pl-PL" altLang="sv-SE" dirty="0"/>
              <a:t>Do poczytania o różnych przykładach walidacji efektów uczenia się </a:t>
            </a:r>
            <a:r>
              <a:rPr lang="sv-SE" altLang="sv-SE" dirty="0"/>
              <a:t>https://drive.google.com/drive/folders/1vpXacZSPRkZ6Io_KTmaspjd2otxoXZ9K</a:t>
            </a:r>
            <a:endParaRPr lang="pl-PL" altLang="sv-SE" dirty="0"/>
          </a:p>
          <a:p>
            <a:pPr defTabSz="914400">
              <a:lnSpc>
                <a:spcPct val="100000"/>
              </a:lnSpc>
              <a:spcBef>
                <a:spcPts val="400"/>
              </a:spcBef>
            </a:pPr>
            <a:r>
              <a:rPr lang="sv-SE" altLang="sv-SE" dirty="0"/>
              <a:t>file:///C:/Users/IBEuserA01/Downloads/4%20(1).pdf</a:t>
            </a:r>
          </a:p>
        </p:txBody>
      </p:sp>
    </p:spTree>
    <p:extLst>
      <p:ext uri="{BB962C8B-B14F-4D97-AF65-F5344CB8AC3E}">
        <p14:creationId xmlns:p14="http://schemas.microsoft.com/office/powerpoint/2010/main" val="2545243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a:extLst>
              <a:ext uri="{FF2B5EF4-FFF2-40B4-BE49-F238E27FC236}">
                <a16:creationId xmlns:a16="http://schemas.microsoft.com/office/drawing/2014/main" id="{871D5F75-254C-4070-87F4-A05D4391D16A}"/>
              </a:ext>
            </a:extLst>
          </p:cNvPr>
          <p:cNvSpPr>
            <a:spLocks noGrp="1" noRot="1" noChangeAspect="1" noChangeArrowheads="1"/>
          </p:cNvSpPr>
          <p:nvPr>
            <p:ph type="sldImg"/>
          </p:nvPr>
        </p:nvSpPr>
        <p:spPr>
          <a:xfrm>
            <a:off x="1006475" y="685800"/>
            <a:ext cx="4845050" cy="3429000"/>
          </a:xfrm>
        </p:spPr>
      </p:sp>
      <p:sp>
        <p:nvSpPr>
          <p:cNvPr id="27650" name="Rectangle 2">
            <a:extLst>
              <a:ext uri="{FF2B5EF4-FFF2-40B4-BE49-F238E27FC236}">
                <a16:creationId xmlns:a16="http://schemas.microsoft.com/office/drawing/2014/main" id="{45216043-26C4-4D47-8400-47C8F077E69B}"/>
              </a:ext>
            </a:extLst>
          </p:cNvPr>
          <p:cNvSpPr>
            <a:spLocks noGrp="1" noChangeArrowheads="1"/>
          </p:cNvSpPr>
          <p:nvPr>
            <p:ph type="body" idx="1"/>
          </p:nvPr>
        </p:nvSpPr>
        <p:spPr/>
        <p:txBody>
          <a:bodyPr/>
          <a:lstStyle/>
          <a:p>
            <a:pPr defTabSz="914400">
              <a:lnSpc>
                <a:spcPct val="100000"/>
              </a:lnSpc>
              <a:spcBef>
                <a:spcPts val="400"/>
              </a:spcBef>
            </a:pPr>
            <a:r>
              <a:rPr lang="pl-PL" altLang="sv-SE" b="1" dirty="0"/>
              <a:t>Opis sytuacji dotyczącej walidacji efektów uczenia się w innych krajach</a:t>
            </a:r>
          </a:p>
          <a:p>
            <a:pPr defTabSz="914400">
              <a:lnSpc>
                <a:spcPct val="100000"/>
              </a:lnSpc>
              <a:spcBef>
                <a:spcPts val="400"/>
              </a:spcBef>
            </a:pPr>
            <a:r>
              <a:rPr lang="pl-PL" altLang="sv-SE" dirty="0"/>
              <a:t>Propozycja prezentacji slajdu:</a:t>
            </a:r>
          </a:p>
          <a:p>
            <a:pPr defTabSz="914400">
              <a:lnSpc>
                <a:spcPct val="100000"/>
              </a:lnSpc>
              <a:spcBef>
                <a:spcPts val="400"/>
              </a:spcBef>
            </a:pPr>
            <a:endParaRPr lang="pl-PL" altLang="sv-SE" dirty="0"/>
          </a:p>
          <a:p>
            <a:pPr defTabSz="914400">
              <a:lnSpc>
                <a:spcPct val="100000"/>
              </a:lnSpc>
              <a:spcBef>
                <a:spcPts val="400"/>
              </a:spcBef>
            </a:pPr>
            <a:r>
              <a:rPr lang="pl-PL" altLang="sv-SE" dirty="0"/>
              <a:t>Próby poradzenia sobie z problemem dotyczącym walidacji uczenia się </a:t>
            </a:r>
            <a:r>
              <a:rPr lang="pl-PL" altLang="sv-SE" dirty="0" err="1"/>
              <a:t>pozaformalnego</a:t>
            </a:r>
            <a:r>
              <a:rPr lang="pl-PL" altLang="sv-SE" dirty="0"/>
              <a:t> i nieformalnego podjęto w wielu państwach całego świata. W wielu z nich już od dawna można korzystać z wprowadzonych tam rozwiązań a systemy walidacji dają wymierne efekty dla obywateli tych państw. Na chwilę obecną systemy te opracowywane są w około 140 krajach</a:t>
            </a:r>
          </a:p>
          <a:p>
            <a:pPr defTabSz="914400">
              <a:lnSpc>
                <a:spcPct val="100000"/>
              </a:lnSpc>
              <a:spcBef>
                <a:spcPts val="400"/>
              </a:spcBef>
            </a:pPr>
            <a:r>
              <a:rPr lang="pl-PL" altLang="sv-SE" dirty="0"/>
              <a:t>Duża różnorodność tradycji i rozwiązań w dziedzinie walidacji w krajach europejskich doprowadziły w dniu 23 kwietnia 2008 roku do przyjęcia przez Parlament Europejski i Radę Zalecenia w sprawie ustanowienia europejskich ram kwalifikacji dla uczenia się przez całe życie. </a:t>
            </a:r>
          </a:p>
          <a:p>
            <a:pPr defTabSz="914400">
              <a:lnSpc>
                <a:spcPct val="100000"/>
              </a:lnSpc>
              <a:spcBef>
                <a:spcPts val="400"/>
              </a:spcBef>
            </a:pPr>
            <a:r>
              <a:rPr lang="pl-PL" altLang="sv-SE" dirty="0"/>
              <a:t>W pewnym sensie zalecenie to doprowadziło również do prac nad takowym systemem w Polsce, który w skrócie nazwano ZSK.</a:t>
            </a:r>
          </a:p>
          <a:p>
            <a:pPr defTabSz="914400">
              <a:lnSpc>
                <a:spcPct val="100000"/>
              </a:lnSpc>
              <a:spcBef>
                <a:spcPts val="400"/>
              </a:spcBef>
            </a:pPr>
            <a:r>
              <a:rPr lang="pl-PL" altLang="sv-SE" dirty="0"/>
              <a:t>Do poczytania o różnych przykładach walidacji efektów uczenia się </a:t>
            </a:r>
            <a:r>
              <a:rPr lang="sv-SE" altLang="sv-SE" dirty="0"/>
              <a:t>https://drive.google.com/drive/folders/1vpXacZSPRkZ6Io_KTmaspjd2otxoXZ9K</a:t>
            </a:r>
            <a:endParaRPr lang="pl-PL" altLang="sv-SE" dirty="0"/>
          </a:p>
          <a:p>
            <a:pPr defTabSz="914400">
              <a:lnSpc>
                <a:spcPct val="100000"/>
              </a:lnSpc>
              <a:spcBef>
                <a:spcPts val="400"/>
              </a:spcBef>
            </a:pPr>
            <a:r>
              <a:rPr lang="sv-SE" altLang="sv-SE" dirty="0"/>
              <a:t>file:///C:/Users/IBEuserA01/Downloads/4%20(1).pdf</a:t>
            </a:r>
          </a:p>
        </p:txBody>
      </p:sp>
    </p:spTree>
    <p:extLst>
      <p:ext uri="{BB962C8B-B14F-4D97-AF65-F5344CB8AC3E}">
        <p14:creationId xmlns:p14="http://schemas.microsoft.com/office/powerpoint/2010/main" val="1006234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004888" y="685800"/>
            <a:ext cx="4848225" cy="3429000"/>
          </a:xfrm>
        </p:spPr>
      </p:sp>
      <p:sp>
        <p:nvSpPr>
          <p:cNvPr id="3" name="Symbol zastępczy notatek 2"/>
          <p:cNvSpPr>
            <a:spLocks noGrp="1"/>
          </p:cNvSpPr>
          <p:nvPr>
            <p:ph type="body" idx="1"/>
          </p:nvPr>
        </p:nvSpPr>
        <p:spPr/>
        <p:txBody>
          <a:bodyPr/>
          <a:lstStyle/>
          <a:p>
            <a:pPr eaLnBrk="1" hangingPunct="1">
              <a:spcBef>
                <a:spcPct val="0"/>
              </a:spcBef>
            </a:pPr>
            <a:r>
              <a:rPr lang="pl-PL" altLang="pl-PL" dirty="0"/>
              <a:t>zobaczcie, JUŻ SA PIERWSZE JASKÓŁKI…-</a:t>
            </a:r>
          </a:p>
          <a:p>
            <a:pPr eaLnBrk="1" hangingPunct="1">
              <a:spcBef>
                <a:spcPct val="0"/>
              </a:spcBef>
            </a:pPr>
            <a:r>
              <a:rPr lang="pl-PL" altLang="pl-PL" dirty="0"/>
              <a:t>Do ZSK zostało</a:t>
            </a:r>
            <a:r>
              <a:rPr lang="pl-PL" altLang="pl-PL" baseline="0" dirty="0"/>
              <a:t> włączonych dotychczas 11 kwalifikacji, z czego 8 ma status funkcjonującej</a:t>
            </a:r>
          </a:p>
          <a:p>
            <a:pPr eaLnBrk="1" hangingPunct="1">
              <a:spcBef>
                <a:spcPct val="0"/>
              </a:spcBef>
            </a:pPr>
            <a:r>
              <a:rPr lang="pl-PL" altLang="pl-PL" baseline="0" dirty="0"/>
              <a:t>-W przypadku 8-u kolejnych wniosków – w ministerstwach przygotowywane są obwieszczenia o włączeniu kwalifikacji do ZSK</a:t>
            </a:r>
          </a:p>
          <a:p>
            <a:pPr eaLnBrk="1" hangingPunct="1">
              <a:spcBef>
                <a:spcPct val="0"/>
              </a:spcBef>
            </a:pPr>
            <a:r>
              <a:rPr lang="pl-PL" altLang="pl-PL" baseline="0" dirty="0"/>
              <a:t>-Na 102 wnioski o włączenie kwalifikacji, które aktualnie są rozpatrywane – 95 wniosków procedowanych jest w ministerstwach</a:t>
            </a:r>
          </a:p>
          <a:p>
            <a:pPr eaLnBrk="1" hangingPunct="1">
              <a:spcBef>
                <a:spcPct val="0"/>
              </a:spcBef>
            </a:pPr>
            <a:r>
              <a:rPr lang="pl-PL" altLang="pl-PL" baseline="0" dirty="0"/>
              <a:t>-Do końca 2018r planowane jest włączenie do ZSK (i uczynienie funkcjonującymi) łącznie 40 kwalifikacji spoza systemów oświaty i szkolnictwa wyższego – eksperci IBE aktywnie wspierają przedstawicieli wybranych ministerstw w sprawnym procedowaniu wniosków</a:t>
            </a:r>
            <a:endParaRPr lang="pl-PL" altLang="pl-PL" dirty="0"/>
          </a:p>
          <a:p>
            <a:pPr eaLnBrk="1" hangingPunct="1">
              <a:spcBef>
                <a:spcPct val="0"/>
              </a:spcBef>
            </a:pPr>
            <a:endParaRPr lang="pl-PL" altLang="pl-PL" dirty="0"/>
          </a:p>
          <a:p>
            <a:pPr eaLnBrk="1" hangingPunct="1">
              <a:spcBef>
                <a:spcPct val="0"/>
              </a:spcBef>
            </a:pPr>
            <a:endParaRPr lang="pl-PL" altLang="pl-PL" dirty="0"/>
          </a:p>
          <a:p>
            <a:pPr marL="457200" indent="-457200" eaLnBrk="1" hangingPunct="1">
              <a:spcBef>
                <a:spcPct val="0"/>
              </a:spcBef>
              <a:buFont typeface="+mj-lt"/>
              <a:buAutoNum type="arabicPeriod"/>
            </a:pPr>
            <a:endParaRPr lang="pl-PL" altLang="pl-PL" dirty="0"/>
          </a:p>
          <a:p>
            <a:pPr eaLnBrk="1" hangingPunct="1">
              <a:spcBef>
                <a:spcPct val="0"/>
              </a:spcBef>
            </a:pPr>
            <a:endParaRPr lang="pl-PL" altLang="pl-PL" dirty="0"/>
          </a:p>
        </p:txBody>
      </p:sp>
    </p:spTree>
    <p:extLst>
      <p:ext uri="{BB962C8B-B14F-4D97-AF65-F5344CB8AC3E}">
        <p14:creationId xmlns:p14="http://schemas.microsoft.com/office/powerpoint/2010/main" val="4220608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b="1" dirty="0"/>
              <a:t>Istota uczenia się przez całe życie - kontynuacja</a:t>
            </a:r>
          </a:p>
          <a:p>
            <a:r>
              <a:rPr lang="pl-PL" dirty="0"/>
              <a:t>Propozycja prezentacji slajdu:</a:t>
            </a:r>
          </a:p>
          <a:p>
            <a:endParaRPr lang="pl-PL" dirty="0"/>
          </a:p>
          <a:p>
            <a:r>
              <a:rPr lang="pl-PL" dirty="0"/>
              <a:t>Wiedza szkolna i akademicka to podstawa do wejścia na rynek pracy. Z kolei dalsze uczenie się to gwarant bycia wciąż dopasowanym do zmieniających się potrzeb rynku.  Konieczne jest ich bieżące dostrzeganie, analizowania oraz inwestowanie w to, co jest akurat potrzebne. Ogromną rolę ogrywają tu m.in. dyrektorzy szkół, wybierając kierunki dopasowane do potrzeb danego regionu, jak również uczniów i nauczycieli, którzy przekazują wiedzę, ale także uczą kompetencji społecznych, niezbędnych do wykonywania danego zawodu.</a:t>
            </a:r>
          </a:p>
          <a:p>
            <a:pPr marL="0" indent="0"/>
            <a:endParaRPr lang="pl-PL" sz="1200" dirty="0"/>
          </a:p>
        </p:txBody>
      </p:sp>
      <p:sp>
        <p:nvSpPr>
          <p:cNvPr id="4" name="Symbol zastępczy numeru slajdu 3"/>
          <p:cNvSpPr>
            <a:spLocks noGrp="1"/>
          </p:cNvSpPr>
          <p:nvPr>
            <p:ph type="sldNum" sz="quarter" idx="10"/>
          </p:nvPr>
        </p:nvSpPr>
        <p:spPr/>
        <p:txBody>
          <a:bodyPr/>
          <a:lstStyle/>
          <a:p>
            <a:fld id="{E302A3C7-6340-4CAA-8488-4633FD2D3E09}" type="slidenum">
              <a:rPr lang="pl-PL" smtClean="0"/>
              <a:t>10</a:t>
            </a:fld>
            <a:endParaRPr lang="pl-PL"/>
          </a:p>
        </p:txBody>
      </p:sp>
    </p:spTree>
    <p:extLst>
      <p:ext uri="{BB962C8B-B14F-4D97-AF65-F5344CB8AC3E}">
        <p14:creationId xmlns:p14="http://schemas.microsoft.com/office/powerpoint/2010/main" val="1557409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ajd tytułowy">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734298" y="4711808"/>
            <a:ext cx="9212104" cy="501215"/>
          </a:xfrm>
          <a:prstGeom prst="rect">
            <a:avLst/>
          </a:prstGeom>
        </p:spPr>
        <p:txBody>
          <a:bodyPr vert="horz" lIns="0" tIns="0" rIns="0" bIns="0" rtlCol="0" anchor="ctr">
            <a:normAutofit/>
          </a:bodyPr>
          <a:lstStyle>
            <a:lvl1pPr>
              <a:defRPr>
                <a:solidFill>
                  <a:srgbClr val="0094D8"/>
                </a:solidFill>
              </a:defRPr>
            </a:lvl1pPr>
          </a:lstStyle>
          <a:p>
            <a:r>
              <a:rPr lang="pl-PL" dirty="0"/>
              <a:t>KLIKNIJ, ABY EDYTOWAĆ STYL</a:t>
            </a:r>
            <a:endParaRPr lang="en-US" dirty="0"/>
          </a:p>
        </p:txBody>
      </p:sp>
      <p:sp>
        <p:nvSpPr>
          <p:cNvPr id="5" name="Text Placeholder 2"/>
          <p:cNvSpPr>
            <a:spLocks noGrp="1"/>
          </p:cNvSpPr>
          <p:nvPr>
            <p:ph idx="1"/>
          </p:nvPr>
        </p:nvSpPr>
        <p:spPr>
          <a:xfrm>
            <a:off x="734298" y="5315890"/>
            <a:ext cx="9212104" cy="501795"/>
          </a:xfrm>
          <a:prstGeom prst="rect">
            <a:avLst/>
          </a:prstGeom>
        </p:spPr>
        <p:txBody>
          <a:bodyPr vert="horz" lIns="0" tIns="0" rIns="0" bIns="0" rtlCol="0">
            <a:normAutofit/>
          </a:bodyPr>
          <a:lstStyle/>
          <a:p>
            <a:pPr lvl="0"/>
            <a:r>
              <a:rPr lang="pl-PL" dirty="0"/>
              <a:t>Edytuj style wzorca tekstu</a:t>
            </a:r>
            <a:endParaRPr lang="en-US" dirty="0"/>
          </a:p>
        </p:txBody>
      </p:sp>
    </p:spTree>
    <p:extLst>
      <p:ext uri="{BB962C8B-B14F-4D97-AF65-F5344CB8AC3E}">
        <p14:creationId xmlns:p14="http://schemas.microsoft.com/office/powerpoint/2010/main" val="1398012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Slajd tytułowy">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6EFB4A86-5CC9-477D-B2C7-88D29337AE19}"/>
              </a:ext>
            </a:extLst>
          </p:cNvPr>
          <p:cNvSpPr txBox="1">
            <a:spLocks noChangeArrowheads="1"/>
          </p:cNvSpPr>
          <p:nvPr userDrawn="1"/>
        </p:nvSpPr>
        <p:spPr>
          <a:xfrm>
            <a:off x="1118713" y="598275"/>
            <a:ext cx="8402638" cy="865188"/>
          </a:xfrm>
          <a:prstGeom prst="rect">
            <a:avLst/>
          </a:prstGeom>
        </p:spPr>
        <p:txBody>
          <a:bodyPr lIns="0" tIns="0" rIns="0" bIns="0"/>
          <a:lstStyle>
            <a:lvl1pPr algn="l" defTabSz="457200" rtl="0" fontAlgn="base" hangingPunct="0">
              <a:spcBef>
                <a:spcPct val="0"/>
              </a:spcBef>
              <a:spcAft>
                <a:spcPct val="0"/>
              </a:spcAft>
              <a:defRPr sz="1200" kern="1200">
                <a:solidFill>
                  <a:srgbClr val="000000"/>
                </a:solidFill>
                <a:latin typeface="+mj-lt"/>
                <a:ea typeface="+mj-ea"/>
                <a:cs typeface="+mj-cs"/>
                <a:sym typeface="Helvetica" panose="020B0604020202020204" pitchFamily="34" charset="0"/>
              </a:defRPr>
            </a:lvl1pPr>
            <a:lvl2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4572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9144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13716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18288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755650">
              <a:lnSpc>
                <a:spcPct val="115000"/>
              </a:lnSpc>
            </a:pPr>
            <a:r>
              <a:rPr lang="sv-SE" altLang="sv-SE" sz="3000" b="1" dirty="0">
                <a:solidFill>
                  <a:srgbClr val="0094D8"/>
                </a:solidFill>
                <a:latin typeface="Calibri"/>
                <a:ea typeface="Avenir" charset="0"/>
                <a:cs typeface="Calibri"/>
                <a:sym typeface="Avenir" charset="0"/>
              </a:rPr>
              <a:t>KWALIFIKACJE</a:t>
            </a:r>
            <a:r>
              <a:rPr lang="sv-SE" altLang="sv-SE" sz="3000" b="1" dirty="0">
                <a:solidFill>
                  <a:srgbClr val="535353"/>
                </a:solidFill>
                <a:latin typeface="Calibri"/>
                <a:ea typeface="Avenir" charset="0"/>
                <a:cs typeface="Calibri"/>
                <a:sym typeface="Avenir" charset="0"/>
              </a:rPr>
              <a:t> AKTUALNIE ZGŁOSZONE DO ZRK</a:t>
            </a:r>
            <a:endParaRPr lang="sv-SE" altLang="sv-SE" dirty="0">
              <a:latin typeface="Calibri"/>
              <a:cs typeface="Calibri"/>
            </a:endParaRPr>
          </a:p>
        </p:txBody>
      </p:sp>
      <p:graphicFrame>
        <p:nvGraphicFramePr>
          <p:cNvPr id="5" name="Group 2">
            <a:extLst>
              <a:ext uri="{FF2B5EF4-FFF2-40B4-BE49-F238E27FC236}">
                <a16:creationId xmlns:a16="http://schemas.microsoft.com/office/drawing/2014/main" id="{44203C1B-9F99-4F6C-98C6-0847E614BCFA}"/>
              </a:ext>
            </a:extLst>
          </p:cNvPr>
          <p:cNvGraphicFramePr>
            <a:graphicFrameLocks noGrp="1"/>
          </p:cNvGraphicFramePr>
          <p:nvPr userDrawn="1">
            <p:extLst>
              <p:ext uri="{D42A27DB-BD31-4B8C-83A1-F6EECF244321}">
                <p14:modId xmlns:p14="http://schemas.microsoft.com/office/powerpoint/2010/main" val="1122464638"/>
              </p:ext>
            </p:extLst>
          </p:nvPr>
        </p:nvGraphicFramePr>
        <p:xfrm>
          <a:off x="1118713" y="1463463"/>
          <a:ext cx="8230623" cy="4368800"/>
        </p:xfrm>
        <a:graphic>
          <a:graphicData uri="http://schemas.openxmlformats.org/drawingml/2006/table">
            <a:tbl>
              <a:tblPr/>
              <a:tblGrid>
                <a:gridCol w="5397441">
                  <a:extLst>
                    <a:ext uri="{9D8B030D-6E8A-4147-A177-3AD203B41FA5}">
                      <a16:colId xmlns:a16="http://schemas.microsoft.com/office/drawing/2014/main" val="1588868408"/>
                    </a:ext>
                  </a:extLst>
                </a:gridCol>
                <a:gridCol w="2833182">
                  <a:extLst>
                    <a:ext uri="{9D8B030D-6E8A-4147-A177-3AD203B41FA5}">
                      <a16:colId xmlns:a16="http://schemas.microsoft.com/office/drawing/2014/main" val="4108203921"/>
                    </a:ext>
                  </a:extLst>
                </a:gridCol>
              </a:tblGrid>
              <a:tr h="358775">
                <a:tc>
                  <a:txBody>
                    <a:bodyPr/>
                    <a:lstStyle>
                      <a:lvl1pPr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995363" rtl="0" eaLnBrk="1" fontAlgn="base" latinLnBrk="0" hangingPunct="0">
                        <a:lnSpc>
                          <a:spcPct val="115000"/>
                        </a:lnSpc>
                        <a:spcBef>
                          <a:spcPct val="0"/>
                        </a:spcBef>
                        <a:spcAft>
                          <a:spcPct val="0"/>
                        </a:spcAft>
                        <a:buClrTx/>
                        <a:buSzTx/>
                        <a:buFontTx/>
                        <a:buNone/>
                        <a:tabLst/>
                      </a:pPr>
                      <a:r>
                        <a:rPr kumimoji="0" lang="sv-SE" altLang="sv-SE" sz="1200" b="1" i="0" u="none" strike="noStrike" cap="none" normalizeH="0" baseline="0" dirty="0">
                          <a:ln>
                            <a:noFill/>
                          </a:ln>
                          <a:solidFill>
                            <a:srgbClr val="FFFFFF"/>
                          </a:solidFill>
                          <a:effectLst/>
                          <a:latin typeface="Calibri" panose="020F0502020204030204" pitchFamily="34" charset="0"/>
                          <a:ea typeface="Avenir" charset="0"/>
                          <a:cs typeface="Calibri" panose="020F0502020204030204" pitchFamily="34" charset="0"/>
                          <a:sym typeface="Avenir" charset="0"/>
                        </a:rPr>
                        <a:t>DZIAŁANIA</a:t>
                      </a:r>
                      <a:endParaRPr kumimoji="0" lang="sv-SE" altLang="sv-SE" sz="1200" b="0" i="0" u="none" strike="noStrike" cap="none" normalizeH="0" baseline="0" dirty="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0094D8"/>
                    </a:solidFill>
                  </a:tcPr>
                </a:tc>
                <a:tc>
                  <a:txBody>
                    <a:bodyPr/>
                    <a:lstStyle>
                      <a:lvl1pPr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995363" rtl="0" eaLnBrk="1" fontAlgn="base" latinLnBrk="0" hangingPunct="0">
                        <a:lnSpc>
                          <a:spcPct val="115000"/>
                        </a:lnSpc>
                        <a:spcBef>
                          <a:spcPct val="0"/>
                        </a:spcBef>
                        <a:spcAft>
                          <a:spcPct val="0"/>
                        </a:spcAft>
                        <a:buClrTx/>
                        <a:buSzTx/>
                        <a:buFontTx/>
                        <a:buNone/>
                        <a:tabLst/>
                      </a:pPr>
                      <a:r>
                        <a:rPr kumimoji="0" lang="sv-SE" altLang="sv-SE" sz="1200" b="1" i="0" u="none" strike="noStrike" cap="none" normalizeH="0" baseline="0" dirty="0">
                          <a:ln>
                            <a:noFill/>
                          </a:ln>
                          <a:solidFill>
                            <a:srgbClr val="FFFFFF"/>
                          </a:solidFill>
                          <a:effectLst/>
                          <a:latin typeface="Calibri" panose="020F0502020204030204" pitchFamily="34" charset="0"/>
                          <a:ea typeface="Avenir" charset="0"/>
                          <a:cs typeface="Calibri" panose="020F0502020204030204" pitchFamily="34" charset="0"/>
                          <a:sym typeface="Avenir" charset="0"/>
                        </a:rPr>
                        <a:t>DNI OD PODPISANIA UMOWY</a:t>
                      </a:r>
                      <a:endParaRPr kumimoji="0" lang="sv-SE" altLang="sv-SE" sz="1200" b="0" i="0" u="none" strike="noStrike" cap="none" normalizeH="0" baseline="0" dirty="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0094D8"/>
                    </a:solidFill>
                  </a:tcPr>
                </a:tc>
                <a:extLst>
                  <a:ext uri="{0D108BD9-81ED-4DB2-BD59-A6C34878D82A}">
                    <a16:rowId xmlns:a16="http://schemas.microsoft.com/office/drawing/2014/main" val="2754069480"/>
                  </a:ext>
                </a:extLst>
              </a:tr>
              <a:tr h="358775">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r" defTabSz="914400" rtl="0" eaLnBrk="1" fontAlgn="base" latinLnBrk="0" hangingPunct="0">
                        <a:lnSpc>
                          <a:spcPct val="100000"/>
                        </a:lnSpc>
                        <a:spcBef>
                          <a:spcPct val="0"/>
                        </a:spcBef>
                        <a:spcAft>
                          <a:spcPct val="0"/>
                        </a:spcAft>
                        <a:buClrTx/>
                        <a:buSzTx/>
                        <a:buFontTx/>
                        <a:buNone/>
                        <a:tabLst/>
                      </a:pPr>
                      <a:r>
                        <a:rPr kumimoji="0" lang="sv-SE" altLang="sv-SE" sz="1200" b="0" i="0" u="none" strike="noStrike" cap="none" normalizeH="0" baseline="0" dirty="0">
                          <a:ln>
                            <a:noFill/>
                          </a:ln>
                          <a:solidFill>
                            <a:srgbClr val="535353"/>
                          </a:solidFill>
                          <a:effectLst/>
                          <a:latin typeface="Calibri" panose="020F0502020204030204" pitchFamily="34" charset="0"/>
                          <a:cs typeface="Calibri" panose="020F0502020204030204" pitchFamily="34" charset="0"/>
                          <a:sym typeface="Arial" panose="020B0604020202020204" pitchFamily="34" charset="0"/>
                        </a:rPr>
                        <a:t>Podpisanie umowy (klauzula o zmianie nazwy kwalifikacji)</a:t>
                      </a:r>
                      <a:endParaRPr kumimoji="0" lang="sv-SE" altLang="sv-SE" sz="1200" b="0" i="0" u="none" strike="noStrike" cap="none" normalizeH="0" baseline="0" dirty="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0">
                      <a:gsLst>
                        <a:gs pos="0">
                          <a:srgbClr val="FFFFFF"/>
                        </a:gs>
                        <a:gs pos="65001">
                          <a:srgbClr val="FFFFFF"/>
                        </a:gs>
                        <a:gs pos="100000">
                          <a:srgbClr val="FFFFFF"/>
                        </a:gs>
                      </a:gsLst>
                      <a:lin ang="5400000"/>
                    </a:gradFill>
                  </a:tcPr>
                </a:tc>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l" defTabSz="914400" rtl="0" eaLnBrk="1" fontAlgn="base" latinLnBrk="0" hangingPunct="0">
                        <a:lnSpc>
                          <a:spcPct val="100000"/>
                        </a:lnSpc>
                        <a:spcBef>
                          <a:spcPct val="0"/>
                        </a:spcBef>
                        <a:spcAft>
                          <a:spcPct val="0"/>
                        </a:spcAft>
                        <a:buClrTx/>
                        <a:buSzTx/>
                        <a:buFontTx/>
                        <a:buNone/>
                        <a:tabLst/>
                      </a:pPr>
                      <a:r>
                        <a:rPr kumimoji="0" lang="sv-SE" altLang="sv-SE" sz="1200" b="0" i="0" u="none" strike="noStrike" cap="none" normalizeH="0" baseline="0">
                          <a:ln>
                            <a:noFill/>
                          </a:ln>
                          <a:solidFill>
                            <a:srgbClr val="535353"/>
                          </a:solidFill>
                          <a:effectLst/>
                          <a:latin typeface="Calibri" panose="020F0502020204030204" pitchFamily="34" charset="0"/>
                          <a:cs typeface="Calibri" panose="020F0502020204030204" pitchFamily="34" charset="0"/>
                          <a:sym typeface="Arial" panose="020B0604020202020204" pitchFamily="34" charset="0"/>
                        </a:rPr>
                        <a:t>0</a:t>
                      </a:r>
                      <a:endParaRPr kumimoji="0" lang="sv-SE" altLang="sv-SE" sz="1200" b="0" i="0" u="none" strike="noStrike" cap="none" normalizeH="0" baseline="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0">
                      <a:gsLst>
                        <a:gs pos="0">
                          <a:srgbClr val="FFFFFF"/>
                        </a:gs>
                        <a:gs pos="65001">
                          <a:srgbClr val="FFFFFF"/>
                        </a:gs>
                        <a:gs pos="100000">
                          <a:srgbClr val="FFFFFF"/>
                        </a:gs>
                      </a:gsLst>
                      <a:lin ang="5400000"/>
                    </a:gradFill>
                  </a:tcPr>
                </a:tc>
                <a:extLst>
                  <a:ext uri="{0D108BD9-81ED-4DB2-BD59-A6C34878D82A}">
                    <a16:rowId xmlns:a16="http://schemas.microsoft.com/office/drawing/2014/main" val="155614033"/>
                  </a:ext>
                </a:extLst>
              </a:tr>
              <a:tr h="346075">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r" defTabSz="914400" rtl="0" eaLnBrk="1" fontAlgn="base" latinLnBrk="0" hangingPunct="0">
                        <a:lnSpc>
                          <a:spcPct val="100000"/>
                        </a:lnSpc>
                        <a:spcBef>
                          <a:spcPct val="0"/>
                        </a:spcBef>
                        <a:spcAft>
                          <a:spcPct val="0"/>
                        </a:spcAft>
                        <a:buClrTx/>
                        <a:buSzTx/>
                        <a:buFontTx/>
                        <a:buNone/>
                        <a:tabLst/>
                      </a:pPr>
                      <a:r>
                        <a:rPr kumimoji="0" lang="sv-SE" altLang="sv-SE" sz="1200" b="0" i="0" u="none" strike="noStrike" cap="none" normalizeH="0" baseline="0" dirty="0">
                          <a:ln>
                            <a:noFill/>
                          </a:ln>
                          <a:solidFill>
                            <a:srgbClr val="535353"/>
                          </a:solidFill>
                          <a:effectLst/>
                          <a:latin typeface="Calibri" panose="020F0502020204030204" pitchFamily="34" charset="0"/>
                          <a:cs typeface="Calibri" panose="020F0502020204030204" pitchFamily="34" charset="0"/>
                          <a:sym typeface="Arial" panose="020B0604020202020204" pitchFamily="34" charset="0"/>
                        </a:rPr>
                        <a:t>Uzgodnienie harmonogramu spotkań i prac</a:t>
                      </a:r>
                      <a:endParaRPr kumimoji="0" lang="sv-SE" altLang="sv-SE" sz="1200" b="0" i="0" u="none" strike="noStrike" cap="none" normalizeH="0" baseline="0" dirty="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F0FA"/>
                    </a:solidFill>
                  </a:tcPr>
                </a:tc>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l" defTabSz="914400" rtl="0" eaLnBrk="1" fontAlgn="base" latinLnBrk="0" hangingPunct="0">
                        <a:lnSpc>
                          <a:spcPct val="100000"/>
                        </a:lnSpc>
                        <a:spcBef>
                          <a:spcPct val="0"/>
                        </a:spcBef>
                        <a:spcAft>
                          <a:spcPct val="0"/>
                        </a:spcAft>
                        <a:buClrTx/>
                        <a:buSzTx/>
                        <a:buFontTx/>
                        <a:buNone/>
                        <a:tabLst/>
                      </a:pPr>
                      <a:r>
                        <a:rPr kumimoji="0" lang="sv-SE" altLang="sv-SE" sz="1200" b="0" i="0" u="none" strike="noStrike" cap="none" normalizeH="0" baseline="0">
                          <a:ln>
                            <a:noFill/>
                          </a:ln>
                          <a:solidFill>
                            <a:srgbClr val="535353"/>
                          </a:solidFill>
                          <a:effectLst/>
                          <a:latin typeface="Calibri" panose="020F0502020204030204" pitchFamily="34" charset="0"/>
                          <a:cs typeface="Calibri" panose="020F0502020204030204" pitchFamily="34" charset="0"/>
                          <a:sym typeface="Arial" panose="020B0604020202020204" pitchFamily="34" charset="0"/>
                        </a:rPr>
                        <a:t>0</a:t>
                      </a:r>
                      <a:endParaRPr kumimoji="0" lang="sv-SE" altLang="sv-SE" sz="1200" b="0" i="0" u="none" strike="noStrike" cap="none" normalizeH="0" baseline="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F0FA"/>
                    </a:solidFill>
                  </a:tcPr>
                </a:tc>
                <a:extLst>
                  <a:ext uri="{0D108BD9-81ED-4DB2-BD59-A6C34878D82A}">
                    <a16:rowId xmlns:a16="http://schemas.microsoft.com/office/drawing/2014/main" val="519048315"/>
                  </a:ext>
                </a:extLst>
              </a:tr>
              <a:tr h="333375">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r" defTabSz="914400" rtl="0" eaLnBrk="1" fontAlgn="base" latinLnBrk="0" hangingPunct="0">
                        <a:lnSpc>
                          <a:spcPct val="100000"/>
                        </a:lnSpc>
                        <a:spcBef>
                          <a:spcPct val="0"/>
                        </a:spcBef>
                        <a:spcAft>
                          <a:spcPct val="0"/>
                        </a:spcAft>
                        <a:buClrTx/>
                        <a:buSzTx/>
                        <a:buFontTx/>
                        <a:buNone/>
                        <a:tabLst/>
                      </a:pPr>
                      <a:r>
                        <a:rPr kumimoji="0" lang="sv-SE" altLang="sv-SE" sz="1200" b="0" i="0" u="none" strike="noStrike" cap="none" normalizeH="0" baseline="0" dirty="0">
                          <a:ln>
                            <a:noFill/>
                          </a:ln>
                          <a:solidFill>
                            <a:srgbClr val="535353"/>
                          </a:solidFill>
                          <a:effectLst/>
                          <a:latin typeface="Calibri" panose="020F0502020204030204" pitchFamily="34" charset="0"/>
                          <a:cs typeface="Calibri" panose="020F0502020204030204" pitchFamily="34" charset="0"/>
                          <a:sym typeface="Arial" panose="020B0604020202020204" pitchFamily="34" charset="0"/>
                        </a:rPr>
                        <a:t>Uzgodnienie listy kwalifikacji, nad którymi pracują grupy ekspertów Wykonawcy</a:t>
                      </a:r>
                      <a:endParaRPr kumimoji="0" lang="sv-SE" altLang="sv-SE" sz="1200" b="0" i="0" u="none" strike="noStrike" cap="none" normalizeH="0" baseline="0" dirty="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l" defTabSz="914400" rtl="0" eaLnBrk="1" fontAlgn="base" latinLnBrk="0" hangingPunct="0">
                        <a:lnSpc>
                          <a:spcPct val="100000"/>
                        </a:lnSpc>
                        <a:spcBef>
                          <a:spcPct val="0"/>
                        </a:spcBef>
                        <a:spcAft>
                          <a:spcPct val="0"/>
                        </a:spcAft>
                        <a:buClrTx/>
                        <a:buSzTx/>
                        <a:buFontTx/>
                        <a:buNone/>
                        <a:tabLst/>
                      </a:pPr>
                      <a:r>
                        <a:rPr kumimoji="0" lang="sv-SE" altLang="sv-SE" sz="1200" b="0" i="0" u="none" strike="noStrike" cap="none" normalizeH="0" baseline="0">
                          <a:ln>
                            <a:noFill/>
                          </a:ln>
                          <a:solidFill>
                            <a:srgbClr val="535353"/>
                          </a:solidFill>
                          <a:effectLst/>
                          <a:latin typeface="Calibri" panose="020F0502020204030204" pitchFamily="34" charset="0"/>
                          <a:cs typeface="Calibri" panose="020F0502020204030204" pitchFamily="34" charset="0"/>
                          <a:sym typeface="Arial" panose="020B0604020202020204" pitchFamily="34" charset="0"/>
                        </a:rPr>
                        <a:t>0</a:t>
                      </a:r>
                      <a:endParaRPr kumimoji="0" lang="sv-SE" altLang="sv-SE" sz="1200" b="0" i="0" u="none" strike="noStrike" cap="none" normalizeH="0" baseline="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2432399746"/>
                  </a:ext>
                </a:extLst>
              </a:tr>
              <a:tr h="333375">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r" defTabSz="914400" rtl="0" eaLnBrk="1" fontAlgn="base" latinLnBrk="0" hangingPunct="0">
                        <a:lnSpc>
                          <a:spcPct val="100000"/>
                        </a:lnSpc>
                        <a:spcBef>
                          <a:spcPct val="0"/>
                        </a:spcBef>
                        <a:spcAft>
                          <a:spcPct val="0"/>
                        </a:spcAft>
                        <a:buClrTx/>
                        <a:buSzTx/>
                        <a:buFontTx/>
                        <a:buNone/>
                        <a:tabLst/>
                      </a:pPr>
                      <a:r>
                        <a:rPr kumimoji="0" lang="sv-SE" altLang="sv-SE" sz="1200" b="0" i="0" u="none" strike="noStrike" cap="none" normalizeH="0" baseline="0" dirty="0">
                          <a:ln>
                            <a:noFill/>
                          </a:ln>
                          <a:solidFill>
                            <a:srgbClr val="535353"/>
                          </a:solidFill>
                          <a:effectLst/>
                          <a:latin typeface="Calibri" panose="020F0502020204030204" pitchFamily="34" charset="0"/>
                          <a:cs typeface="Calibri" panose="020F0502020204030204" pitchFamily="34" charset="0"/>
                          <a:sym typeface="Arial" panose="020B0604020202020204" pitchFamily="34" charset="0"/>
                        </a:rPr>
                        <a:t>Wykonawca zgłasza listy ekspertów i koordynatorów opisu w podziale na kwalifikacje</a:t>
                      </a:r>
                      <a:endParaRPr kumimoji="0" lang="sv-SE" altLang="sv-SE" sz="1200" b="0" i="0" u="none" strike="noStrike" cap="none" normalizeH="0" baseline="0" dirty="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F0FA"/>
                    </a:solidFill>
                  </a:tcPr>
                </a:tc>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l" defTabSz="914400" rtl="0" eaLnBrk="1" fontAlgn="base" latinLnBrk="0" hangingPunct="0">
                        <a:lnSpc>
                          <a:spcPct val="100000"/>
                        </a:lnSpc>
                        <a:spcBef>
                          <a:spcPct val="0"/>
                        </a:spcBef>
                        <a:spcAft>
                          <a:spcPct val="0"/>
                        </a:spcAft>
                        <a:buClrTx/>
                        <a:buSzTx/>
                        <a:buFontTx/>
                        <a:buNone/>
                        <a:tabLst/>
                      </a:pPr>
                      <a:r>
                        <a:rPr kumimoji="0" lang="sv-SE" altLang="sv-SE" sz="1200" b="0" i="0" u="none" strike="noStrike" cap="none" normalizeH="0" baseline="0">
                          <a:ln>
                            <a:noFill/>
                          </a:ln>
                          <a:solidFill>
                            <a:srgbClr val="535353"/>
                          </a:solidFill>
                          <a:effectLst/>
                          <a:latin typeface="Calibri" panose="020F0502020204030204" pitchFamily="34" charset="0"/>
                          <a:cs typeface="Calibri" panose="020F0502020204030204" pitchFamily="34" charset="0"/>
                          <a:sym typeface="Arial" panose="020B0604020202020204" pitchFamily="34" charset="0"/>
                        </a:rPr>
                        <a:t>30</a:t>
                      </a:r>
                      <a:endParaRPr kumimoji="0" lang="sv-SE" altLang="sv-SE" sz="1200" b="0" i="0" u="none" strike="noStrike" cap="none" normalizeH="0" baseline="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F0FA"/>
                    </a:solidFill>
                  </a:tcPr>
                </a:tc>
                <a:extLst>
                  <a:ext uri="{0D108BD9-81ED-4DB2-BD59-A6C34878D82A}">
                    <a16:rowId xmlns:a16="http://schemas.microsoft.com/office/drawing/2014/main" val="2427264228"/>
                  </a:ext>
                </a:extLst>
              </a:tr>
              <a:tr h="561975">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r" defTabSz="914400" rtl="0" eaLnBrk="1" fontAlgn="base" latinLnBrk="0" hangingPunct="0">
                        <a:lnSpc>
                          <a:spcPct val="100000"/>
                        </a:lnSpc>
                        <a:spcBef>
                          <a:spcPct val="0"/>
                        </a:spcBef>
                        <a:spcAft>
                          <a:spcPct val="0"/>
                        </a:spcAft>
                        <a:buClrTx/>
                        <a:buSzTx/>
                        <a:buFontTx/>
                        <a:buNone/>
                        <a:tabLst/>
                      </a:pPr>
                      <a:r>
                        <a:rPr kumimoji="0" lang="sv-SE" altLang="sv-SE" sz="1200" b="0" i="0" u="none" strike="noStrike" cap="none" normalizeH="0" baseline="0" dirty="0">
                          <a:ln>
                            <a:noFill/>
                          </a:ln>
                          <a:solidFill>
                            <a:srgbClr val="535353"/>
                          </a:solidFill>
                          <a:effectLst/>
                          <a:latin typeface="Calibri" panose="020F0502020204030204" pitchFamily="34" charset="0"/>
                          <a:cs typeface="Calibri" panose="020F0502020204030204" pitchFamily="34" charset="0"/>
                          <a:sym typeface="Arial" panose="020B0604020202020204" pitchFamily="34" charset="0"/>
                        </a:rPr>
                        <a:t>Zamawiający określa 5 terminów seminariów, w których muszą wziąć udział eksperci główni dla każdej kwalifikacji</a:t>
                      </a:r>
                      <a:endParaRPr kumimoji="0" lang="sv-SE" altLang="sv-SE" sz="1200" b="0" i="0" u="none" strike="noStrike" cap="none" normalizeH="0" baseline="0" dirty="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l" defTabSz="914400" rtl="0" eaLnBrk="1" fontAlgn="base" latinLnBrk="0" hangingPunct="0">
                        <a:lnSpc>
                          <a:spcPct val="100000"/>
                        </a:lnSpc>
                        <a:spcBef>
                          <a:spcPct val="0"/>
                        </a:spcBef>
                        <a:spcAft>
                          <a:spcPct val="0"/>
                        </a:spcAft>
                        <a:buClrTx/>
                        <a:buSzTx/>
                        <a:buFontTx/>
                        <a:buNone/>
                        <a:tabLst/>
                      </a:pPr>
                      <a:r>
                        <a:rPr kumimoji="0" lang="sv-SE" altLang="sv-SE" sz="1200" b="0" i="0" u="none" strike="noStrike" cap="none" normalizeH="0" baseline="0" dirty="0">
                          <a:ln>
                            <a:noFill/>
                          </a:ln>
                          <a:solidFill>
                            <a:srgbClr val="535353"/>
                          </a:solidFill>
                          <a:effectLst/>
                          <a:latin typeface="Calibri" panose="020F0502020204030204" pitchFamily="34" charset="0"/>
                          <a:cs typeface="Calibri" panose="020F0502020204030204" pitchFamily="34" charset="0"/>
                          <a:sym typeface="Arial" panose="020B0604020202020204" pitchFamily="34" charset="0"/>
                        </a:rPr>
                        <a:t>35</a:t>
                      </a:r>
                      <a:endParaRPr kumimoji="0" lang="sv-SE" altLang="sv-SE" sz="1200" b="0" i="0" u="none" strike="noStrike" cap="none" normalizeH="0" baseline="0" dirty="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2520795335"/>
                  </a:ext>
                </a:extLst>
              </a:tr>
              <a:tr h="346075">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r" defTabSz="914400" rtl="0" eaLnBrk="1" fontAlgn="base" latinLnBrk="0" hangingPunct="0">
                        <a:lnSpc>
                          <a:spcPct val="100000"/>
                        </a:lnSpc>
                        <a:spcBef>
                          <a:spcPct val="0"/>
                        </a:spcBef>
                        <a:spcAft>
                          <a:spcPct val="0"/>
                        </a:spcAft>
                        <a:buClrTx/>
                        <a:buSzTx/>
                        <a:buFontTx/>
                        <a:buNone/>
                        <a:tabLst/>
                      </a:pPr>
                      <a:r>
                        <a:rPr kumimoji="0" lang="sv-SE" altLang="sv-SE" sz="1200" b="0" i="0" u="none" strike="noStrike" cap="none" normalizeH="0" baseline="0" dirty="0">
                          <a:ln>
                            <a:noFill/>
                          </a:ln>
                          <a:solidFill>
                            <a:srgbClr val="535353"/>
                          </a:solidFill>
                          <a:effectLst/>
                          <a:latin typeface="Calibri" panose="020F0502020204030204" pitchFamily="34" charset="0"/>
                          <a:cs typeface="Calibri" panose="020F0502020204030204" pitchFamily="34" charset="0"/>
                          <a:sym typeface="Arial" panose="020B0604020202020204" pitchFamily="34" charset="0"/>
                        </a:rPr>
                        <a:t>Seminaria dla Wykonawców</a:t>
                      </a:r>
                      <a:endParaRPr kumimoji="0" lang="sv-SE" altLang="sv-SE" sz="1200" b="0" i="0" u="none" strike="noStrike" cap="none" normalizeH="0" baseline="0" dirty="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F0FA"/>
                    </a:solidFill>
                  </a:tcPr>
                </a:tc>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l" defTabSz="914400" rtl="0" eaLnBrk="1" fontAlgn="base" latinLnBrk="0" hangingPunct="0">
                        <a:lnSpc>
                          <a:spcPct val="100000"/>
                        </a:lnSpc>
                        <a:spcBef>
                          <a:spcPct val="0"/>
                        </a:spcBef>
                        <a:spcAft>
                          <a:spcPct val="0"/>
                        </a:spcAft>
                        <a:buClrTx/>
                        <a:buSzTx/>
                        <a:buFontTx/>
                        <a:buNone/>
                        <a:tabLst/>
                      </a:pPr>
                      <a:r>
                        <a:rPr kumimoji="0" lang="sv-SE" altLang="sv-SE" sz="1200" b="0" i="0" u="none" strike="noStrike" cap="none" normalizeH="0" baseline="0" dirty="0">
                          <a:ln>
                            <a:noFill/>
                          </a:ln>
                          <a:solidFill>
                            <a:srgbClr val="535353"/>
                          </a:solidFill>
                          <a:effectLst/>
                          <a:latin typeface="Calibri" panose="020F0502020204030204" pitchFamily="34" charset="0"/>
                          <a:cs typeface="Calibri" panose="020F0502020204030204" pitchFamily="34" charset="0"/>
                          <a:sym typeface="Arial" panose="020B0604020202020204" pitchFamily="34" charset="0"/>
                        </a:rPr>
                        <a:t>40–50</a:t>
                      </a:r>
                      <a:endParaRPr kumimoji="0" lang="sv-SE" altLang="sv-SE" sz="1200" b="0" i="0" u="none" strike="noStrike" cap="none" normalizeH="0" baseline="0" dirty="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F0FA"/>
                    </a:solidFill>
                  </a:tcPr>
                </a:tc>
                <a:extLst>
                  <a:ext uri="{0D108BD9-81ED-4DB2-BD59-A6C34878D82A}">
                    <a16:rowId xmlns:a16="http://schemas.microsoft.com/office/drawing/2014/main" val="2216342332"/>
                  </a:ext>
                </a:extLst>
              </a:tr>
              <a:tr h="346075">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r" defTabSz="914400" rtl="0" eaLnBrk="1" fontAlgn="base" latinLnBrk="0" hangingPunct="0">
                        <a:lnSpc>
                          <a:spcPct val="100000"/>
                        </a:lnSpc>
                        <a:spcBef>
                          <a:spcPct val="0"/>
                        </a:spcBef>
                        <a:spcAft>
                          <a:spcPct val="0"/>
                        </a:spcAft>
                        <a:buClrTx/>
                        <a:buSzTx/>
                        <a:buFontTx/>
                        <a:buNone/>
                        <a:tabLst/>
                      </a:pPr>
                      <a:r>
                        <a:rPr kumimoji="0" lang="sv-SE" altLang="sv-SE" sz="1200" b="0" i="0" u="none" strike="noStrike" cap="none" normalizeH="0" baseline="0" dirty="0">
                          <a:ln>
                            <a:noFill/>
                          </a:ln>
                          <a:solidFill>
                            <a:srgbClr val="535353"/>
                          </a:solidFill>
                          <a:effectLst/>
                          <a:latin typeface="Calibri" panose="020F0502020204030204" pitchFamily="34" charset="0"/>
                          <a:cs typeface="Calibri" panose="020F0502020204030204" pitchFamily="34" charset="0"/>
                          <a:sym typeface="Arial" panose="020B0604020202020204" pitchFamily="34" charset="0"/>
                        </a:rPr>
                        <a:t>Rozpoczyna się opis kwalifikacji</a:t>
                      </a:r>
                      <a:endParaRPr kumimoji="0" lang="sv-SE" altLang="sv-SE" sz="1200" b="0" i="0" u="none" strike="noStrike" cap="none" normalizeH="0" baseline="0" dirty="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l" defTabSz="914400" rtl="0" eaLnBrk="1" fontAlgn="base" latinLnBrk="0" hangingPunct="0">
                        <a:lnSpc>
                          <a:spcPct val="100000"/>
                        </a:lnSpc>
                        <a:spcBef>
                          <a:spcPct val="0"/>
                        </a:spcBef>
                        <a:spcAft>
                          <a:spcPct val="0"/>
                        </a:spcAft>
                        <a:buClrTx/>
                        <a:buSzTx/>
                        <a:buFontTx/>
                        <a:buNone/>
                        <a:tabLst/>
                      </a:pPr>
                      <a:r>
                        <a:rPr kumimoji="0" lang="sv-SE" altLang="sv-SE" sz="1200" b="0" i="0" u="none" strike="noStrike" cap="none" normalizeH="0" baseline="0" dirty="0">
                          <a:ln>
                            <a:noFill/>
                          </a:ln>
                          <a:solidFill>
                            <a:srgbClr val="535353"/>
                          </a:solidFill>
                          <a:effectLst/>
                          <a:latin typeface="Calibri" panose="020F0502020204030204" pitchFamily="34" charset="0"/>
                          <a:cs typeface="Calibri" panose="020F0502020204030204" pitchFamily="34" charset="0"/>
                          <a:sym typeface="Arial" panose="020B0604020202020204" pitchFamily="34" charset="0"/>
                        </a:rPr>
                        <a:t>od 50. dnia</a:t>
                      </a:r>
                      <a:endParaRPr kumimoji="0" lang="sv-SE" altLang="sv-SE" sz="1200" b="0" i="0" u="none" strike="noStrike" cap="none" normalizeH="0" baseline="0" dirty="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2931422858"/>
                  </a:ext>
                </a:extLst>
              </a:tr>
              <a:tr h="346075">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r" defTabSz="914400" rtl="0" eaLnBrk="1" fontAlgn="base" latinLnBrk="0" hangingPunct="0">
                        <a:lnSpc>
                          <a:spcPct val="100000"/>
                        </a:lnSpc>
                        <a:spcBef>
                          <a:spcPct val="0"/>
                        </a:spcBef>
                        <a:spcAft>
                          <a:spcPct val="0"/>
                        </a:spcAft>
                        <a:buClrTx/>
                        <a:buSzTx/>
                        <a:buFontTx/>
                        <a:buNone/>
                        <a:tabLst/>
                      </a:pPr>
                      <a:r>
                        <a:rPr kumimoji="0" lang="sv-SE" altLang="sv-SE" sz="1200" b="0" i="0" u="none" strike="noStrike" cap="none" normalizeH="0" baseline="0" dirty="0">
                          <a:ln>
                            <a:noFill/>
                          </a:ln>
                          <a:solidFill>
                            <a:srgbClr val="535353"/>
                          </a:solidFill>
                          <a:effectLst/>
                          <a:latin typeface="Calibri" panose="020F0502020204030204" pitchFamily="34" charset="0"/>
                          <a:cs typeface="Calibri" panose="020F0502020204030204" pitchFamily="34" charset="0"/>
                          <a:sym typeface="Arial" panose="020B0604020202020204" pitchFamily="34" charset="0"/>
                        </a:rPr>
                        <a:t>1 spotkanie korygujące z każdą firmą w trakcie opisu</a:t>
                      </a:r>
                      <a:endParaRPr kumimoji="0" lang="sv-SE" altLang="sv-SE" sz="1200" b="0" i="0" u="none" strike="noStrike" cap="none" normalizeH="0" baseline="0" dirty="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F0FA"/>
                    </a:solidFill>
                  </a:tcPr>
                </a:tc>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l" defTabSz="914400" rtl="0" eaLnBrk="1" fontAlgn="base" latinLnBrk="0" hangingPunct="0">
                        <a:lnSpc>
                          <a:spcPct val="100000"/>
                        </a:lnSpc>
                        <a:spcBef>
                          <a:spcPct val="0"/>
                        </a:spcBef>
                        <a:spcAft>
                          <a:spcPct val="0"/>
                        </a:spcAft>
                        <a:buClrTx/>
                        <a:buSzTx/>
                        <a:buFontTx/>
                        <a:buNone/>
                        <a:tabLst/>
                      </a:pPr>
                      <a:endParaRPr kumimoji="0" lang="sv-SE" altLang="sv-SE" sz="1200" b="0" i="0" u="none" strike="noStrike" cap="none" normalizeH="0" baseline="0" dirty="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F0FA"/>
                    </a:solidFill>
                  </a:tcPr>
                </a:tc>
                <a:extLst>
                  <a:ext uri="{0D108BD9-81ED-4DB2-BD59-A6C34878D82A}">
                    <a16:rowId xmlns:a16="http://schemas.microsoft.com/office/drawing/2014/main" val="698013847"/>
                  </a:ext>
                </a:extLst>
              </a:tr>
              <a:tr h="346075">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r" defTabSz="914400" rtl="0" eaLnBrk="1" fontAlgn="base" latinLnBrk="0" hangingPunct="0">
                        <a:lnSpc>
                          <a:spcPct val="100000"/>
                        </a:lnSpc>
                        <a:spcBef>
                          <a:spcPct val="0"/>
                        </a:spcBef>
                        <a:spcAft>
                          <a:spcPct val="0"/>
                        </a:spcAft>
                        <a:buClrTx/>
                        <a:buSzTx/>
                        <a:buFontTx/>
                        <a:buNone/>
                        <a:tabLst/>
                      </a:pPr>
                      <a:r>
                        <a:rPr kumimoji="0" lang="sv-SE" altLang="sv-SE" sz="1200" b="0" i="0" u="none" strike="noStrike" cap="none" normalizeH="0" baseline="0" dirty="0">
                          <a:ln>
                            <a:noFill/>
                          </a:ln>
                          <a:solidFill>
                            <a:srgbClr val="535353"/>
                          </a:solidFill>
                          <a:effectLst/>
                          <a:latin typeface="Calibri" panose="020F0502020204030204" pitchFamily="34" charset="0"/>
                          <a:cs typeface="Calibri" panose="020F0502020204030204" pitchFamily="34" charset="0"/>
                          <a:sym typeface="Arial" panose="020B0604020202020204" pitchFamily="34" charset="0"/>
                        </a:rPr>
                        <a:t>Odbiór 1. wersji</a:t>
                      </a:r>
                      <a:endParaRPr kumimoji="0" lang="sv-SE" altLang="sv-SE" sz="1200" b="0" i="0" u="none" strike="noStrike" cap="none" normalizeH="0" baseline="0" dirty="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l" defTabSz="914400" rtl="0" eaLnBrk="1" fontAlgn="base" latinLnBrk="0" hangingPunct="0">
                        <a:lnSpc>
                          <a:spcPct val="100000"/>
                        </a:lnSpc>
                        <a:spcBef>
                          <a:spcPct val="0"/>
                        </a:spcBef>
                        <a:spcAft>
                          <a:spcPct val="0"/>
                        </a:spcAft>
                        <a:buClrTx/>
                        <a:buSzTx/>
                        <a:buFontTx/>
                        <a:buNone/>
                        <a:tabLst/>
                      </a:pPr>
                      <a:endParaRPr kumimoji="0" lang="sv-SE" altLang="sv-SE" sz="1200" b="0" i="0" u="none" strike="noStrike" cap="none" normalizeH="0" baseline="0" dirty="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3390146641"/>
                  </a:ext>
                </a:extLst>
              </a:tr>
              <a:tr h="346075">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r" defTabSz="914400" rtl="0" eaLnBrk="1" fontAlgn="base" latinLnBrk="0" hangingPunct="0">
                        <a:lnSpc>
                          <a:spcPct val="100000"/>
                        </a:lnSpc>
                        <a:spcBef>
                          <a:spcPct val="0"/>
                        </a:spcBef>
                        <a:spcAft>
                          <a:spcPct val="0"/>
                        </a:spcAft>
                        <a:buClrTx/>
                        <a:buSzTx/>
                        <a:buFontTx/>
                        <a:buNone/>
                        <a:tabLst/>
                      </a:pPr>
                      <a:r>
                        <a:rPr kumimoji="0" lang="sv-SE" altLang="sv-SE" sz="1200" b="0" i="0" u="none" strike="noStrike" cap="none" normalizeH="0" baseline="0">
                          <a:ln>
                            <a:noFill/>
                          </a:ln>
                          <a:solidFill>
                            <a:srgbClr val="535353"/>
                          </a:solidFill>
                          <a:effectLst/>
                          <a:latin typeface="Calibri" panose="020F0502020204030204" pitchFamily="34" charset="0"/>
                          <a:cs typeface="Calibri" panose="020F0502020204030204" pitchFamily="34" charset="0"/>
                          <a:sym typeface="Arial" panose="020B0604020202020204" pitchFamily="34" charset="0"/>
                        </a:rPr>
                        <a:t>Uwagi</a:t>
                      </a:r>
                      <a:endParaRPr kumimoji="0" lang="sv-SE" altLang="sv-SE" sz="1200" b="0" i="0" u="none" strike="noStrike" cap="none" normalizeH="0" baseline="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F0FA"/>
                    </a:solidFill>
                  </a:tcPr>
                </a:tc>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l" defTabSz="914400" rtl="0" eaLnBrk="1" fontAlgn="base" latinLnBrk="0" hangingPunct="0">
                        <a:lnSpc>
                          <a:spcPct val="100000"/>
                        </a:lnSpc>
                        <a:spcBef>
                          <a:spcPct val="0"/>
                        </a:spcBef>
                        <a:spcAft>
                          <a:spcPct val="0"/>
                        </a:spcAft>
                        <a:buClrTx/>
                        <a:buSzTx/>
                        <a:buFontTx/>
                        <a:buNone/>
                        <a:tabLst/>
                      </a:pPr>
                      <a:endParaRPr kumimoji="0" lang="sv-SE" altLang="sv-SE" sz="1200" b="0" i="0" u="none" strike="noStrike" cap="none" normalizeH="0" baseline="0" dirty="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F0FA"/>
                    </a:solidFill>
                  </a:tcPr>
                </a:tc>
                <a:extLst>
                  <a:ext uri="{0D108BD9-81ED-4DB2-BD59-A6C34878D82A}">
                    <a16:rowId xmlns:a16="http://schemas.microsoft.com/office/drawing/2014/main" val="3259365201"/>
                  </a:ext>
                </a:extLst>
              </a:tr>
              <a:tr h="346075">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r" defTabSz="914400" rtl="0" eaLnBrk="1" fontAlgn="base" latinLnBrk="0" hangingPunct="0">
                        <a:lnSpc>
                          <a:spcPct val="100000"/>
                        </a:lnSpc>
                        <a:spcBef>
                          <a:spcPct val="0"/>
                        </a:spcBef>
                        <a:spcAft>
                          <a:spcPct val="0"/>
                        </a:spcAft>
                        <a:buClrTx/>
                        <a:buSzTx/>
                        <a:buFontTx/>
                        <a:buNone/>
                        <a:tabLst/>
                      </a:pPr>
                      <a:r>
                        <a:rPr kumimoji="0" lang="sv-SE" altLang="sv-SE" sz="1200" b="0" i="0" u="none" strike="noStrike" cap="none" normalizeH="0" baseline="0">
                          <a:ln>
                            <a:noFill/>
                          </a:ln>
                          <a:solidFill>
                            <a:srgbClr val="535353"/>
                          </a:solidFill>
                          <a:effectLst/>
                          <a:latin typeface="Calibri" panose="020F0502020204030204" pitchFamily="34" charset="0"/>
                          <a:cs typeface="Calibri" panose="020F0502020204030204" pitchFamily="34" charset="0"/>
                          <a:sym typeface="Arial" panose="020B0604020202020204" pitchFamily="34" charset="0"/>
                        </a:rPr>
                        <a:t>Odbiór ostatecznej wersji</a:t>
                      </a:r>
                      <a:endParaRPr kumimoji="0" lang="sv-SE" altLang="sv-SE" sz="1200" b="0" i="0" u="none" strike="noStrike" cap="none" normalizeH="0" baseline="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l" defTabSz="914400" rtl="0" eaLnBrk="1" fontAlgn="base" latinLnBrk="0" hangingPunct="0">
                        <a:lnSpc>
                          <a:spcPct val="100000"/>
                        </a:lnSpc>
                        <a:spcBef>
                          <a:spcPct val="0"/>
                        </a:spcBef>
                        <a:spcAft>
                          <a:spcPct val="0"/>
                        </a:spcAft>
                        <a:buClrTx/>
                        <a:buSzTx/>
                        <a:buFontTx/>
                        <a:buNone/>
                        <a:tabLst/>
                      </a:pPr>
                      <a:endParaRPr kumimoji="0" lang="sv-SE" altLang="sv-SE" sz="1200" b="0" i="0" u="none" strike="noStrike" cap="none" normalizeH="0" baseline="0" dirty="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2881275796"/>
                  </a:ext>
                </a:extLst>
              </a:tr>
            </a:tbl>
          </a:graphicData>
        </a:graphic>
      </p:graphicFrame>
    </p:spTree>
    <p:extLst>
      <p:ext uri="{BB962C8B-B14F-4D97-AF65-F5344CB8AC3E}">
        <p14:creationId xmlns:p14="http://schemas.microsoft.com/office/powerpoint/2010/main" val="1961767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Slajd tytułowy">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6EFB4A86-5CC9-477D-B2C7-88D29337AE19}"/>
              </a:ext>
            </a:extLst>
          </p:cNvPr>
          <p:cNvSpPr txBox="1">
            <a:spLocks noChangeArrowheads="1"/>
          </p:cNvSpPr>
          <p:nvPr userDrawn="1"/>
        </p:nvSpPr>
        <p:spPr>
          <a:xfrm>
            <a:off x="1118713" y="607702"/>
            <a:ext cx="8402638" cy="865188"/>
          </a:xfrm>
          <a:prstGeom prst="rect">
            <a:avLst/>
          </a:prstGeom>
        </p:spPr>
        <p:txBody>
          <a:bodyPr lIns="0" tIns="0" rIns="0" bIns="0"/>
          <a:lstStyle>
            <a:lvl1pPr algn="l" defTabSz="457200" rtl="0" fontAlgn="base" hangingPunct="0">
              <a:spcBef>
                <a:spcPct val="0"/>
              </a:spcBef>
              <a:spcAft>
                <a:spcPct val="0"/>
              </a:spcAft>
              <a:defRPr sz="1200" kern="1200">
                <a:solidFill>
                  <a:srgbClr val="000000"/>
                </a:solidFill>
                <a:latin typeface="+mj-lt"/>
                <a:ea typeface="+mj-ea"/>
                <a:cs typeface="+mj-cs"/>
                <a:sym typeface="Helvetica" panose="020B0604020202020204" pitchFamily="34" charset="0"/>
              </a:defRPr>
            </a:lvl1pPr>
            <a:lvl2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4572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9144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13716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18288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755650">
              <a:lnSpc>
                <a:spcPct val="115000"/>
              </a:lnSpc>
            </a:pPr>
            <a:r>
              <a:rPr lang="sv-SE" altLang="sv-SE" sz="3000" b="1" dirty="0">
                <a:solidFill>
                  <a:srgbClr val="0094D8"/>
                </a:solidFill>
                <a:latin typeface="Calibri"/>
                <a:ea typeface="Avenir" charset="0"/>
                <a:cs typeface="Calibri"/>
                <a:sym typeface="Avenir" charset="0"/>
              </a:rPr>
              <a:t>KWALIFIKACJE</a:t>
            </a:r>
            <a:r>
              <a:rPr lang="sv-SE" altLang="sv-SE" sz="3000" b="1" dirty="0">
                <a:solidFill>
                  <a:srgbClr val="535353"/>
                </a:solidFill>
                <a:latin typeface="Calibri"/>
                <a:ea typeface="Avenir" charset="0"/>
                <a:cs typeface="Calibri"/>
                <a:sym typeface="Avenir" charset="0"/>
              </a:rPr>
              <a:t> AKTUALNIE ZGŁOSZONE DO ZRK</a:t>
            </a:r>
            <a:endParaRPr lang="sv-SE" altLang="sv-SE" dirty="0">
              <a:latin typeface="Calibri"/>
              <a:cs typeface="Calibri"/>
            </a:endParaRPr>
          </a:p>
        </p:txBody>
      </p:sp>
      <p:sp>
        <p:nvSpPr>
          <p:cNvPr id="6" name="Rectangle 2">
            <a:extLst>
              <a:ext uri="{FF2B5EF4-FFF2-40B4-BE49-F238E27FC236}">
                <a16:creationId xmlns:a16="http://schemas.microsoft.com/office/drawing/2014/main" id="{3EF5CBC7-C84F-4123-9956-97B98144A6F5}"/>
              </a:ext>
            </a:extLst>
          </p:cNvPr>
          <p:cNvSpPr>
            <a:spLocks noGrp="1" noChangeArrowheads="1"/>
          </p:cNvSpPr>
          <p:nvPr>
            <p:ph idx="4294967295"/>
          </p:nvPr>
        </p:nvSpPr>
        <p:spPr>
          <a:xfrm>
            <a:off x="1533102" y="1472890"/>
            <a:ext cx="6872287" cy="4730750"/>
          </a:xfrm>
          <a:prstGeom prst="rect">
            <a:avLst/>
          </a:prstGeom>
        </p:spPr>
        <p:txBody>
          <a:bodyPr lIns="0" tIns="0" rIns="0" bIns="0"/>
          <a:lstStyle>
            <a:lvl1pPr>
              <a:buClr>
                <a:srgbClr val="0094D8"/>
              </a:buClr>
              <a:defRPr/>
            </a:lvl1pPr>
          </a:lstStyle>
          <a:p>
            <a:pPr marL="340995" indent="-340995" defTabSz="995363">
              <a:lnSpc>
                <a:spcPct val="115000"/>
              </a:lnSpc>
              <a:spcBef>
                <a:spcPts val="2800"/>
              </a:spcBef>
              <a:buClr>
                <a:srgbClr val="00A0E3"/>
              </a:buClr>
              <a:buFont typeface="Arial" panose="020B0604020202020204" pitchFamily="34" charset="0"/>
              <a:buChar char="✓"/>
            </a:pPr>
            <a:r>
              <a:rPr lang="sv-SE" altLang="sv-SE" sz="2200" dirty="0">
                <a:solidFill>
                  <a:srgbClr val="535353"/>
                </a:solidFill>
                <a:latin typeface="Calibri"/>
                <a:ea typeface="Avenir" charset="0"/>
                <a:cs typeface="Calibri"/>
                <a:sym typeface="Avenir" charset="0"/>
              </a:rPr>
              <a:t>Dokument </a:t>
            </a:r>
            <a:r>
              <a:rPr lang="sv-SE" altLang="sv-SE" sz="2200" dirty="0" err="1">
                <a:solidFill>
                  <a:srgbClr val="535353"/>
                </a:solidFill>
                <a:latin typeface="Calibri"/>
                <a:ea typeface="Avenir" charset="0"/>
                <a:cs typeface="Calibri"/>
                <a:sym typeface="Avenir" charset="0"/>
              </a:rPr>
              <a:t>opisujący</a:t>
            </a:r>
            <a:r>
              <a:rPr lang="sv-SE" altLang="sv-SE" sz="2200" dirty="0">
                <a:solidFill>
                  <a:srgbClr val="535353"/>
                </a:solidFill>
                <a:latin typeface="Calibri"/>
                <a:ea typeface="Avenir" charset="0"/>
                <a:cs typeface="Calibri"/>
                <a:sym typeface="Avenir" charset="0"/>
              </a:rPr>
              <a:t> </a:t>
            </a:r>
            <a:r>
              <a:rPr lang="sv-SE" altLang="sv-SE" sz="2200" dirty="0" err="1">
                <a:solidFill>
                  <a:srgbClr val="535353"/>
                </a:solidFill>
                <a:latin typeface="Calibri"/>
                <a:ea typeface="Avenir" charset="0"/>
                <a:cs typeface="Calibri"/>
                <a:sym typeface="Avenir" charset="0"/>
              </a:rPr>
              <a:t>kluczowe</a:t>
            </a:r>
            <a:r>
              <a:rPr lang="sv-SE" altLang="sv-SE" sz="2200" dirty="0">
                <a:solidFill>
                  <a:srgbClr val="535353"/>
                </a:solidFill>
                <a:latin typeface="Calibri"/>
                <a:ea typeface="Avenir" charset="0"/>
                <a:cs typeface="Calibri"/>
                <a:sym typeface="Avenir" charset="0"/>
              </a:rPr>
              <a:t> </a:t>
            </a:r>
            <a:r>
              <a:rPr lang="sv-SE" altLang="sv-SE" sz="2200" dirty="0" err="1">
                <a:solidFill>
                  <a:srgbClr val="535353"/>
                </a:solidFill>
                <a:latin typeface="Calibri"/>
                <a:ea typeface="Avenir" charset="0"/>
                <a:cs typeface="Calibri"/>
                <a:sym typeface="Avenir" charset="0"/>
              </a:rPr>
              <a:t>etapy</a:t>
            </a:r>
            <a:r>
              <a:rPr lang="sv-SE" altLang="sv-SE" sz="2200" dirty="0">
                <a:solidFill>
                  <a:srgbClr val="535353"/>
                </a:solidFill>
                <a:latin typeface="Calibri"/>
                <a:ea typeface="Avenir" charset="0"/>
                <a:cs typeface="Calibri"/>
                <a:sym typeface="Avenir" charset="0"/>
              </a:rPr>
              <a:t> </a:t>
            </a:r>
            <a:r>
              <a:rPr lang="sv-SE" altLang="sv-SE" sz="2200" dirty="0" err="1">
                <a:solidFill>
                  <a:srgbClr val="535353"/>
                </a:solidFill>
                <a:latin typeface="Calibri"/>
                <a:ea typeface="Avenir" charset="0"/>
                <a:cs typeface="Calibri"/>
                <a:sym typeface="Avenir" charset="0"/>
              </a:rPr>
              <a:t>zapewniania</a:t>
            </a:r>
            <a:r>
              <a:rPr lang="sv-SE" altLang="sv-SE" sz="2200" dirty="0">
                <a:solidFill>
                  <a:srgbClr val="535353"/>
                </a:solidFill>
                <a:latin typeface="Calibri"/>
                <a:ea typeface="Avenir" charset="0"/>
                <a:cs typeface="Calibri"/>
                <a:sym typeface="Avenir" charset="0"/>
              </a:rPr>
              <a:t> </a:t>
            </a:r>
            <a:r>
              <a:rPr lang="sv-SE" altLang="sv-SE" sz="2200" dirty="0" err="1">
                <a:solidFill>
                  <a:srgbClr val="535353"/>
                </a:solidFill>
                <a:latin typeface="Calibri"/>
                <a:ea typeface="Avenir" charset="0"/>
                <a:cs typeface="Calibri"/>
                <a:sym typeface="Avenir" charset="0"/>
              </a:rPr>
              <a:t>jakości</a:t>
            </a:r>
            <a:r>
              <a:rPr lang="sv-SE" altLang="sv-SE" sz="2200" dirty="0">
                <a:solidFill>
                  <a:srgbClr val="535353"/>
                </a:solidFill>
                <a:latin typeface="Calibri"/>
                <a:ea typeface="Avenir" charset="0"/>
                <a:cs typeface="Calibri"/>
                <a:sym typeface="Avenir" charset="0"/>
              </a:rPr>
              <a:t> </a:t>
            </a:r>
            <a:r>
              <a:rPr lang="sv-SE" altLang="sv-SE" sz="2200" dirty="0" err="1">
                <a:solidFill>
                  <a:srgbClr val="535353"/>
                </a:solidFill>
                <a:latin typeface="Calibri"/>
                <a:ea typeface="Avenir" charset="0"/>
                <a:cs typeface="Calibri"/>
                <a:sym typeface="Avenir" charset="0"/>
              </a:rPr>
              <a:t>certyfikowania</a:t>
            </a:r>
            <a:r>
              <a:rPr lang="sv-SE" altLang="sv-SE" sz="2200" dirty="0">
                <a:solidFill>
                  <a:srgbClr val="535353"/>
                </a:solidFill>
                <a:latin typeface="Calibri"/>
                <a:ea typeface="Avenir" charset="0"/>
                <a:cs typeface="Calibri"/>
                <a:sym typeface="Avenir" charset="0"/>
              </a:rPr>
              <a:t> </a:t>
            </a:r>
            <a:r>
              <a:rPr lang="sv-SE" altLang="sv-SE" sz="2200" dirty="0" err="1">
                <a:solidFill>
                  <a:srgbClr val="535353"/>
                </a:solidFill>
                <a:latin typeface="Calibri"/>
                <a:ea typeface="Avenir" charset="0"/>
                <a:cs typeface="Calibri"/>
                <a:sym typeface="Avenir" charset="0"/>
              </a:rPr>
              <a:t>danej</a:t>
            </a:r>
            <a:r>
              <a:rPr lang="sv-SE" altLang="sv-SE" sz="2200" dirty="0">
                <a:solidFill>
                  <a:srgbClr val="535353"/>
                </a:solidFill>
                <a:latin typeface="Calibri"/>
                <a:ea typeface="Avenir" charset="0"/>
                <a:cs typeface="Calibri"/>
                <a:sym typeface="Avenir" charset="0"/>
              </a:rPr>
              <a:t> </a:t>
            </a:r>
            <a:r>
              <a:rPr lang="sv-SE" altLang="sv-SE" sz="2200" dirty="0" err="1">
                <a:solidFill>
                  <a:srgbClr val="535353"/>
                </a:solidFill>
                <a:latin typeface="Calibri"/>
                <a:ea typeface="Avenir" charset="0"/>
                <a:cs typeface="Calibri"/>
                <a:sym typeface="Avenir" charset="0"/>
              </a:rPr>
              <a:t>kwalifikacji</a:t>
            </a:r>
            <a:endParaRPr lang="sv-SE" altLang="sv-SE" sz="2200" dirty="0" err="1">
              <a:solidFill>
                <a:srgbClr val="535353"/>
              </a:solidFill>
              <a:latin typeface="Calibri"/>
              <a:ea typeface="Avenir" charset="0"/>
              <a:cs typeface="Calibri"/>
            </a:endParaRPr>
          </a:p>
          <a:p>
            <a:pPr marL="340995" indent="-340995" defTabSz="995363">
              <a:lnSpc>
                <a:spcPct val="115000"/>
              </a:lnSpc>
              <a:spcBef>
                <a:spcPts val="2800"/>
              </a:spcBef>
              <a:buClr>
                <a:srgbClr val="00A0E3"/>
              </a:buClr>
              <a:buFont typeface="Arial" panose="020B0604020202020204" pitchFamily="34" charset="0"/>
              <a:buChar char="✓"/>
            </a:pPr>
            <a:r>
              <a:rPr lang="sv-SE" altLang="sv-SE" sz="2200" dirty="0" err="1">
                <a:solidFill>
                  <a:srgbClr val="535353"/>
                </a:solidFill>
                <a:latin typeface="Calibri"/>
                <a:ea typeface="Avenir" charset="0"/>
                <a:cs typeface="Calibri"/>
                <a:sym typeface="Avenir" charset="0"/>
              </a:rPr>
              <a:t>Ryzyka</a:t>
            </a:r>
            <a:r>
              <a:rPr lang="sv-SE" altLang="sv-SE" sz="2200" dirty="0">
                <a:solidFill>
                  <a:srgbClr val="535353"/>
                </a:solidFill>
                <a:latin typeface="Calibri"/>
                <a:ea typeface="Avenir" charset="0"/>
                <a:cs typeface="Calibri"/>
                <a:sym typeface="Avenir" charset="0"/>
              </a:rPr>
              <a:t> </a:t>
            </a:r>
            <a:r>
              <a:rPr lang="sv-SE" altLang="sv-SE" sz="2200" dirty="0" err="1">
                <a:solidFill>
                  <a:srgbClr val="535353"/>
                </a:solidFill>
                <a:latin typeface="Calibri"/>
                <a:ea typeface="Avenir" charset="0"/>
                <a:cs typeface="Calibri"/>
                <a:sym typeface="Avenir" charset="0"/>
              </a:rPr>
              <a:t>wraz</a:t>
            </a:r>
            <a:r>
              <a:rPr lang="sv-SE" altLang="sv-SE" sz="2200" dirty="0">
                <a:solidFill>
                  <a:srgbClr val="535353"/>
                </a:solidFill>
                <a:latin typeface="Calibri"/>
                <a:ea typeface="Avenir" charset="0"/>
                <a:cs typeface="Calibri"/>
                <a:sym typeface="Avenir" charset="0"/>
              </a:rPr>
              <a:t> z </a:t>
            </a:r>
            <a:r>
              <a:rPr lang="sv-SE" altLang="sv-SE" sz="2200" dirty="0" err="1">
                <a:solidFill>
                  <a:srgbClr val="535353"/>
                </a:solidFill>
                <a:latin typeface="Calibri"/>
                <a:ea typeface="Avenir" charset="0"/>
                <a:cs typeface="Calibri"/>
                <a:sym typeface="Avenir" charset="0"/>
              </a:rPr>
              <a:t>propozycjami</a:t>
            </a:r>
            <a:r>
              <a:rPr lang="sv-SE" altLang="sv-SE" sz="2200" dirty="0">
                <a:solidFill>
                  <a:srgbClr val="535353"/>
                </a:solidFill>
                <a:latin typeface="Calibri"/>
                <a:ea typeface="Avenir" charset="0"/>
                <a:cs typeface="Calibri"/>
                <a:sym typeface="Avenir" charset="0"/>
              </a:rPr>
              <a:t> </a:t>
            </a:r>
            <a:r>
              <a:rPr lang="sv-SE" altLang="sv-SE" sz="2200" dirty="0" err="1">
                <a:solidFill>
                  <a:srgbClr val="535353"/>
                </a:solidFill>
                <a:latin typeface="Calibri"/>
                <a:ea typeface="Avenir" charset="0"/>
                <a:cs typeface="Calibri"/>
                <a:sym typeface="Avenir" charset="0"/>
              </a:rPr>
              <a:t>rozwiązań</a:t>
            </a:r>
            <a:endParaRPr lang="sv-SE" altLang="sv-SE" sz="2200" dirty="0" err="1">
              <a:solidFill>
                <a:srgbClr val="535353"/>
              </a:solidFill>
              <a:latin typeface="Calibri"/>
              <a:ea typeface="Avenir" charset="0"/>
              <a:cs typeface="Calibri"/>
            </a:endParaRPr>
          </a:p>
          <a:p>
            <a:pPr marL="340995" indent="-340995" defTabSz="995363">
              <a:lnSpc>
                <a:spcPct val="115000"/>
              </a:lnSpc>
              <a:spcBef>
                <a:spcPts val="2800"/>
              </a:spcBef>
              <a:buClr>
                <a:srgbClr val="00A0E3"/>
              </a:buClr>
              <a:buFont typeface="Arial" panose="020B0604020202020204" pitchFamily="34" charset="0"/>
              <a:buChar char="✓"/>
            </a:pPr>
            <a:r>
              <a:rPr lang="sv-SE" altLang="sv-SE" sz="2200" dirty="0" err="1">
                <a:solidFill>
                  <a:srgbClr val="535353"/>
                </a:solidFill>
                <a:latin typeface="Calibri"/>
                <a:ea typeface="Avenir" charset="0"/>
                <a:cs typeface="Calibri"/>
                <a:sym typeface="Avenir" charset="0"/>
              </a:rPr>
              <a:t>Pomysły</a:t>
            </a:r>
            <a:r>
              <a:rPr lang="sv-SE" altLang="sv-SE" sz="2200" dirty="0">
                <a:solidFill>
                  <a:srgbClr val="535353"/>
                </a:solidFill>
                <a:latin typeface="Calibri"/>
                <a:ea typeface="Avenir" charset="0"/>
                <a:cs typeface="Calibri"/>
                <a:sym typeface="Avenir" charset="0"/>
              </a:rPr>
              <a:t> </a:t>
            </a:r>
            <a:r>
              <a:rPr lang="sv-SE" altLang="sv-SE" sz="2200" dirty="0" err="1">
                <a:solidFill>
                  <a:srgbClr val="535353"/>
                </a:solidFill>
                <a:latin typeface="Calibri"/>
                <a:ea typeface="Avenir" charset="0"/>
                <a:cs typeface="Calibri"/>
                <a:sym typeface="Avenir" charset="0"/>
              </a:rPr>
              <a:t>na</a:t>
            </a:r>
            <a:r>
              <a:rPr lang="sv-SE" altLang="sv-SE" sz="2200" dirty="0">
                <a:solidFill>
                  <a:srgbClr val="535353"/>
                </a:solidFill>
                <a:latin typeface="Calibri"/>
                <a:ea typeface="Avenir" charset="0"/>
                <a:cs typeface="Calibri"/>
                <a:sym typeface="Avenir" charset="0"/>
              </a:rPr>
              <a:t> </a:t>
            </a:r>
            <a:r>
              <a:rPr lang="sv-SE" altLang="sv-SE" sz="2200" dirty="0" err="1">
                <a:solidFill>
                  <a:srgbClr val="535353"/>
                </a:solidFill>
                <a:latin typeface="Calibri"/>
                <a:ea typeface="Avenir" charset="0"/>
                <a:cs typeface="Calibri"/>
                <a:sym typeface="Avenir" charset="0"/>
              </a:rPr>
              <a:t>monitorowanie</a:t>
            </a:r>
            <a:r>
              <a:rPr lang="sv-SE" altLang="sv-SE" sz="2200" dirty="0">
                <a:solidFill>
                  <a:srgbClr val="535353"/>
                </a:solidFill>
                <a:latin typeface="Calibri"/>
                <a:ea typeface="Avenir" charset="0"/>
                <a:cs typeface="Calibri"/>
                <a:sym typeface="Avenir" charset="0"/>
              </a:rPr>
              <a:t> </a:t>
            </a:r>
            <a:r>
              <a:rPr lang="sv-SE" altLang="sv-SE" sz="2200" dirty="0" err="1">
                <a:solidFill>
                  <a:srgbClr val="535353"/>
                </a:solidFill>
                <a:latin typeface="Calibri"/>
                <a:ea typeface="Avenir" charset="0"/>
                <a:cs typeface="Calibri"/>
                <a:sym typeface="Avenir" charset="0"/>
              </a:rPr>
              <a:t>procesu</a:t>
            </a:r>
            <a:r>
              <a:rPr lang="sv-SE" altLang="sv-SE" sz="2200" dirty="0">
                <a:solidFill>
                  <a:srgbClr val="535353"/>
                </a:solidFill>
                <a:latin typeface="Calibri"/>
                <a:ea typeface="Avenir" charset="0"/>
                <a:cs typeface="Calibri"/>
                <a:sym typeface="Avenir" charset="0"/>
              </a:rPr>
              <a:t> </a:t>
            </a:r>
            <a:r>
              <a:rPr lang="sv-SE" altLang="sv-SE" sz="2200" dirty="0" err="1">
                <a:solidFill>
                  <a:srgbClr val="535353"/>
                </a:solidFill>
                <a:latin typeface="Calibri"/>
                <a:ea typeface="Avenir" charset="0"/>
                <a:cs typeface="Calibri"/>
                <a:sym typeface="Avenir" charset="0"/>
              </a:rPr>
              <a:t>certyfikowania</a:t>
            </a:r>
            <a:endParaRPr lang="sv-SE" altLang="sv-SE" dirty="0" err="1">
              <a:latin typeface="Calibri"/>
              <a:cs typeface="Calibri"/>
            </a:endParaRPr>
          </a:p>
        </p:txBody>
      </p:sp>
    </p:spTree>
    <p:extLst>
      <p:ext uri="{BB962C8B-B14F-4D97-AF65-F5344CB8AC3E}">
        <p14:creationId xmlns:p14="http://schemas.microsoft.com/office/powerpoint/2010/main" val="2491441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lajd tytułowy">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6EFB4A86-5CC9-477D-B2C7-88D29337AE19}"/>
              </a:ext>
            </a:extLst>
          </p:cNvPr>
          <p:cNvSpPr txBox="1">
            <a:spLocks noChangeArrowheads="1"/>
          </p:cNvSpPr>
          <p:nvPr userDrawn="1"/>
        </p:nvSpPr>
        <p:spPr>
          <a:xfrm>
            <a:off x="1118713" y="607701"/>
            <a:ext cx="8402638" cy="865188"/>
          </a:xfrm>
          <a:prstGeom prst="rect">
            <a:avLst/>
          </a:prstGeom>
        </p:spPr>
        <p:txBody>
          <a:bodyPr lIns="0" tIns="0" rIns="0" bIns="0"/>
          <a:lstStyle>
            <a:lvl1pPr algn="l" defTabSz="457200" rtl="0" fontAlgn="base" hangingPunct="0">
              <a:spcBef>
                <a:spcPct val="0"/>
              </a:spcBef>
              <a:spcAft>
                <a:spcPct val="0"/>
              </a:spcAft>
              <a:defRPr sz="1200" kern="1200">
                <a:solidFill>
                  <a:srgbClr val="000000"/>
                </a:solidFill>
                <a:latin typeface="+mj-lt"/>
                <a:ea typeface="+mj-ea"/>
                <a:cs typeface="+mj-cs"/>
                <a:sym typeface="Helvetica" panose="020B0604020202020204" pitchFamily="34" charset="0"/>
              </a:defRPr>
            </a:lvl1pPr>
            <a:lvl2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4572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9144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13716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18288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755650">
              <a:lnSpc>
                <a:spcPct val="115000"/>
              </a:lnSpc>
            </a:pPr>
            <a:r>
              <a:rPr lang="sv-SE" altLang="sv-SE" sz="3000" b="1" dirty="0">
                <a:solidFill>
                  <a:srgbClr val="0094D8"/>
                </a:solidFill>
                <a:latin typeface="Calibri"/>
                <a:ea typeface="Avenir" charset="0"/>
                <a:cs typeface="Calibri"/>
                <a:sym typeface="Avenir" charset="0"/>
              </a:rPr>
              <a:t>KWALIFIKACJE</a:t>
            </a:r>
            <a:r>
              <a:rPr lang="sv-SE" altLang="sv-SE" sz="3000" b="1" dirty="0">
                <a:solidFill>
                  <a:srgbClr val="535353"/>
                </a:solidFill>
                <a:latin typeface="Calibri"/>
                <a:ea typeface="Avenir" charset="0"/>
                <a:cs typeface="Calibri"/>
                <a:sym typeface="Avenir" charset="0"/>
              </a:rPr>
              <a:t> AKTUALNIE ZGŁOSZONE DO ZRK</a:t>
            </a:r>
            <a:endParaRPr lang="sv-SE" altLang="sv-SE" dirty="0">
              <a:latin typeface="Calibri"/>
              <a:cs typeface="Calibri"/>
            </a:endParaRPr>
          </a:p>
        </p:txBody>
      </p:sp>
      <p:graphicFrame>
        <p:nvGraphicFramePr>
          <p:cNvPr id="6" name="Group 2">
            <a:extLst>
              <a:ext uri="{FF2B5EF4-FFF2-40B4-BE49-F238E27FC236}">
                <a16:creationId xmlns:a16="http://schemas.microsoft.com/office/drawing/2014/main" id="{F4AD3E49-C37F-4129-9CE8-B1563FDAB6D7}"/>
              </a:ext>
            </a:extLst>
          </p:cNvPr>
          <p:cNvGraphicFramePr>
            <a:graphicFrameLocks noGrp="1"/>
          </p:cNvGraphicFramePr>
          <p:nvPr userDrawn="1">
            <p:extLst>
              <p:ext uri="{D42A27DB-BD31-4B8C-83A1-F6EECF244321}">
                <p14:modId xmlns:p14="http://schemas.microsoft.com/office/powerpoint/2010/main" val="2534093789"/>
              </p:ext>
            </p:extLst>
          </p:nvPr>
        </p:nvGraphicFramePr>
        <p:xfrm>
          <a:off x="1118713" y="1576076"/>
          <a:ext cx="8705850" cy="4365624"/>
        </p:xfrm>
        <a:graphic>
          <a:graphicData uri="http://schemas.openxmlformats.org/drawingml/2006/table">
            <a:tbl>
              <a:tblPr/>
              <a:tblGrid>
                <a:gridCol w="2128838">
                  <a:extLst>
                    <a:ext uri="{9D8B030D-6E8A-4147-A177-3AD203B41FA5}">
                      <a16:colId xmlns:a16="http://schemas.microsoft.com/office/drawing/2014/main" val="2018098880"/>
                    </a:ext>
                  </a:extLst>
                </a:gridCol>
                <a:gridCol w="6577012">
                  <a:extLst>
                    <a:ext uri="{9D8B030D-6E8A-4147-A177-3AD203B41FA5}">
                      <a16:colId xmlns:a16="http://schemas.microsoft.com/office/drawing/2014/main" val="889476902"/>
                    </a:ext>
                  </a:extLst>
                </a:gridCol>
              </a:tblGrid>
              <a:tr h="543278">
                <a:tc>
                  <a:txBody>
                    <a:bodyPr/>
                    <a:lstStyle>
                      <a:lvl1pPr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995363" rtl="0" eaLnBrk="1" fontAlgn="base" latinLnBrk="0" hangingPunct="0">
                        <a:lnSpc>
                          <a:spcPct val="115000"/>
                        </a:lnSpc>
                        <a:spcBef>
                          <a:spcPct val="0"/>
                        </a:spcBef>
                        <a:spcAft>
                          <a:spcPct val="0"/>
                        </a:spcAft>
                        <a:buClrTx/>
                        <a:buSzTx/>
                        <a:buFontTx/>
                        <a:buNone/>
                        <a:tabLst/>
                      </a:pPr>
                      <a:endParaRPr kumimoji="0" lang="sv-SE" altLang="sv-SE" sz="1600" b="0" i="0" u="none" strike="noStrike" cap="none" normalizeH="0" baseline="0" dirty="0">
                        <a:ln>
                          <a:noFill/>
                        </a:ln>
                        <a:solidFill>
                          <a:srgbClr val="000000"/>
                        </a:solidFill>
                        <a:effectLst/>
                        <a:latin typeface="Calibri"/>
                        <a:ea typeface="Helvetica" panose="020B0604020202020204" pitchFamily="34" charset="0"/>
                        <a:cs typeface="Helvetica"/>
                        <a:sym typeface="Helvetica" panose="020B0604020202020204" pitchFamily="34" charset="0"/>
                      </a:endParaRPr>
                    </a:p>
                  </a:txBody>
                  <a:tcPr marL="50419" marR="50419" marT="50419" marB="50419"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0094D8"/>
                    </a:solidFill>
                  </a:tcPr>
                </a:tc>
                <a:tc>
                  <a:txBody>
                    <a:bodyPr/>
                    <a:lstStyle>
                      <a:lvl1pPr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995363" rtl="0" eaLnBrk="1" fontAlgn="base" latinLnBrk="0" hangingPunct="0">
                        <a:lnSpc>
                          <a:spcPct val="115000"/>
                        </a:lnSpc>
                        <a:spcBef>
                          <a:spcPct val="0"/>
                        </a:spcBef>
                        <a:spcAft>
                          <a:spcPct val="0"/>
                        </a:spcAft>
                        <a:buClrTx/>
                        <a:buSzTx/>
                        <a:buFontTx/>
                        <a:buNone/>
                        <a:tabLst/>
                      </a:pPr>
                      <a:r>
                        <a:rPr kumimoji="0" lang="sv-SE" altLang="sv-SE" sz="1600" b="1" i="0" u="none" strike="noStrike" cap="none" normalizeH="0" baseline="0" dirty="0">
                          <a:ln>
                            <a:noFill/>
                          </a:ln>
                          <a:solidFill>
                            <a:srgbClr val="FFFFFF"/>
                          </a:solidFill>
                          <a:effectLst/>
                          <a:latin typeface="Calibri"/>
                          <a:ea typeface="Avenir" charset="0"/>
                          <a:cs typeface="Avenir" charset="0"/>
                          <a:sym typeface="Avenir" charset="0"/>
                        </a:rPr>
                        <a:t>EFEKTY KSZTAŁCENIA </a:t>
                      </a:r>
                      <a:endParaRPr kumimoji="0" lang="sv-SE" altLang="sv-SE" sz="1600" b="0" i="0" u="none" strike="noStrike" cap="none" normalizeH="0" baseline="0" dirty="0">
                        <a:ln>
                          <a:noFill/>
                        </a:ln>
                        <a:solidFill>
                          <a:srgbClr val="000000"/>
                        </a:solidFill>
                        <a:effectLst/>
                        <a:latin typeface="Calibri"/>
                        <a:ea typeface="Helvetica" panose="020B0604020202020204" pitchFamily="34" charset="0"/>
                        <a:cs typeface="Helvetica"/>
                        <a:sym typeface="Helvetica" panose="020B0604020202020204" pitchFamily="34" charset="0"/>
                      </a:endParaRPr>
                    </a:p>
                  </a:txBody>
                  <a:tcPr marL="50419" marR="50419" marT="50419" marB="504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0094D8"/>
                    </a:solidFill>
                  </a:tcPr>
                </a:tc>
                <a:extLst>
                  <a:ext uri="{0D108BD9-81ED-4DB2-BD59-A6C34878D82A}">
                    <a16:rowId xmlns:a16="http://schemas.microsoft.com/office/drawing/2014/main" val="237925338"/>
                  </a:ext>
                </a:extLst>
              </a:tr>
              <a:tr h="1198494">
                <a:tc>
                  <a:txBody>
                    <a:bodyPr/>
                    <a:lstStyle>
                      <a:lvl1pPr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995363" rtl="0" eaLnBrk="1" fontAlgn="base" latinLnBrk="0" hangingPunct="0">
                        <a:lnSpc>
                          <a:spcPct val="115000"/>
                        </a:lnSpc>
                        <a:spcBef>
                          <a:spcPct val="0"/>
                        </a:spcBef>
                        <a:spcAft>
                          <a:spcPct val="0"/>
                        </a:spcAft>
                        <a:buClrTx/>
                        <a:buSzTx/>
                        <a:buFontTx/>
                        <a:buNone/>
                        <a:tabLst/>
                      </a:pPr>
                      <a:r>
                        <a:rPr kumimoji="0" lang="sv-SE" altLang="sv-SE" sz="1600" b="1" i="0" u="none" strike="noStrike" cap="none" normalizeH="0" baseline="0" dirty="0">
                          <a:ln>
                            <a:noFill/>
                          </a:ln>
                          <a:solidFill>
                            <a:srgbClr val="535353"/>
                          </a:solidFill>
                          <a:effectLst/>
                          <a:latin typeface="Calibri"/>
                          <a:ea typeface="Avenir" charset="0"/>
                          <a:cs typeface="Avenir" charset="0"/>
                          <a:sym typeface="Avenir" charset="0"/>
                        </a:rPr>
                        <a:t>WIEDZA</a:t>
                      </a:r>
                      <a:endParaRPr kumimoji="0" lang="sv-SE" altLang="sv-SE" sz="1600" b="0" i="0" u="none" strike="noStrike" cap="none" normalizeH="0" baseline="0" dirty="0">
                        <a:ln>
                          <a:noFill/>
                        </a:ln>
                        <a:solidFill>
                          <a:srgbClr val="000000"/>
                        </a:solidFill>
                        <a:effectLst/>
                        <a:latin typeface="Calibri"/>
                        <a:ea typeface="Helvetica" panose="020B0604020202020204" pitchFamily="34" charset="0"/>
                        <a:cs typeface="Helvetica"/>
                        <a:sym typeface="Helvetica" panose="020B0604020202020204" pitchFamily="34" charset="0"/>
                      </a:endParaRPr>
                    </a:p>
                  </a:txBody>
                  <a:tcPr marL="50419" marR="50419" marT="50419" marB="504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995363" rtl="0" eaLnBrk="1" fontAlgn="base" latinLnBrk="0" hangingPunct="0">
                        <a:lnSpc>
                          <a:spcPct val="115000"/>
                        </a:lnSpc>
                        <a:spcBef>
                          <a:spcPts val="2400"/>
                        </a:spcBef>
                        <a:spcAft>
                          <a:spcPct val="0"/>
                        </a:spcAft>
                        <a:buClrTx/>
                        <a:buSzTx/>
                        <a:buFontTx/>
                        <a:buNone/>
                        <a:tabLst/>
                      </a:pP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Student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wie</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jak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przebiega</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rozwój</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człowieka</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w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ujęciu</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holistycznym</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a:t>
                      </a:r>
                      <a:br>
                        <a:rPr kumimoji="0" lang="en-US" sz="1600" normalizeH="0" dirty="0">
                          <a:ln>
                            <a:noFill/>
                          </a:ln>
                          <a:effectLst/>
                          <a:sym typeface="Arial" panose="020B0604020202020204" pitchFamily="34" charset="0"/>
                        </a:rPr>
                      </a:b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w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poszczególnych</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okresach</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rozwojowych</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a:t>
                      </a:r>
                      <a:endParaRPr kumimoji="0" lang="sv-SE" altLang="sv-SE" sz="1600" b="0" i="0" u="none" strike="noStrike" cap="none" normalizeH="0" baseline="0" dirty="0">
                        <a:ln>
                          <a:noFill/>
                        </a:ln>
                        <a:solidFill>
                          <a:srgbClr val="000000"/>
                        </a:solidFill>
                        <a:effectLst/>
                        <a:latin typeface="Calibri"/>
                        <a:ea typeface="Helvetica" panose="020B0604020202020204" pitchFamily="34" charset="0"/>
                        <a:cs typeface="Arial"/>
                        <a:sym typeface="Helvetica" panose="020B0604020202020204" pitchFamily="34" charset="0"/>
                      </a:endParaRPr>
                    </a:p>
                  </a:txBody>
                  <a:tcPr marL="50419" marR="50419" marT="50419" marB="504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990321185"/>
                  </a:ext>
                </a:extLst>
              </a:tr>
              <a:tr h="1311926">
                <a:tc>
                  <a:txBody>
                    <a:bodyPr/>
                    <a:lstStyle>
                      <a:lvl1pPr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995363" rtl="0" eaLnBrk="1" fontAlgn="base" latinLnBrk="0" hangingPunct="0">
                        <a:lnSpc>
                          <a:spcPct val="115000"/>
                        </a:lnSpc>
                        <a:spcBef>
                          <a:spcPct val="0"/>
                        </a:spcBef>
                        <a:spcAft>
                          <a:spcPct val="0"/>
                        </a:spcAft>
                        <a:buClrTx/>
                        <a:buSzTx/>
                        <a:buFontTx/>
                        <a:buNone/>
                        <a:tabLst/>
                      </a:pPr>
                      <a:r>
                        <a:rPr kumimoji="0" lang="sv-SE" altLang="sv-SE" sz="1600" b="1" i="0" u="none" strike="noStrike" cap="none" normalizeH="0" baseline="0" dirty="0">
                          <a:ln>
                            <a:noFill/>
                          </a:ln>
                          <a:solidFill>
                            <a:srgbClr val="535353"/>
                          </a:solidFill>
                          <a:effectLst/>
                          <a:latin typeface="Calibri"/>
                          <a:ea typeface="Avenir" charset="0"/>
                          <a:cs typeface="Avenir" charset="0"/>
                          <a:sym typeface="Avenir" charset="0"/>
                        </a:rPr>
                        <a:t>UMIEJĘTNOŚCI</a:t>
                      </a:r>
                      <a:endParaRPr kumimoji="0" lang="sv-SE" altLang="sv-SE" sz="1600" b="0" i="0" u="none" strike="noStrike" cap="none" normalizeH="0" baseline="0" dirty="0">
                        <a:ln>
                          <a:noFill/>
                        </a:ln>
                        <a:solidFill>
                          <a:srgbClr val="000000"/>
                        </a:solidFill>
                        <a:effectLst/>
                        <a:latin typeface="Calibri"/>
                        <a:ea typeface="Helvetica" panose="020B0604020202020204" pitchFamily="34" charset="0"/>
                        <a:cs typeface="Helvetica"/>
                        <a:sym typeface="Helvetica" panose="020B0604020202020204" pitchFamily="34" charset="0"/>
                      </a:endParaRPr>
                    </a:p>
                  </a:txBody>
                  <a:tcPr marL="50419" marR="50419" marT="50419" marB="504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995363" rtl="0" eaLnBrk="1" fontAlgn="base" latinLnBrk="0" hangingPunct="0">
                        <a:lnSpc>
                          <a:spcPct val="115000"/>
                        </a:lnSpc>
                        <a:spcBef>
                          <a:spcPts val="2400"/>
                        </a:spcBef>
                        <a:spcAft>
                          <a:spcPct val="0"/>
                        </a:spcAft>
                        <a:buClrTx/>
                        <a:buSzTx/>
                        <a:buFontTx/>
                        <a:buNone/>
                        <a:tabLst/>
                      </a:pP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Student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posiada</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umiejętność</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obserwowania</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interpretowania</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a:t>
                      </a:r>
                      <a:br>
                        <a:rPr kumimoji="0" lang="en-US" sz="1600" normalizeH="0" dirty="0">
                          <a:ln>
                            <a:noFill/>
                          </a:ln>
                          <a:effectLst/>
                          <a:sym typeface="Arial" panose="020B0604020202020204" pitchFamily="34" charset="0"/>
                        </a:rPr>
                      </a:b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i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wyjaśniania</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sytuacji</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psychologicznych</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oraz</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relacji</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między</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nimi</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a:t>
                      </a:r>
                      <a:br>
                        <a:rPr kumimoji="0" lang="en-US" sz="1600" normalizeH="0" dirty="0">
                          <a:ln>
                            <a:noFill/>
                          </a:ln>
                          <a:effectLst/>
                          <a:sym typeface="Arial" panose="020B0604020202020204" pitchFamily="34" charset="0"/>
                        </a:rPr>
                      </a:b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w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kontekście</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rozwojowym</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a:t>
                      </a:r>
                      <a:endParaRPr kumimoji="0" lang="sv-SE" altLang="sv-SE" sz="1600" b="0" i="0" u="none" strike="noStrike" cap="none" normalizeH="0" baseline="0" dirty="0">
                        <a:ln>
                          <a:noFill/>
                        </a:ln>
                        <a:solidFill>
                          <a:srgbClr val="000000"/>
                        </a:solidFill>
                        <a:effectLst/>
                        <a:latin typeface="Calibri"/>
                        <a:ea typeface="Helvetica" panose="020B0604020202020204" pitchFamily="34" charset="0"/>
                        <a:cs typeface="Arial"/>
                        <a:sym typeface="Helvetica" panose="020B0604020202020204" pitchFamily="34" charset="0"/>
                      </a:endParaRPr>
                    </a:p>
                  </a:txBody>
                  <a:tcPr marL="50419" marR="50419" marT="50419" marB="504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925689904"/>
                  </a:ext>
                </a:extLst>
              </a:tr>
              <a:tr h="1311926">
                <a:tc>
                  <a:txBody>
                    <a:bodyPr/>
                    <a:lstStyle>
                      <a:lvl1pPr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995363" rtl="0" eaLnBrk="1" fontAlgn="base" latinLnBrk="0" hangingPunct="0">
                        <a:lnSpc>
                          <a:spcPct val="100000"/>
                        </a:lnSpc>
                        <a:spcBef>
                          <a:spcPct val="0"/>
                        </a:spcBef>
                        <a:spcAft>
                          <a:spcPct val="0"/>
                        </a:spcAft>
                        <a:buClrTx/>
                        <a:buSzTx/>
                        <a:buFontTx/>
                        <a:buNone/>
                        <a:tabLst/>
                      </a:pPr>
                      <a:r>
                        <a:rPr kumimoji="0" lang="sv-SE" altLang="sv-SE" sz="1600" b="1" i="0" u="none" strike="noStrike" cap="none" normalizeH="0" baseline="0" dirty="0">
                          <a:ln>
                            <a:noFill/>
                          </a:ln>
                          <a:solidFill>
                            <a:srgbClr val="535353"/>
                          </a:solidFill>
                          <a:effectLst/>
                          <a:latin typeface="Calibri"/>
                          <a:ea typeface="Avenir" charset="0"/>
                          <a:cs typeface="Avenir" charset="0"/>
                          <a:sym typeface="Avenir" charset="0"/>
                        </a:rPr>
                        <a:t>KOMPETENCJE SPOŁECZNE</a:t>
                      </a:r>
                      <a:endParaRPr kumimoji="0" lang="sv-SE" altLang="sv-SE" sz="1600" b="0" i="0" u="none" strike="noStrike" cap="none" normalizeH="0" baseline="0" dirty="0">
                        <a:ln>
                          <a:noFill/>
                        </a:ln>
                        <a:solidFill>
                          <a:srgbClr val="000000"/>
                        </a:solidFill>
                        <a:effectLst/>
                        <a:latin typeface="Calibri"/>
                        <a:ea typeface="Helvetica" panose="020B0604020202020204" pitchFamily="34" charset="0"/>
                        <a:cs typeface="Helvetica"/>
                        <a:sym typeface="Helvetica" panose="020B0604020202020204" pitchFamily="34" charset="0"/>
                      </a:endParaRPr>
                    </a:p>
                  </a:txBody>
                  <a:tcPr marL="50419" marR="50419" marT="50419" marB="504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995363" rtl="0" eaLnBrk="1" fontAlgn="base" latinLnBrk="0" hangingPunct="0">
                        <a:lnSpc>
                          <a:spcPct val="115000"/>
                        </a:lnSpc>
                        <a:spcBef>
                          <a:spcPts val="2400"/>
                        </a:spcBef>
                        <a:spcAft>
                          <a:spcPct val="0"/>
                        </a:spcAft>
                        <a:buClrTx/>
                        <a:buSzTx/>
                        <a:buFontTx/>
                        <a:buNone/>
                        <a:tabLst/>
                      </a:pP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Student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potrafi</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przyjmować</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odpowiedzialność</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za</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własne</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przygotowanie</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do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pracy</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podejmowane</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decyzje</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prowadzone</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działania</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oraz</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ich</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skutki</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a:t>
                      </a:r>
                      <a:endParaRPr kumimoji="0" lang="sv-SE" altLang="sv-SE" sz="1600" b="0" i="0" u="none" strike="noStrike" cap="none" normalizeH="0" baseline="0" dirty="0">
                        <a:ln>
                          <a:noFill/>
                        </a:ln>
                        <a:solidFill>
                          <a:srgbClr val="000000"/>
                        </a:solidFill>
                        <a:effectLst/>
                        <a:latin typeface="Calibri"/>
                        <a:ea typeface="Helvetica" panose="020B0604020202020204" pitchFamily="34" charset="0"/>
                        <a:cs typeface="Arial"/>
                        <a:sym typeface="Helvetica" panose="020B0604020202020204" pitchFamily="34" charset="0"/>
                      </a:endParaRPr>
                    </a:p>
                  </a:txBody>
                  <a:tcPr marL="50419" marR="50419" marT="50419" marB="504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3603986344"/>
                  </a:ext>
                </a:extLst>
              </a:tr>
            </a:tbl>
          </a:graphicData>
        </a:graphic>
      </p:graphicFrame>
    </p:spTree>
    <p:extLst>
      <p:ext uri="{BB962C8B-B14F-4D97-AF65-F5344CB8AC3E}">
        <p14:creationId xmlns:p14="http://schemas.microsoft.com/office/powerpoint/2010/main" val="11609053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lajd tytułowy">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6EFB4A86-5CC9-477D-B2C7-88D29337AE19}"/>
              </a:ext>
            </a:extLst>
          </p:cNvPr>
          <p:cNvSpPr txBox="1">
            <a:spLocks noChangeArrowheads="1"/>
          </p:cNvSpPr>
          <p:nvPr userDrawn="1"/>
        </p:nvSpPr>
        <p:spPr>
          <a:xfrm>
            <a:off x="1095159" y="611452"/>
            <a:ext cx="8402638" cy="865188"/>
          </a:xfrm>
          <a:prstGeom prst="rect">
            <a:avLst/>
          </a:prstGeom>
        </p:spPr>
        <p:txBody>
          <a:bodyPr lIns="0" tIns="0" rIns="0" bIns="0"/>
          <a:lstStyle>
            <a:lvl1pPr algn="l" defTabSz="457200" rtl="0" fontAlgn="base" hangingPunct="0">
              <a:spcBef>
                <a:spcPct val="0"/>
              </a:spcBef>
              <a:spcAft>
                <a:spcPct val="0"/>
              </a:spcAft>
              <a:defRPr sz="1200" kern="1200">
                <a:solidFill>
                  <a:srgbClr val="000000"/>
                </a:solidFill>
                <a:latin typeface="+mj-lt"/>
                <a:ea typeface="+mj-ea"/>
                <a:cs typeface="+mj-cs"/>
                <a:sym typeface="Helvetica" panose="020B0604020202020204" pitchFamily="34" charset="0"/>
              </a:defRPr>
            </a:lvl1pPr>
            <a:lvl2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4572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9144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13716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18288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755650">
              <a:lnSpc>
                <a:spcPct val="115000"/>
              </a:lnSpc>
            </a:pPr>
            <a:r>
              <a:rPr lang="sv-SE" altLang="sv-SE" sz="3000" b="1" dirty="0">
                <a:solidFill>
                  <a:srgbClr val="0094D8"/>
                </a:solidFill>
                <a:latin typeface="Calibri"/>
                <a:ea typeface="Avenir" charset="0"/>
                <a:cs typeface="Calibri"/>
                <a:sym typeface="Avenir" charset="0"/>
              </a:rPr>
              <a:t>KWALIFIKACJE</a:t>
            </a:r>
            <a:r>
              <a:rPr lang="sv-SE" altLang="sv-SE" sz="3000" b="1" dirty="0">
                <a:solidFill>
                  <a:srgbClr val="535353"/>
                </a:solidFill>
                <a:latin typeface="Calibri"/>
                <a:ea typeface="Avenir" charset="0"/>
                <a:cs typeface="Calibri"/>
                <a:sym typeface="Avenir" charset="0"/>
              </a:rPr>
              <a:t> AKTUALNIE ZGŁOSZONE DO ZRK</a:t>
            </a:r>
            <a:endParaRPr lang="sv-SE" altLang="sv-SE" dirty="0">
              <a:latin typeface="Calibri"/>
              <a:cs typeface="Calibri"/>
            </a:endParaRPr>
          </a:p>
        </p:txBody>
      </p:sp>
      <p:grpSp>
        <p:nvGrpSpPr>
          <p:cNvPr id="6" name="Group 2">
            <a:extLst>
              <a:ext uri="{FF2B5EF4-FFF2-40B4-BE49-F238E27FC236}">
                <a16:creationId xmlns:a16="http://schemas.microsoft.com/office/drawing/2014/main" id="{1473E440-3E96-4CCE-815E-21DD22A5A7BA}"/>
              </a:ext>
            </a:extLst>
          </p:cNvPr>
          <p:cNvGrpSpPr>
            <a:grpSpLocks/>
          </p:cNvGrpSpPr>
          <p:nvPr userDrawn="1"/>
        </p:nvGrpSpPr>
        <p:grpSpPr bwMode="auto">
          <a:xfrm>
            <a:off x="1225338" y="1879699"/>
            <a:ext cx="8142279" cy="4253843"/>
            <a:chOff x="0" y="-1"/>
            <a:chExt cx="7848942" cy="4100648"/>
          </a:xfrm>
        </p:grpSpPr>
        <p:grpSp>
          <p:nvGrpSpPr>
            <p:cNvPr id="7" name="Group 3">
              <a:extLst>
                <a:ext uri="{FF2B5EF4-FFF2-40B4-BE49-F238E27FC236}">
                  <a16:creationId xmlns:a16="http://schemas.microsoft.com/office/drawing/2014/main" id="{67539E90-EBF9-4522-8E5B-B07226BD25CA}"/>
                </a:ext>
              </a:extLst>
            </p:cNvPr>
            <p:cNvGrpSpPr>
              <a:grpSpLocks/>
            </p:cNvGrpSpPr>
            <p:nvPr/>
          </p:nvGrpSpPr>
          <p:grpSpPr bwMode="auto">
            <a:xfrm>
              <a:off x="0" y="290386"/>
              <a:ext cx="1584488" cy="1011301"/>
              <a:chOff x="0" y="0"/>
              <a:chExt cx="1584488" cy="1011300"/>
            </a:xfrm>
          </p:grpSpPr>
          <p:sp>
            <p:nvSpPr>
              <p:cNvPr id="44" name="AutoShape 4">
                <a:extLst>
                  <a:ext uri="{FF2B5EF4-FFF2-40B4-BE49-F238E27FC236}">
                    <a16:creationId xmlns:a16="http://schemas.microsoft.com/office/drawing/2014/main" id="{1D1CFE57-C536-4B9E-A433-78236F4D4D32}"/>
                  </a:ext>
                </a:extLst>
              </p:cNvPr>
              <p:cNvSpPr>
                <a:spLocks/>
              </p:cNvSpPr>
              <p:nvPr/>
            </p:nvSpPr>
            <p:spPr bwMode="auto">
              <a:xfrm>
                <a:off x="0" y="0"/>
                <a:ext cx="1584169" cy="1011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A1E4"/>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p>
                <a:endParaRPr lang="sv-SE" altLang="sv-SE" sz="1400"/>
              </a:p>
            </p:txBody>
          </p:sp>
          <p:sp>
            <p:nvSpPr>
              <p:cNvPr id="45" name="AutoShape 5">
                <a:extLst>
                  <a:ext uri="{FF2B5EF4-FFF2-40B4-BE49-F238E27FC236}">
                    <a16:creationId xmlns:a16="http://schemas.microsoft.com/office/drawing/2014/main" id="{1674F2BD-C5E6-4448-AFC8-DCF0811E95E1}"/>
                  </a:ext>
                </a:extLst>
              </p:cNvPr>
              <p:cNvSpPr>
                <a:spLocks/>
              </p:cNvSpPr>
              <p:nvPr/>
            </p:nvSpPr>
            <p:spPr bwMode="auto">
              <a:xfrm>
                <a:off x="0" y="0"/>
                <a:ext cx="1584169" cy="1011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A1E4"/>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sv-SE" altLang="sv-SE" sz="1400"/>
              </a:p>
            </p:txBody>
          </p:sp>
          <p:sp>
            <p:nvSpPr>
              <p:cNvPr id="46" name="AutoShape 6">
                <a:extLst>
                  <a:ext uri="{FF2B5EF4-FFF2-40B4-BE49-F238E27FC236}">
                    <a16:creationId xmlns:a16="http://schemas.microsoft.com/office/drawing/2014/main" id="{264370FA-6D07-47A0-A946-83B9D3C7E4C6}"/>
                  </a:ext>
                </a:extLst>
              </p:cNvPr>
              <p:cNvSpPr>
                <a:spLocks/>
              </p:cNvSpPr>
              <p:nvPr/>
            </p:nvSpPr>
            <p:spPr bwMode="auto">
              <a:xfrm>
                <a:off x="318" y="150823"/>
                <a:ext cx="1584170" cy="7086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429" tIns="11429" rIns="11429" bIns="11429" anchor="ctr"/>
              <a:lstStyle>
                <a:lvl1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sv-SE" altLang="sv-SE" sz="1300" b="1">
                    <a:solidFill>
                      <a:srgbClr val="FFFFFF"/>
                    </a:solidFill>
                    <a:latin typeface="Avenir" charset="0"/>
                    <a:sym typeface="Avenir" charset="0"/>
                  </a:rPr>
                  <a:t>PODMIOT OPISUJĄCY KWALIFIKACJĘ</a:t>
                </a:r>
                <a:endParaRPr lang="sv-SE" altLang="sv-SE"/>
              </a:p>
            </p:txBody>
          </p:sp>
        </p:grpSp>
        <p:grpSp>
          <p:nvGrpSpPr>
            <p:cNvPr id="8" name="Group 7">
              <a:extLst>
                <a:ext uri="{FF2B5EF4-FFF2-40B4-BE49-F238E27FC236}">
                  <a16:creationId xmlns:a16="http://schemas.microsoft.com/office/drawing/2014/main" id="{B8657686-2604-43D5-82F2-91F670EB409A}"/>
                </a:ext>
              </a:extLst>
            </p:cNvPr>
            <p:cNvGrpSpPr>
              <a:grpSpLocks/>
            </p:cNvGrpSpPr>
            <p:nvPr/>
          </p:nvGrpSpPr>
          <p:grpSpPr bwMode="auto">
            <a:xfrm>
              <a:off x="2088232" y="290385"/>
              <a:ext cx="1584488" cy="1011301"/>
              <a:chOff x="0" y="0"/>
              <a:chExt cx="1584488" cy="1011300"/>
            </a:xfrm>
          </p:grpSpPr>
          <p:sp>
            <p:nvSpPr>
              <p:cNvPr id="41" name="AutoShape 8">
                <a:extLst>
                  <a:ext uri="{FF2B5EF4-FFF2-40B4-BE49-F238E27FC236}">
                    <a16:creationId xmlns:a16="http://schemas.microsoft.com/office/drawing/2014/main" id="{A27E455D-A003-4A5D-BBAD-FBA891812FC0}"/>
                  </a:ext>
                </a:extLst>
              </p:cNvPr>
              <p:cNvSpPr>
                <a:spLocks/>
              </p:cNvSpPr>
              <p:nvPr/>
            </p:nvSpPr>
            <p:spPr bwMode="auto">
              <a:xfrm>
                <a:off x="0" y="0"/>
                <a:ext cx="1584169" cy="1011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A1E4"/>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p>
                <a:endParaRPr lang="sv-SE" altLang="sv-SE" sz="1400"/>
              </a:p>
            </p:txBody>
          </p:sp>
          <p:sp>
            <p:nvSpPr>
              <p:cNvPr id="42" name="AutoShape 9">
                <a:extLst>
                  <a:ext uri="{FF2B5EF4-FFF2-40B4-BE49-F238E27FC236}">
                    <a16:creationId xmlns:a16="http://schemas.microsoft.com/office/drawing/2014/main" id="{EA5D2A15-7F78-4AC0-86A2-F9B33F6643C5}"/>
                  </a:ext>
                </a:extLst>
              </p:cNvPr>
              <p:cNvSpPr>
                <a:spLocks/>
              </p:cNvSpPr>
              <p:nvPr/>
            </p:nvSpPr>
            <p:spPr bwMode="auto">
              <a:xfrm>
                <a:off x="0" y="0"/>
                <a:ext cx="1584169" cy="1011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A1E4"/>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sv-SE" altLang="sv-SE" sz="1400"/>
              </a:p>
            </p:txBody>
          </p:sp>
          <p:sp>
            <p:nvSpPr>
              <p:cNvPr id="43" name="AutoShape 10">
                <a:extLst>
                  <a:ext uri="{FF2B5EF4-FFF2-40B4-BE49-F238E27FC236}">
                    <a16:creationId xmlns:a16="http://schemas.microsoft.com/office/drawing/2014/main" id="{5DC340B7-1D5C-4916-88A5-903EF011DFC2}"/>
                  </a:ext>
                </a:extLst>
              </p:cNvPr>
              <p:cNvSpPr>
                <a:spLocks/>
              </p:cNvSpPr>
              <p:nvPr/>
            </p:nvSpPr>
            <p:spPr bwMode="auto">
              <a:xfrm>
                <a:off x="318" y="265123"/>
                <a:ext cx="1584170" cy="4800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429" tIns="11429" rIns="11429" bIns="11429" anchor="ctr"/>
              <a:lstStyle>
                <a:lvl1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sv-SE" altLang="sv-SE" sz="1300" b="1">
                    <a:solidFill>
                      <a:srgbClr val="FFFFFF"/>
                    </a:solidFill>
                    <a:latin typeface="Avenir" charset="0"/>
                    <a:sym typeface="Avenir" charset="0"/>
                  </a:rPr>
                  <a:t>MINISTER WŁAŚCIWY</a:t>
                </a:r>
                <a:endParaRPr lang="sv-SE" altLang="sv-SE"/>
              </a:p>
            </p:txBody>
          </p:sp>
        </p:grpSp>
        <p:sp>
          <p:nvSpPr>
            <p:cNvPr id="9" name="AutoShape 11">
              <a:extLst>
                <a:ext uri="{FF2B5EF4-FFF2-40B4-BE49-F238E27FC236}">
                  <a16:creationId xmlns:a16="http://schemas.microsoft.com/office/drawing/2014/main" id="{576D812B-9915-4CFE-8CE9-6825D605DE53}"/>
                </a:ext>
              </a:extLst>
            </p:cNvPr>
            <p:cNvSpPr>
              <a:spLocks/>
            </p:cNvSpPr>
            <p:nvPr/>
          </p:nvSpPr>
          <p:spPr bwMode="auto">
            <a:xfrm>
              <a:off x="4176464" y="290384"/>
              <a:ext cx="1584169" cy="10113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A1E4"/>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p>
              <a:endParaRPr lang="sv-SE" altLang="sv-SE" sz="1400"/>
            </a:p>
          </p:txBody>
        </p:sp>
        <p:grpSp>
          <p:nvGrpSpPr>
            <p:cNvPr id="10" name="Group 12">
              <a:extLst>
                <a:ext uri="{FF2B5EF4-FFF2-40B4-BE49-F238E27FC236}">
                  <a16:creationId xmlns:a16="http://schemas.microsoft.com/office/drawing/2014/main" id="{FED42BA1-3A7D-42B0-B251-48A0E6385234}"/>
                </a:ext>
              </a:extLst>
            </p:cNvPr>
            <p:cNvGrpSpPr>
              <a:grpSpLocks/>
            </p:cNvGrpSpPr>
            <p:nvPr/>
          </p:nvGrpSpPr>
          <p:grpSpPr bwMode="auto">
            <a:xfrm>
              <a:off x="4176464" y="290384"/>
              <a:ext cx="1584488" cy="1011301"/>
              <a:chOff x="0" y="0"/>
              <a:chExt cx="1584488" cy="1011300"/>
            </a:xfrm>
          </p:grpSpPr>
          <p:sp>
            <p:nvSpPr>
              <p:cNvPr id="39" name="AutoShape 13">
                <a:extLst>
                  <a:ext uri="{FF2B5EF4-FFF2-40B4-BE49-F238E27FC236}">
                    <a16:creationId xmlns:a16="http://schemas.microsoft.com/office/drawing/2014/main" id="{FBD3BA5F-F553-445D-8D4F-E32135865AC4}"/>
                  </a:ext>
                </a:extLst>
              </p:cNvPr>
              <p:cNvSpPr>
                <a:spLocks/>
              </p:cNvSpPr>
              <p:nvPr/>
            </p:nvSpPr>
            <p:spPr bwMode="auto">
              <a:xfrm>
                <a:off x="0" y="0"/>
                <a:ext cx="1584169" cy="1011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A1E4"/>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sv-SE" altLang="sv-SE" sz="1400"/>
              </a:p>
            </p:txBody>
          </p:sp>
          <p:sp>
            <p:nvSpPr>
              <p:cNvPr id="40" name="AutoShape 14">
                <a:extLst>
                  <a:ext uri="{FF2B5EF4-FFF2-40B4-BE49-F238E27FC236}">
                    <a16:creationId xmlns:a16="http://schemas.microsoft.com/office/drawing/2014/main" id="{33726C96-56A4-4518-A90F-64617C439D28}"/>
                  </a:ext>
                </a:extLst>
              </p:cNvPr>
              <p:cNvSpPr>
                <a:spLocks/>
              </p:cNvSpPr>
              <p:nvPr/>
            </p:nvSpPr>
            <p:spPr bwMode="auto">
              <a:xfrm>
                <a:off x="318" y="265123"/>
                <a:ext cx="1584170" cy="4800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429" tIns="11429" rIns="11429" bIns="11429" anchor="ctr"/>
              <a:lstStyle>
                <a:lvl1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sv-SE" altLang="sv-SE" sz="1300" b="1">
                    <a:solidFill>
                      <a:srgbClr val="FFFFFF"/>
                    </a:solidFill>
                    <a:latin typeface="Avenir" charset="0"/>
                    <a:sym typeface="Avenir" charset="0"/>
                  </a:rPr>
                  <a:t>INSTYTUCJA CERTYFIKUJĄCA</a:t>
                </a:r>
                <a:endParaRPr lang="sv-SE" altLang="sv-SE"/>
              </a:p>
            </p:txBody>
          </p:sp>
        </p:grpSp>
        <p:grpSp>
          <p:nvGrpSpPr>
            <p:cNvPr id="11" name="Group 15">
              <a:extLst>
                <a:ext uri="{FF2B5EF4-FFF2-40B4-BE49-F238E27FC236}">
                  <a16:creationId xmlns:a16="http://schemas.microsoft.com/office/drawing/2014/main" id="{795C871A-1140-4859-942F-926CD048E649}"/>
                </a:ext>
              </a:extLst>
            </p:cNvPr>
            <p:cNvGrpSpPr>
              <a:grpSpLocks/>
            </p:cNvGrpSpPr>
            <p:nvPr/>
          </p:nvGrpSpPr>
          <p:grpSpPr bwMode="auto">
            <a:xfrm>
              <a:off x="6264688" y="290386"/>
              <a:ext cx="1584254" cy="1011301"/>
              <a:chOff x="0" y="0"/>
              <a:chExt cx="1584254" cy="1011300"/>
            </a:xfrm>
          </p:grpSpPr>
          <p:sp>
            <p:nvSpPr>
              <p:cNvPr id="36" name="AutoShape 16">
                <a:extLst>
                  <a:ext uri="{FF2B5EF4-FFF2-40B4-BE49-F238E27FC236}">
                    <a16:creationId xmlns:a16="http://schemas.microsoft.com/office/drawing/2014/main" id="{E727D2BC-2079-43BB-BDB8-20E1B891CD41}"/>
                  </a:ext>
                </a:extLst>
              </p:cNvPr>
              <p:cNvSpPr>
                <a:spLocks/>
              </p:cNvSpPr>
              <p:nvPr/>
            </p:nvSpPr>
            <p:spPr bwMode="auto">
              <a:xfrm>
                <a:off x="0" y="0"/>
                <a:ext cx="1584169" cy="1011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A1E4"/>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p>
                <a:endParaRPr lang="sv-SE" altLang="sv-SE" sz="1400"/>
              </a:p>
            </p:txBody>
          </p:sp>
          <p:sp>
            <p:nvSpPr>
              <p:cNvPr id="37" name="AutoShape 17">
                <a:extLst>
                  <a:ext uri="{FF2B5EF4-FFF2-40B4-BE49-F238E27FC236}">
                    <a16:creationId xmlns:a16="http://schemas.microsoft.com/office/drawing/2014/main" id="{A2701318-EA38-456E-AF52-D6D10025B999}"/>
                  </a:ext>
                </a:extLst>
              </p:cNvPr>
              <p:cNvSpPr>
                <a:spLocks/>
              </p:cNvSpPr>
              <p:nvPr/>
            </p:nvSpPr>
            <p:spPr bwMode="auto">
              <a:xfrm>
                <a:off x="0" y="0"/>
                <a:ext cx="1584169" cy="1011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A1E4"/>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sv-SE" altLang="sv-SE" sz="1400"/>
              </a:p>
            </p:txBody>
          </p:sp>
          <p:sp>
            <p:nvSpPr>
              <p:cNvPr id="38" name="AutoShape 18">
                <a:extLst>
                  <a:ext uri="{FF2B5EF4-FFF2-40B4-BE49-F238E27FC236}">
                    <a16:creationId xmlns:a16="http://schemas.microsoft.com/office/drawing/2014/main" id="{6FCBA6CC-F111-4BA5-9B1E-6053DA051A05}"/>
                  </a:ext>
                </a:extLst>
              </p:cNvPr>
              <p:cNvSpPr>
                <a:spLocks/>
              </p:cNvSpPr>
              <p:nvPr/>
            </p:nvSpPr>
            <p:spPr bwMode="auto">
              <a:xfrm>
                <a:off x="85" y="36887"/>
                <a:ext cx="1584169" cy="9372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429" tIns="11429" rIns="11429" bIns="11429" anchor="ctr"/>
              <a:lstStyle>
                <a:lvl1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sv-SE" altLang="sv-SE" sz="1300" b="1">
                    <a:solidFill>
                      <a:srgbClr val="FFFFFF"/>
                    </a:solidFill>
                    <a:latin typeface="Avenir" charset="0"/>
                    <a:sym typeface="Avenir" charset="0"/>
                  </a:rPr>
                  <a:t>PODMIOT ZEWNĘTRZNEGO ZAPEWNIANIA JAKOŚCI</a:t>
                </a:r>
                <a:endParaRPr lang="sv-SE" altLang="sv-SE"/>
              </a:p>
            </p:txBody>
          </p:sp>
        </p:grpSp>
        <p:grpSp>
          <p:nvGrpSpPr>
            <p:cNvPr id="12" name="Group 19">
              <a:extLst>
                <a:ext uri="{FF2B5EF4-FFF2-40B4-BE49-F238E27FC236}">
                  <a16:creationId xmlns:a16="http://schemas.microsoft.com/office/drawing/2014/main" id="{657AE95D-60A3-4267-8606-E06C1478850E}"/>
                </a:ext>
              </a:extLst>
            </p:cNvPr>
            <p:cNvGrpSpPr>
              <a:grpSpLocks/>
            </p:cNvGrpSpPr>
            <p:nvPr/>
          </p:nvGrpSpPr>
          <p:grpSpPr bwMode="auto">
            <a:xfrm>
              <a:off x="0" y="1689867"/>
              <a:ext cx="1584169" cy="1011301"/>
              <a:chOff x="0" y="0"/>
              <a:chExt cx="1584169" cy="1011300"/>
            </a:xfrm>
          </p:grpSpPr>
          <p:sp>
            <p:nvSpPr>
              <p:cNvPr id="34" name="AutoShape 20">
                <a:extLst>
                  <a:ext uri="{FF2B5EF4-FFF2-40B4-BE49-F238E27FC236}">
                    <a16:creationId xmlns:a16="http://schemas.microsoft.com/office/drawing/2014/main" id="{9023B565-3AF1-4851-9719-69D8699FF728}"/>
                  </a:ext>
                </a:extLst>
              </p:cNvPr>
              <p:cNvSpPr>
                <a:spLocks/>
              </p:cNvSpPr>
              <p:nvPr/>
            </p:nvSpPr>
            <p:spPr bwMode="auto">
              <a:xfrm>
                <a:off x="0" y="0"/>
                <a:ext cx="1584169" cy="1011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C0C0C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sv-SE" altLang="sv-SE" sz="1400"/>
              </a:p>
            </p:txBody>
          </p:sp>
          <p:sp>
            <p:nvSpPr>
              <p:cNvPr id="35" name="AutoShape 21">
                <a:extLst>
                  <a:ext uri="{FF2B5EF4-FFF2-40B4-BE49-F238E27FC236}">
                    <a16:creationId xmlns:a16="http://schemas.microsoft.com/office/drawing/2014/main" id="{2BF890A7-6D0C-498D-950D-FEFB11D40784}"/>
                  </a:ext>
                </a:extLst>
              </p:cNvPr>
              <p:cNvSpPr>
                <a:spLocks/>
              </p:cNvSpPr>
              <p:nvPr/>
            </p:nvSpPr>
            <p:spPr bwMode="auto">
              <a:xfrm>
                <a:off x="183053" y="233948"/>
                <a:ext cx="1218062" cy="52832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115000"/>
                  </a:lnSpc>
                </a:pPr>
                <a:r>
                  <a:rPr lang="sv-SE" altLang="sv-SE" sz="1200" b="1">
                    <a:latin typeface="Avenir" charset="0"/>
                    <a:sym typeface="Avenir" charset="0"/>
                  </a:rPr>
                  <a:t>OPISANIE KWALIFIKACJI</a:t>
                </a:r>
                <a:endParaRPr lang="sv-SE" altLang="sv-SE"/>
              </a:p>
            </p:txBody>
          </p:sp>
        </p:grpSp>
        <p:grpSp>
          <p:nvGrpSpPr>
            <p:cNvPr id="13" name="Group 22">
              <a:extLst>
                <a:ext uri="{FF2B5EF4-FFF2-40B4-BE49-F238E27FC236}">
                  <a16:creationId xmlns:a16="http://schemas.microsoft.com/office/drawing/2014/main" id="{7E809D1D-CD0F-440B-AC95-EDA32F29A81A}"/>
                </a:ext>
              </a:extLst>
            </p:cNvPr>
            <p:cNvGrpSpPr>
              <a:grpSpLocks/>
            </p:cNvGrpSpPr>
            <p:nvPr/>
          </p:nvGrpSpPr>
          <p:grpSpPr bwMode="auto">
            <a:xfrm>
              <a:off x="2088232" y="1689866"/>
              <a:ext cx="1584169" cy="1011301"/>
              <a:chOff x="0" y="0"/>
              <a:chExt cx="1584169" cy="1011300"/>
            </a:xfrm>
          </p:grpSpPr>
          <p:sp>
            <p:nvSpPr>
              <p:cNvPr id="32" name="AutoShape 23">
                <a:extLst>
                  <a:ext uri="{FF2B5EF4-FFF2-40B4-BE49-F238E27FC236}">
                    <a16:creationId xmlns:a16="http://schemas.microsoft.com/office/drawing/2014/main" id="{CE54E034-932F-407E-AF18-6655DB479E17}"/>
                  </a:ext>
                </a:extLst>
              </p:cNvPr>
              <p:cNvSpPr>
                <a:spLocks/>
              </p:cNvSpPr>
              <p:nvPr/>
            </p:nvSpPr>
            <p:spPr bwMode="auto">
              <a:xfrm>
                <a:off x="0" y="0"/>
                <a:ext cx="1584169" cy="1011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C0C0C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sv-SE" altLang="sv-SE" sz="1400"/>
              </a:p>
            </p:txBody>
          </p:sp>
          <p:sp>
            <p:nvSpPr>
              <p:cNvPr id="33" name="AutoShape 24">
                <a:extLst>
                  <a:ext uri="{FF2B5EF4-FFF2-40B4-BE49-F238E27FC236}">
                    <a16:creationId xmlns:a16="http://schemas.microsoft.com/office/drawing/2014/main" id="{77695C2A-E171-4F42-A57A-3E998E645DAB}"/>
                  </a:ext>
                </a:extLst>
              </p:cNvPr>
              <p:cNvSpPr>
                <a:spLocks/>
              </p:cNvSpPr>
              <p:nvPr/>
            </p:nvSpPr>
            <p:spPr bwMode="auto">
              <a:xfrm>
                <a:off x="185604" y="233949"/>
                <a:ext cx="1219648" cy="52832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115000"/>
                  </a:lnSpc>
                </a:pPr>
                <a:r>
                  <a:rPr lang="sv-SE" altLang="sv-SE" sz="1200" b="1">
                    <a:latin typeface="Avenir" charset="0"/>
                    <a:sym typeface="Avenir" charset="0"/>
                  </a:rPr>
                  <a:t>WŁĄCZENIE KWALIFIKACJI</a:t>
                </a:r>
                <a:endParaRPr lang="sv-SE" altLang="sv-SE"/>
              </a:p>
            </p:txBody>
          </p:sp>
        </p:grpSp>
        <p:sp>
          <p:nvSpPr>
            <p:cNvPr id="14" name="Line 25">
              <a:extLst>
                <a:ext uri="{FF2B5EF4-FFF2-40B4-BE49-F238E27FC236}">
                  <a16:creationId xmlns:a16="http://schemas.microsoft.com/office/drawing/2014/main" id="{CDC2C78D-B1A7-46D9-85BA-08067B9B83B8}"/>
                </a:ext>
              </a:extLst>
            </p:cNvPr>
            <p:cNvSpPr>
              <a:spLocks noChangeShapeType="1"/>
            </p:cNvSpPr>
            <p:nvPr/>
          </p:nvSpPr>
          <p:spPr bwMode="auto">
            <a:xfrm flipH="1">
              <a:off x="792129" y="1301028"/>
              <a:ext cx="1" cy="389497"/>
            </a:xfrm>
            <a:prstGeom prst="line">
              <a:avLst/>
            </a:prstGeom>
            <a:noFill/>
            <a:ln w="25400" cap="flat" cmpd="sng">
              <a:solidFill>
                <a:srgbClr val="A0A0A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defTabSz="457200"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defTabSz="457200"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defTabSz="457200"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defTabSz="457200"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sv-SE" altLang="sv-SE" sz="1200">
                <a:latin typeface="Helvetica" panose="020B0604020202020204" pitchFamily="34" charset="0"/>
                <a:sym typeface="Helvetica" panose="020B0604020202020204" pitchFamily="34" charset="0"/>
              </a:endParaRPr>
            </a:p>
          </p:txBody>
        </p:sp>
        <p:sp>
          <p:nvSpPr>
            <p:cNvPr id="15" name="Line 26">
              <a:extLst>
                <a:ext uri="{FF2B5EF4-FFF2-40B4-BE49-F238E27FC236}">
                  <a16:creationId xmlns:a16="http://schemas.microsoft.com/office/drawing/2014/main" id="{DEEA1B52-E87F-4A85-998F-8C18714F8E74}"/>
                </a:ext>
              </a:extLst>
            </p:cNvPr>
            <p:cNvSpPr>
              <a:spLocks noChangeShapeType="1"/>
            </p:cNvSpPr>
            <p:nvPr/>
          </p:nvSpPr>
          <p:spPr bwMode="auto">
            <a:xfrm>
              <a:off x="2879691" y="1301028"/>
              <a:ext cx="1" cy="389497"/>
            </a:xfrm>
            <a:prstGeom prst="line">
              <a:avLst/>
            </a:prstGeom>
            <a:noFill/>
            <a:ln w="25400" cap="flat" cmpd="sng">
              <a:solidFill>
                <a:srgbClr val="A0A0A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defTabSz="457200"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defTabSz="457200"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defTabSz="457200"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defTabSz="457200"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sv-SE" altLang="sv-SE" sz="1200">
                <a:latin typeface="Helvetica" panose="020B0604020202020204" pitchFamily="34" charset="0"/>
                <a:sym typeface="Helvetica" panose="020B0604020202020204" pitchFamily="34" charset="0"/>
              </a:endParaRPr>
            </a:p>
          </p:txBody>
        </p:sp>
        <p:grpSp>
          <p:nvGrpSpPr>
            <p:cNvPr id="16" name="Group 27">
              <a:extLst>
                <a:ext uri="{FF2B5EF4-FFF2-40B4-BE49-F238E27FC236}">
                  <a16:creationId xmlns:a16="http://schemas.microsoft.com/office/drawing/2014/main" id="{D5BC4D1A-868B-43AC-B1A1-ADCB08072909}"/>
                </a:ext>
              </a:extLst>
            </p:cNvPr>
            <p:cNvGrpSpPr>
              <a:grpSpLocks/>
            </p:cNvGrpSpPr>
            <p:nvPr/>
          </p:nvGrpSpPr>
          <p:grpSpPr bwMode="auto">
            <a:xfrm>
              <a:off x="4176463" y="1689865"/>
              <a:ext cx="1584169" cy="1011301"/>
              <a:chOff x="0" y="0"/>
              <a:chExt cx="1584169" cy="1011300"/>
            </a:xfrm>
          </p:grpSpPr>
          <p:sp>
            <p:nvSpPr>
              <p:cNvPr id="30" name="AutoShape 28">
                <a:extLst>
                  <a:ext uri="{FF2B5EF4-FFF2-40B4-BE49-F238E27FC236}">
                    <a16:creationId xmlns:a16="http://schemas.microsoft.com/office/drawing/2014/main" id="{87CE83CE-A069-4544-8EF4-1C906FDB20F3}"/>
                  </a:ext>
                </a:extLst>
              </p:cNvPr>
              <p:cNvSpPr>
                <a:spLocks/>
              </p:cNvSpPr>
              <p:nvPr/>
            </p:nvSpPr>
            <p:spPr bwMode="auto">
              <a:xfrm>
                <a:off x="0" y="0"/>
                <a:ext cx="1584169" cy="1011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C0C0C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sv-SE" altLang="sv-SE" sz="1400"/>
              </a:p>
            </p:txBody>
          </p:sp>
          <p:sp>
            <p:nvSpPr>
              <p:cNvPr id="31" name="AutoShape 29">
                <a:extLst>
                  <a:ext uri="{FF2B5EF4-FFF2-40B4-BE49-F238E27FC236}">
                    <a16:creationId xmlns:a16="http://schemas.microsoft.com/office/drawing/2014/main" id="{73EBD71F-BFFF-4673-B526-01ACBB49E594}"/>
                  </a:ext>
                </a:extLst>
              </p:cNvPr>
              <p:cNvSpPr>
                <a:spLocks/>
              </p:cNvSpPr>
              <p:nvPr/>
            </p:nvSpPr>
            <p:spPr bwMode="auto">
              <a:xfrm>
                <a:off x="183050" y="237919"/>
                <a:ext cx="1218061" cy="52832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115000"/>
                  </a:lnSpc>
                </a:pPr>
                <a:r>
                  <a:rPr lang="sv-SE" altLang="sv-SE" sz="1200" b="1">
                    <a:latin typeface="Avenir" charset="0"/>
                    <a:sym typeface="Avenir" charset="0"/>
                  </a:rPr>
                  <a:t>NADAWANIE KWALIFIKACJI</a:t>
                </a:r>
                <a:endParaRPr lang="sv-SE" altLang="sv-SE"/>
              </a:p>
            </p:txBody>
          </p:sp>
        </p:grpSp>
        <p:sp>
          <p:nvSpPr>
            <p:cNvPr id="17" name="Line 30">
              <a:extLst>
                <a:ext uri="{FF2B5EF4-FFF2-40B4-BE49-F238E27FC236}">
                  <a16:creationId xmlns:a16="http://schemas.microsoft.com/office/drawing/2014/main" id="{FB9E459D-546D-4DF4-A860-959B10AB9A63}"/>
                </a:ext>
              </a:extLst>
            </p:cNvPr>
            <p:cNvSpPr>
              <a:spLocks noChangeShapeType="1"/>
            </p:cNvSpPr>
            <p:nvPr/>
          </p:nvSpPr>
          <p:spPr bwMode="auto">
            <a:xfrm>
              <a:off x="4968841" y="1301028"/>
              <a:ext cx="1" cy="389497"/>
            </a:xfrm>
            <a:prstGeom prst="line">
              <a:avLst/>
            </a:prstGeom>
            <a:noFill/>
            <a:ln w="25400" cap="flat" cmpd="sng">
              <a:solidFill>
                <a:srgbClr val="A0A0A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defTabSz="457200"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defTabSz="457200"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defTabSz="457200"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defTabSz="457200"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sv-SE" altLang="sv-SE" sz="1200">
                <a:latin typeface="Helvetica" panose="020B0604020202020204" pitchFamily="34" charset="0"/>
                <a:sym typeface="Helvetica" panose="020B0604020202020204" pitchFamily="34" charset="0"/>
              </a:endParaRPr>
            </a:p>
          </p:txBody>
        </p:sp>
        <p:grpSp>
          <p:nvGrpSpPr>
            <p:cNvPr id="18" name="Group 31">
              <a:extLst>
                <a:ext uri="{FF2B5EF4-FFF2-40B4-BE49-F238E27FC236}">
                  <a16:creationId xmlns:a16="http://schemas.microsoft.com/office/drawing/2014/main" id="{F29834D5-9E38-4F0C-9F45-C09FC1C4F1AA}"/>
                </a:ext>
              </a:extLst>
            </p:cNvPr>
            <p:cNvGrpSpPr>
              <a:grpSpLocks/>
            </p:cNvGrpSpPr>
            <p:nvPr/>
          </p:nvGrpSpPr>
          <p:grpSpPr bwMode="auto">
            <a:xfrm>
              <a:off x="6264688" y="1689867"/>
              <a:ext cx="1584169" cy="1011301"/>
              <a:chOff x="0" y="0"/>
              <a:chExt cx="1584169" cy="1011300"/>
            </a:xfrm>
          </p:grpSpPr>
          <p:sp>
            <p:nvSpPr>
              <p:cNvPr id="28" name="AutoShape 32">
                <a:extLst>
                  <a:ext uri="{FF2B5EF4-FFF2-40B4-BE49-F238E27FC236}">
                    <a16:creationId xmlns:a16="http://schemas.microsoft.com/office/drawing/2014/main" id="{1AF8D615-2249-4920-899B-583E0456F3C3}"/>
                  </a:ext>
                </a:extLst>
              </p:cNvPr>
              <p:cNvSpPr>
                <a:spLocks/>
              </p:cNvSpPr>
              <p:nvPr/>
            </p:nvSpPr>
            <p:spPr bwMode="auto">
              <a:xfrm>
                <a:off x="0" y="0"/>
                <a:ext cx="1584169" cy="1011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C0C0C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sv-SE" altLang="sv-SE" sz="1400"/>
              </a:p>
            </p:txBody>
          </p:sp>
          <p:sp>
            <p:nvSpPr>
              <p:cNvPr id="29" name="AutoShape 33">
                <a:extLst>
                  <a:ext uri="{FF2B5EF4-FFF2-40B4-BE49-F238E27FC236}">
                    <a16:creationId xmlns:a16="http://schemas.microsoft.com/office/drawing/2014/main" id="{56E0FEC6-4C4C-4C7D-82F4-047B6F3556EF}"/>
                  </a:ext>
                </a:extLst>
              </p:cNvPr>
              <p:cNvSpPr>
                <a:spLocks/>
              </p:cNvSpPr>
              <p:nvPr/>
            </p:nvSpPr>
            <p:spPr bwMode="auto">
              <a:xfrm>
                <a:off x="181099" y="116780"/>
                <a:ext cx="1219648" cy="7620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115000"/>
                  </a:lnSpc>
                </a:pPr>
                <a:r>
                  <a:rPr lang="sv-SE" altLang="sv-SE" sz="1200" b="1">
                    <a:latin typeface="Avenir" charset="0"/>
                    <a:sym typeface="Avenir" charset="0"/>
                  </a:rPr>
                  <a:t>ZEWNĘTRZNE ZAPEWNIANIE JAKOŚCI</a:t>
                </a:r>
                <a:endParaRPr lang="sv-SE" altLang="sv-SE"/>
              </a:p>
            </p:txBody>
          </p:sp>
        </p:grpSp>
        <p:grpSp>
          <p:nvGrpSpPr>
            <p:cNvPr id="19" name="Group 34">
              <a:extLst>
                <a:ext uri="{FF2B5EF4-FFF2-40B4-BE49-F238E27FC236}">
                  <a16:creationId xmlns:a16="http://schemas.microsoft.com/office/drawing/2014/main" id="{53D67116-9AFD-424D-988A-68D1D3D22B13}"/>
                </a:ext>
              </a:extLst>
            </p:cNvPr>
            <p:cNvGrpSpPr>
              <a:grpSpLocks/>
            </p:cNvGrpSpPr>
            <p:nvPr/>
          </p:nvGrpSpPr>
          <p:grpSpPr bwMode="auto">
            <a:xfrm>
              <a:off x="4176464" y="3089346"/>
              <a:ext cx="1584169" cy="1011301"/>
              <a:chOff x="0" y="0"/>
              <a:chExt cx="1584169" cy="1011300"/>
            </a:xfrm>
          </p:grpSpPr>
          <p:sp>
            <p:nvSpPr>
              <p:cNvPr id="26" name="AutoShape 35">
                <a:extLst>
                  <a:ext uri="{FF2B5EF4-FFF2-40B4-BE49-F238E27FC236}">
                    <a16:creationId xmlns:a16="http://schemas.microsoft.com/office/drawing/2014/main" id="{F4B5DFE1-7E2E-40F7-AD2F-23ADC1F59EE1}"/>
                  </a:ext>
                </a:extLst>
              </p:cNvPr>
              <p:cNvSpPr>
                <a:spLocks/>
              </p:cNvSpPr>
              <p:nvPr/>
            </p:nvSpPr>
            <p:spPr bwMode="auto">
              <a:xfrm>
                <a:off x="0" y="0"/>
                <a:ext cx="1584169" cy="1011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80808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sv-SE" altLang="sv-SE" sz="1400"/>
              </a:p>
            </p:txBody>
          </p:sp>
          <p:sp>
            <p:nvSpPr>
              <p:cNvPr id="27" name="AutoShape 36">
                <a:extLst>
                  <a:ext uri="{FF2B5EF4-FFF2-40B4-BE49-F238E27FC236}">
                    <a16:creationId xmlns:a16="http://schemas.microsoft.com/office/drawing/2014/main" id="{894D17AC-C204-4E89-B1AA-B0D003801F2A}"/>
                  </a:ext>
                </a:extLst>
              </p:cNvPr>
              <p:cNvSpPr>
                <a:spLocks/>
              </p:cNvSpPr>
              <p:nvPr/>
            </p:nvSpPr>
            <p:spPr bwMode="auto">
              <a:xfrm>
                <a:off x="183347" y="124649"/>
                <a:ext cx="1218062" cy="7620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115000"/>
                  </a:lnSpc>
                </a:pPr>
                <a:r>
                  <a:rPr lang="sv-SE" altLang="sv-SE" sz="1200" b="1">
                    <a:solidFill>
                      <a:srgbClr val="FFFFFF"/>
                    </a:solidFill>
                    <a:latin typeface="Avenir" charset="0"/>
                    <a:sym typeface="Avenir" charset="0"/>
                  </a:rPr>
                  <a:t>WEWNĘTRZNE ZAPEWNIANIE JAKOŚCI</a:t>
                </a:r>
                <a:endParaRPr lang="sv-SE" altLang="sv-SE"/>
              </a:p>
            </p:txBody>
          </p:sp>
        </p:grpSp>
        <p:sp>
          <p:nvSpPr>
            <p:cNvPr id="20" name="AutoShape 37">
              <a:extLst>
                <a:ext uri="{FF2B5EF4-FFF2-40B4-BE49-F238E27FC236}">
                  <a16:creationId xmlns:a16="http://schemas.microsoft.com/office/drawing/2014/main" id="{DACD1FCE-C498-429D-B5E2-9378D8A36A71}"/>
                </a:ext>
              </a:extLst>
            </p:cNvPr>
            <p:cNvSpPr>
              <a:spLocks/>
            </p:cNvSpPr>
            <p:nvPr/>
          </p:nvSpPr>
          <p:spPr bwMode="auto">
            <a:xfrm>
              <a:off x="4962690" y="2701762"/>
              <a:ext cx="2542" cy="38758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599"/>
                  </a:moveTo>
                  <a:cubicBezTo>
                    <a:pt x="14400" y="14399"/>
                    <a:pt x="7199" y="7200"/>
                    <a:pt x="0" y="0"/>
                  </a:cubicBezTo>
                </a:path>
              </a:pathLst>
            </a:custGeom>
            <a:noFill/>
            <a:ln w="25400" cap="flat" cmpd="sng">
              <a:solidFill>
                <a:srgbClr val="A0A0A0"/>
              </a:solidFill>
              <a:prstDash val="solid"/>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v-SE"/>
            </a:p>
          </p:txBody>
        </p:sp>
        <p:sp>
          <p:nvSpPr>
            <p:cNvPr id="21" name="Line 38">
              <a:extLst>
                <a:ext uri="{FF2B5EF4-FFF2-40B4-BE49-F238E27FC236}">
                  <a16:creationId xmlns:a16="http://schemas.microsoft.com/office/drawing/2014/main" id="{159BFCD8-3293-4225-BC89-7C261E104698}"/>
                </a:ext>
              </a:extLst>
            </p:cNvPr>
            <p:cNvSpPr>
              <a:spLocks noChangeShapeType="1"/>
            </p:cNvSpPr>
            <p:nvPr/>
          </p:nvSpPr>
          <p:spPr bwMode="auto">
            <a:xfrm>
              <a:off x="7056404" y="1301028"/>
              <a:ext cx="1" cy="389497"/>
            </a:xfrm>
            <a:prstGeom prst="line">
              <a:avLst/>
            </a:prstGeom>
            <a:noFill/>
            <a:ln w="25400" cap="flat" cmpd="sng">
              <a:solidFill>
                <a:srgbClr val="A0A0A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defTabSz="457200"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defTabSz="457200"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defTabSz="457200"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defTabSz="457200"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sv-SE" altLang="sv-SE" sz="1200">
                <a:latin typeface="Helvetica" panose="020B0604020202020204" pitchFamily="34" charset="0"/>
                <a:sym typeface="Helvetica" panose="020B0604020202020204" pitchFamily="34" charset="0"/>
              </a:endParaRPr>
            </a:p>
          </p:txBody>
        </p:sp>
        <p:sp>
          <p:nvSpPr>
            <p:cNvPr id="22" name="AutoShape 39">
              <a:extLst>
                <a:ext uri="{FF2B5EF4-FFF2-40B4-BE49-F238E27FC236}">
                  <a16:creationId xmlns:a16="http://schemas.microsoft.com/office/drawing/2014/main" id="{F799852F-74DC-4C5E-B415-B6D366C4BB29}"/>
                </a:ext>
              </a:extLst>
            </p:cNvPr>
            <p:cNvSpPr>
              <a:spLocks/>
            </p:cNvSpPr>
            <p:nvPr/>
          </p:nvSpPr>
          <p:spPr bwMode="auto">
            <a:xfrm>
              <a:off x="5760788" y="2195515"/>
              <a:ext cx="503901" cy="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21599"/>
                  </a:moveTo>
                  <a:cubicBezTo>
                    <a:pt x="14399" y="14399"/>
                    <a:pt x="7200" y="7200"/>
                    <a:pt x="0" y="0"/>
                  </a:cubicBezTo>
                </a:path>
              </a:pathLst>
            </a:custGeom>
            <a:noFill/>
            <a:ln w="25400" cap="flat" cmpd="sng">
              <a:solidFill>
                <a:srgbClr val="A0A0A0"/>
              </a:solidFill>
              <a:prstDash val="solid"/>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v-SE"/>
            </a:p>
          </p:txBody>
        </p:sp>
        <p:sp>
          <p:nvSpPr>
            <p:cNvPr id="23" name="AutoShape 40">
              <a:extLst>
                <a:ext uri="{FF2B5EF4-FFF2-40B4-BE49-F238E27FC236}">
                  <a16:creationId xmlns:a16="http://schemas.microsoft.com/office/drawing/2014/main" id="{0383F8F0-7B73-4FD2-BF0D-FEEC0C4E1CD2}"/>
                </a:ext>
              </a:extLst>
            </p:cNvPr>
            <p:cNvSpPr>
              <a:spLocks/>
            </p:cNvSpPr>
            <p:nvPr/>
          </p:nvSpPr>
          <p:spPr bwMode="auto">
            <a:xfrm>
              <a:off x="1584325" y="2195516"/>
              <a:ext cx="503908" cy="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cubicBezTo>
                    <a:pt x="7200" y="14399"/>
                    <a:pt x="14399" y="7200"/>
                    <a:pt x="21599" y="0"/>
                  </a:cubicBezTo>
                </a:path>
              </a:pathLst>
            </a:custGeom>
            <a:noFill/>
            <a:ln w="25400" cap="flat" cmpd="sng">
              <a:solidFill>
                <a:srgbClr val="A0A0A0"/>
              </a:solidFill>
              <a:prstDash val="solid"/>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v-SE"/>
            </a:p>
          </p:txBody>
        </p:sp>
        <p:sp>
          <p:nvSpPr>
            <p:cNvPr id="24" name="AutoShape 41">
              <a:extLst>
                <a:ext uri="{FF2B5EF4-FFF2-40B4-BE49-F238E27FC236}">
                  <a16:creationId xmlns:a16="http://schemas.microsoft.com/office/drawing/2014/main" id="{535BD4EF-D3E6-4B29-9182-04ED66E45DB9}"/>
                </a:ext>
              </a:extLst>
            </p:cNvPr>
            <p:cNvSpPr>
              <a:spLocks/>
            </p:cNvSpPr>
            <p:nvPr/>
          </p:nvSpPr>
          <p:spPr bwMode="auto">
            <a:xfrm>
              <a:off x="3672557" y="2195515"/>
              <a:ext cx="503907" cy="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cubicBezTo>
                    <a:pt x="7200" y="14399"/>
                    <a:pt x="14399" y="7200"/>
                    <a:pt x="21599" y="0"/>
                  </a:cubicBezTo>
                </a:path>
              </a:pathLst>
            </a:custGeom>
            <a:noFill/>
            <a:ln w="25400" cap="flat" cmpd="sng">
              <a:solidFill>
                <a:srgbClr val="A0A0A0"/>
              </a:solidFill>
              <a:prstDash val="solid"/>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v-SE"/>
            </a:p>
          </p:txBody>
        </p:sp>
        <p:sp>
          <p:nvSpPr>
            <p:cNvPr id="25" name="AutoShape 42">
              <a:extLst>
                <a:ext uri="{FF2B5EF4-FFF2-40B4-BE49-F238E27FC236}">
                  <a16:creationId xmlns:a16="http://schemas.microsoft.com/office/drawing/2014/main" id="{CA4C81E1-A506-4457-BA21-1DC516C87E28}"/>
                </a:ext>
              </a:extLst>
            </p:cNvPr>
            <p:cNvSpPr>
              <a:spLocks/>
            </p:cNvSpPr>
            <p:nvPr/>
          </p:nvSpPr>
          <p:spPr bwMode="auto">
            <a:xfrm rot="16200000">
              <a:off x="3779371" y="-2987243"/>
              <a:ext cx="289792" cy="62642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1099" y="21599"/>
                  </a:lnTo>
                </a:path>
              </a:pathLst>
            </a:custGeom>
            <a:noFill/>
            <a:ln w="25400" cap="flat" cmpd="sng">
              <a:solidFill>
                <a:srgbClr val="A0A0A0"/>
              </a:solidFill>
              <a:prstDash val="solid"/>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sv-SE" altLang="sv-SE"/>
            </a:p>
          </p:txBody>
        </p:sp>
      </p:grpSp>
    </p:spTree>
    <p:extLst>
      <p:ext uri="{BB962C8B-B14F-4D97-AF65-F5344CB8AC3E}">
        <p14:creationId xmlns:p14="http://schemas.microsoft.com/office/powerpoint/2010/main" val="2251002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7_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801053" y="1236678"/>
            <a:ext cx="9078595" cy="2630781"/>
          </a:xfrm>
        </p:spPr>
        <p:txBody>
          <a:bodyPr anchor="b"/>
          <a:lstStyle>
            <a:lvl1pPr algn="ctr">
              <a:defRPr sz="6611"/>
            </a:lvl1pPr>
          </a:lstStyle>
          <a:p>
            <a:r>
              <a:rPr lang="pl-PL"/>
              <a:t>Kliknij, aby edytować styl</a:t>
            </a:r>
            <a:endParaRPr lang="en-US" dirty="0"/>
          </a:p>
        </p:txBody>
      </p:sp>
      <p:sp>
        <p:nvSpPr>
          <p:cNvPr id="3" name="Subtitle 2"/>
          <p:cNvSpPr>
            <a:spLocks noGrp="1"/>
          </p:cNvSpPr>
          <p:nvPr>
            <p:ph type="subTitle" idx="1"/>
          </p:nvPr>
        </p:nvSpPr>
        <p:spPr>
          <a:xfrm>
            <a:off x="1335088" y="3968912"/>
            <a:ext cx="8010525" cy="1824404"/>
          </a:xfrm>
        </p:spPr>
        <p:txBody>
          <a:bodyPr/>
          <a:lstStyle>
            <a:lvl1pPr marL="0" indent="0" algn="ctr">
              <a:buNone/>
              <a:defRPr sz="2645"/>
            </a:lvl1pPr>
            <a:lvl2pPr marL="503789" indent="0" algn="ctr">
              <a:buNone/>
              <a:defRPr sz="2204"/>
            </a:lvl2pPr>
            <a:lvl3pPr marL="1007577" indent="0" algn="ctr">
              <a:buNone/>
              <a:defRPr sz="1983"/>
            </a:lvl3pPr>
            <a:lvl4pPr marL="1511366" indent="0" algn="ctr">
              <a:buNone/>
              <a:defRPr sz="1763"/>
            </a:lvl4pPr>
            <a:lvl5pPr marL="2015155" indent="0" algn="ctr">
              <a:buNone/>
              <a:defRPr sz="1763"/>
            </a:lvl5pPr>
            <a:lvl6pPr marL="2518943" indent="0" algn="ctr">
              <a:buNone/>
              <a:defRPr sz="1763"/>
            </a:lvl6pPr>
            <a:lvl7pPr marL="3022732" indent="0" algn="ctr">
              <a:buNone/>
              <a:defRPr sz="1763"/>
            </a:lvl7pPr>
            <a:lvl8pPr marL="3526521" indent="0" algn="ctr">
              <a:buNone/>
              <a:defRPr sz="1763"/>
            </a:lvl8pPr>
            <a:lvl9pPr marL="4030309" indent="0" algn="ctr">
              <a:buNone/>
              <a:defRPr sz="1763"/>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p>
            <a:fld id="{21A09522-F5F1-4D8E-880D-215B01B5D254}" type="datetimeFigureOut">
              <a:rPr lang="pl-PL" smtClean="0"/>
              <a:t>25.11.2019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E84277E8-769D-489E-8AFC-12BE2F08F050}" type="slidenum">
              <a:rPr lang="pl-PL" smtClean="0"/>
              <a:t>‹#›</a:t>
            </a:fld>
            <a:endParaRPr lang="pl-PL"/>
          </a:p>
        </p:txBody>
      </p:sp>
    </p:spTree>
    <p:extLst>
      <p:ext uri="{BB962C8B-B14F-4D97-AF65-F5344CB8AC3E}">
        <p14:creationId xmlns:p14="http://schemas.microsoft.com/office/powerpoint/2010/main" val="18567509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0_Slajd tytułowy">
  <p:cSld name="20_Slajd tytułowy">
    <p:spTree>
      <p:nvGrpSpPr>
        <p:cNvPr id="1" name="Shape 447"/>
        <p:cNvGrpSpPr/>
        <p:nvPr/>
      </p:nvGrpSpPr>
      <p:grpSpPr>
        <a:xfrm>
          <a:off x="0" y="0"/>
          <a:ext cx="0" cy="0"/>
          <a:chOff x="0" y="0"/>
          <a:chExt cx="0" cy="0"/>
        </a:xfrm>
      </p:grpSpPr>
    </p:spTree>
    <p:extLst>
      <p:ext uri="{BB962C8B-B14F-4D97-AF65-F5344CB8AC3E}">
        <p14:creationId xmlns:p14="http://schemas.microsoft.com/office/powerpoint/2010/main" val="29188021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9_Slajd tytułowy">
  <p:cSld name="9_Slajd tytułowy">
    <p:spTree>
      <p:nvGrpSpPr>
        <p:cNvPr id="1" name="Shape 439"/>
        <p:cNvGrpSpPr/>
        <p:nvPr/>
      </p:nvGrpSpPr>
      <p:grpSpPr>
        <a:xfrm>
          <a:off x="0" y="0"/>
          <a:ext cx="0" cy="0"/>
          <a:chOff x="0" y="0"/>
          <a:chExt cx="0" cy="0"/>
        </a:xfrm>
      </p:grpSpPr>
    </p:spTree>
    <p:extLst>
      <p:ext uri="{BB962C8B-B14F-4D97-AF65-F5344CB8AC3E}">
        <p14:creationId xmlns:p14="http://schemas.microsoft.com/office/powerpoint/2010/main" val="42831657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ajd tytułowy">
    <p:spTree>
      <p:nvGrpSpPr>
        <p:cNvPr id="1" name=""/>
        <p:cNvGrpSpPr/>
        <p:nvPr/>
      </p:nvGrpSpPr>
      <p:grpSpPr>
        <a:xfrm>
          <a:off x="0" y="0"/>
          <a:ext cx="0" cy="0"/>
          <a:chOff x="0" y="0"/>
          <a:chExt cx="0" cy="0"/>
        </a:xfrm>
      </p:grpSpPr>
      <p:sp>
        <p:nvSpPr>
          <p:cNvPr id="7" name="AutoShape 6">
            <a:extLst>
              <a:ext uri="{FF2B5EF4-FFF2-40B4-BE49-F238E27FC236}">
                <a16:creationId xmlns:a16="http://schemas.microsoft.com/office/drawing/2014/main" id="{6F8C453A-DE9C-4781-A3CC-5091386DBAE1}"/>
              </a:ext>
            </a:extLst>
          </p:cNvPr>
          <p:cNvSpPr>
            <a:spLocks/>
          </p:cNvSpPr>
          <p:nvPr userDrawn="1"/>
        </p:nvSpPr>
        <p:spPr bwMode="auto">
          <a:xfrm>
            <a:off x="504825" y="2159000"/>
            <a:ext cx="3751263" cy="177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r>
              <a:rPr lang="sv-SE" altLang="sv-SE" sz="1200" dirty="0">
                <a:solidFill>
                  <a:schemeClr val="bg1"/>
                </a:solidFill>
                <a:latin typeface="Calibri" panose="020F0502020204030204" pitchFamily="34" charset="0"/>
                <a:cs typeface="Calibri" panose="020F0502020204030204" pitchFamily="34" charset="0"/>
                <a:sym typeface="Avenir" charset="0"/>
              </a:rPr>
              <a:t>Projekt współfinansowany ze środków Unii Europejskiej </a:t>
            </a:r>
            <a:br>
              <a:rPr lang="pl-PL" altLang="sv-SE" sz="1200" dirty="0">
                <a:solidFill>
                  <a:schemeClr val="bg1"/>
                </a:solidFill>
                <a:latin typeface="Calibri" panose="020F0502020204030204" pitchFamily="34" charset="0"/>
                <a:cs typeface="Calibri" panose="020F0502020204030204" pitchFamily="34" charset="0"/>
                <a:sym typeface="Avenir" charset="0"/>
              </a:rPr>
            </a:br>
            <a:r>
              <a:rPr lang="sv-SE" altLang="sv-SE" sz="1200" dirty="0">
                <a:solidFill>
                  <a:schemeClr val="bg1"/>
                </a:solidFill>
                <a:latin typeface="Calibri" panose="020F0502020204030204" pitchFamily="34" charset="0"/>
                <a:cs typeface="Calibri" panose="020F0502020204030204" pitchFamily="34" charset="0"/>
                <a:sym typeface="Avenir" charset="0"/>
              </a:rPr>
              <a:t>w ramach Europejskiego Funduszu Społecznego</a:t>
            </a:r>
            <a:endParaRPr lang="sv-SE" altLang="sv-SE" sz="1200" dirty="0">
              <a:solidFill>
                <a:schemeClr val="bg1"/>
              </a:solidFill>
              <a:latin typeface="Calibri" panose="020F0502020204030204" pitchFamily="34" charset="0"/>
              <a:cs typeface="Calibri" panose="020F0502020204030204" pitchFamily="34" charset="0"/>
            </a:endParaRPr>
          </a:p>
        </p:txBody>
      </p:sp>
      <p:sp>
        <p:nvSpPr>
          <p:cNvPr id="4" name="AutoShape 7">
            <a:extLst>
              <a:ext uri="{FF2B5EF4-FFF2-40B4-BE49-F238E27FC236}">
                <a16:creationId xmlns:a16="http://schemas.microsoft.com/office/drawing/2014/main" id="{8AEA2676-17B3-4C2A-A3EC-48584FC3886D}"/>
              </a:ext>
            </a:extLst>
          </p:cNvPr>
          <p:cNvSpPr>
            <a:spLocks/>
          </p:cNvSpPr>
          <p:nvPr userDrawn="1"/>
        </p:nvSpPr>
        <p:spPr bwMode="auto">
          <a:xfrm>
            <a:off x="4525963" y="4776788"/>
            <a:ext cx="3908425" cy="1539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r>
              <a:rPr lang="sv-SE" altLang="sv-SE" sz="1400" b="1" dirty="0">
                <a:solidFill>
                  <a:srgbClr val="0B2051"/>
                </a:solidFill>
                <a:latin typeface="Calibri" panose="020F0502020204030204" pitchFamily="34" charset="0"/>
                <a:cs typeface="Calibri" panose="020F0502020204030204" pitchFamily="34" charset="0"/>
                <a:sym typeface="Avenir" charset="0"/>
              </a:rPr>
              <a:t>Instytut Badań Edukacyjnych</a:t>
            </a:r>
          </a:p>
          <a:p>
            <a:r>
              <a:rPr lang="sv-SE" altLang="sv-SE" sz="1400" dirty="0">
                <a:solidFill>
                  <a:srgbClr val="0B2051"/>
                </a:solidFill>
                <a:latin typeface="Calibri" panose="020F0502020204030204" pitchFamily="34" charset="0"/>
                <a:cs typeface="Calibri" panose="020F0502020204030204" pitchFamily="34" charset="0"/>
                <a:sym typeface="Avenir" charset="0"/>
              </a:rPr>
              <a:t>Biuro Projektu ZSK</a:t>
            </a:r>
          </a:p>
          <a:p>
            <a:r>
              <a:rPr lang="sv-SE" altLang="sv-SE" sz="1400" dirty="0">
                <a:solidFill>
                  <a:srgbClr val="0B2051"/>
                </a:solidFill>
                <a:latin typeface="Calibri" panose="020F0502020204030204" pitchFamily="34" charset="0"/>
                <a:cs typeface="Calibri" panose="020F0502020204030204" pitchFamily="34" charset="0"/>
                <a:sym typeface="Avenir" charset="0"/>
              </a:rPr>
              <a:t>ul. Górczewska 8, 01-180 Warszawa</a:t>
            </a:r>
          </a:p>
          <a:p>
            <a:r>
              <a:rPr lang="sv-SE" altLang="sv-SE" sz="1400" dirty="0">
                <a:solidFill>
                  <a:srgbClr val="0B2051"/>
                </a:solidFill>
                <a:latin typeface="Calibri" panose="020F0502020204030204" pitchFamily="34" charset="0"/>
                <a:cs typeface="Calibri" panose="020F0502020204030204" pitchFamily="34" charset="0"/>
                <a:sym typeface="Avenir" charset="0"/>
              </a:rPr>
              <a:t>tel.: (22) 241 71 </a:t>
            </a:r>
            <a:r>
              <a:rPr lang="pl-PL" altLang="sv-SE" sz="1400" dirty="0">
                <a:solidFill>
                  <a:srgbClr val="0B2051"/>
                </a:solidFill>
                <a:latin typeface="Calibri" panose="020F0502020204030204" pitchFamily="34" charset="0"/>
                <a:cs typeface="Calibri" panose="020F0502020204030204" pitchFamily="34" charset="0"/>
                <a:sym typeface="Avenir" charset="0"/>
              </a:rPr>
              <a:t>0</a:t>
            </a:r>
            <a:r>
              <a:rPr lang="sv-SE" altLang="sv-SE" sz="1400" dirty="0">
                <a:solidFill>
                  <a:srgbClr val="0B2051"/>
                </a:solidFill>
                <a:latin typeface="Calibri" panose="020F0502020204030204" pitchFamily="34" charset="0"/>
                <a:cs typeface="Calibri" panose="020F0502020204030204" pitchFamily="34" charset="0"/>
                <a:sym typeface="Avenir" charset="0"/>
              </a:rPr>
              <a:t>0, e-mail: </a:t>
            </a:r>
            <a:r>
              <a:rPr lang="pl-PL" altLang="sv-SE" sz="1400" u="sng" dirty="0" err="1">
                <a:solidFill>
                  <a:srgbClr val="0B2051"/>
                </a:solidFill>
                <a:latin typeface="Calibri" panose="020F0502020204030204" pitchFamily="34" charset="0"/>
                <a:cs typeface="Calibri" panose="020F0502020204030204" pitchFamily="34" charset="0"/>
                <a:sym typeface="Avenir" charset="0"/>
              </a:rPr>
              <a:t>zsk</a:t>
            </a:r>
            <a:r>
              <a:rPr lang="sv-SE" altLang="sv-SE" sz="1400" u="sng" dirty="0">
                <a:solidFill>
                  <a:srgbClr val="0B2051"/>
                </a:solidFill>
                <a:latin typeface="Calibri" panose="020F0502020204030204" pitchFamily="34" charset="0"/>
                <a:cs typeface="Calibri" panose="020F0502020204030204" pitchFamily="34" charset="0"/>
                <a:sym typeface="Avenir" charset="0"/>
              </a:rPr>
              <a:t>@ibe.edu.pl</a:t>
            </a:r>
          </a:p>
          <a:p>
            <a:endParaRPr lang="sv-SE" altLang="sv-SE" sz="1400" u="sng" dirty="0">
              <a:solidFill>
                <a:srgbClr val="0B2051"/>
              </a:solidFill>
              <a:latin typeface="Calibri" panose="020F0502020204030204" pitchFamily="34" charset="0"/>
              <a:cs typeface="Calibri" panose="020F0502020204030204" pitchFamily="34" charset="0"/>
              <a:sym typeface="Avenir" charset="0"/>
            </a:endParaRPr>
          </a:p>
        </p:txBody>
      </p:sp>
    </p:spTree>
    <p:extLst>
      <p:ext uri="{BB962C8B-B14F-4D97-AF65-F5344CB8AC3E}">
        <p14:creationId xmlns:p14="http://schemas.microsoft.com/office/powerpoint/2010/main" val="3753047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ajd tytułowy">
    <p:spTree>
      <p:nvGrpSpPr>
        <p:cNvPr id="1" name=""/>
        <p:cNvGrpSpPr/>
        <p:nvPr/>
      </p:nvGrpSpPr>
      <p:grpSpPr>
        <a:xfrm>
          <a:off x="0" y="0"/>
          <a:ext cx="0" cy="0"/>
          <a:chOff x="0" y="0"/>
          <a:chExt cx="0" cy="0"/>
        </a:xfrm>
      </p:grpSpPr>
    </p:spTree>
    <p:extLst>
      <p:ext uri="{BB962C8B-B14F-4D97-AF65-F5344CB8AC3E}">
        <p14:creationId xmlns:p14="http://schemas.microsoft.com/office/powerpoint/2010/main" val="6601138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Slajd tytułowy">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452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ajd tytułowy">
    <p:spTree>
      <p:nvGrpSpPr>
        <p:cNvPr id="1" name=""/>
        <p:cNvGrpSpPr/>
        <p:nvPr/>
      </p:nvGrpSpPr>
      <p:grpSpPr>
        <a:xfrm>
          <a:off x="0" y="0"/>
          <a:ext cx="0" cy="0"/>
          <a:chOff x="0" y="0"/>
          <a:chExt cx="0" cy="0"/>
        </a:xfrm>
      </p:grpSpPr>
      <p:sp>
        <p:nvSpPr>
          <p:cNvPr id="7" name="Symbol zastępczy tytułu 1"/>
          <p:cNvSpPr>
            <a:spLocks noGrp="1"/>
          </p:cNvSpPr>
          <p:nvPr>
            <p:ph type="title"/>
          </p:nvPr>
        </p:nvSpPr>
        <p:spPr>
          <a:xfrm>
            <a:off x="2450696" y="2303773"/>
            <a:ext cx="7636397" cy="1485802"/>
          </a:xfrm>
          <a:prstGeom prst="rect">
            <a:avLst/>
          </a:prstGeom>
        </p:spPr>
        <p:txBody>
          <a:bodyPr vert="horz" lIns="0" tIns="0" rIns="0" bIns="0" rtlCol="0" anchor="t" anchorCtr="0">
            <a:normAutofit/>
          </a:bodyPr>
          <a:lstStyle>
            <a:lvl1pPr>
              <a:defRPr>
                <a:solidFill>
                  <a:srgbClr val="0094D8"/>
                </a:solidFill>
              </a:defRPr>
            </a:lvl1pPr>
          </a:lstStyle>
          <a:p>
            <a:r>
              <a:rPr lang="pl-PL" dirty="0"/>
              <a:t>KLIKNIJ, ABY EDYTOWAĆ STYL</a:t>
            </a:r>
          </a:p>
        </p:txBody>
      </p:sp>
    </p:spTree>
    <p:extLst>
      <p:ext uri="{BB962C8B-B14F-4D97-AF65-F5344CB8AC3E}">
        <p14:creationId xmlns:p14="http://schemas.microsoft.com/office/powerpoint/2010/main" val="17684413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Slajd tytułowy">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6EFB4A86-5CC9-477D-B2C7-88D29337AE19}"/>
              </a:ext>
            </a:extLst>
          </p:cNvPr>
          <p:cNvSpPr txBox="1">
            <a:spLocks noChangeArrowheads="1"/>
          </p:cNvSpPr>
          <p:nvPr userDrawn="1"/>
        </p:nvSpPr>
        <p:spPr>
          <a:xfrm>
            <a:off x="920754" y="730253"/>
            <a:ext cx="8402638" cy="865188"/>
          </a:xfrm>
          <a:prstGeom prst="rect">
            <a:avLst/>
          </a:prstGeom>
        </p:spPr>
        <p:txBody>
          <a:bodyPr lIns="0" tIns="0" rIns="0" bIns="0"/>
          <a:lstStyle>
            <a:lvl1pPr algn="l" defTabSz="457200" rtl="0" fontAlgn="base" hangingPunct="0">
              <a:spcBef>
                <a:spcPct val="0"/>
              </a:spcBef>
              <a:spcAft>
                <a:spcPct val="0"/>
              </a:spcAft>
              <a:defRPr sz="1200" kern="1200">
                <a:solidFill>
                  <a:srgbClr val="000000"/>
                </a:solidFill>
                <a:latin typeface="+mj-lt"/>
                <a:ea typeface="+mj-ea"/>
                <a:cs typeface="+mj-cs"/>
                <a:sym typeface="Helvetica" panose="020B0604020202020204" pitchFamily="34" charset="0"/>
              </a:defRPr>
            </a:lvl1pPr>
            <a:lvl2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4572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9144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13716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18288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l" defTabSz="754870" rtl="0" eaLnBrk="1" fontAlgn="base" latinLnBrk="0" hangingPunct="0">
              <a:lnSpc>
                <a:spcPct val="115000"/>
              </a:lnSpc>
              <a:spcBef>
                <a:spcPct val="0"/>
              </a:spcBef>
              <a:spcAft>
                <a:spcPct val="0"/>
              </a:spcAft>
              <a:buClrTx/>
              <a:buSzTx/>
              <a:buFontTx/>
              <a:buNone/>
              <a:tabLst/>
              <a:defRPr/>
            </a:pPr>
            <a:r>
              <a:rPr kumimoji="0" lang="sv-SE" altLang="sv-SE" sz="3000" b="1" i="0" u="none" strike="noStrike" kern="1200" cap="none" spc="0" normalizeH="0" baseline="0" noProof="0" dirty="0">
                <a:ln>
                  <a:noFill/>
                </a:ln>
                <a:solidFill>
                  <a:srgbClr val="00A1E4"/>
                </a:solidFill>
                <a:effectLst/>
                <a:uLnTx/>
                <a:uFillTx/>
                <a:latin typeface="Calibri"/>
                <a:ea typeface="Avenir" charset="0"/>
                <a:cs typeface="Calibri"/>
                <a:sym typeface="Avenir" charset="0"/>
              </a:rPr>
              <a:t>KWALIFIKACJE</a:t>
            </a:r>
            <a:r>
              <a:rPr kumimoji="0" lang="sv-SE" altLang="sv-SE" sz="3000" b="1" i="0" u="none" strike="noStrike" kern="1200" cap="none" spc="0" normalizeH="0" baseline="0" noProof="0" dirty="0">
                <a:ln>
                  <a:noFill/>
                </a:ln>
                <a:solidFill>
                  <a:srgbClr val="535353"/>
                </a:solidFill>
                <a:effectLst/>
                <a:uLnTx/>
                <a:uFillTx/>
                <a:latin typeface="Calibri"/>
                <a:ea typeface="Avenir" charset="0"/>
                <a:cs typeface="Calibri"/>
                <a:sym typeface="Avenir" charset="0"/>
              </a:rPr>
              <a:t> AKTUALNIE ZGŁOSZONE DO ZRK</a:t>
            </a:r>
            <a:endParaRPr kumimoji="0" lang="sv-SE" altLang="sv-SE" sz="1200" b="0" i="0" u="none" strike="noStrike" kern="1200" cap="none" spc="0" normalizeH="0" baseline="0" noProof="0" dirty="0">
              <a:ln>
                <a:noFill/>
              </a:ln>
              <a:solidFill>
                <a:srgbClr val="000000"/>
              </a:solidFill>
              <a:effectLst/>
              <a:uLnTx/>
              <a:uFillTx/>
              <a:latin typeface="Calibri"/>
              <a:cs typeface="Calibri"/>
              <a:sym typeface="Helvetica" panose="020B0604020202020204" pitchFamily="34" charset="0"/>
            </a:endParaRPr>
          </a:p>
        </p:txBody>
      </p:sp>
      <p:sp>
        <p:nvSpPr>
          <p:cNvPr id="7" name="Rectangle 2">
            <a:extLst>
              <a:ext uri="{FF2B5EF4-FFF2-40B4-BE49-F238E27FC236}">
                <a16:creationId xmlns:a16="http://schemas.microsoft.com/office/drawing/2014/main" id="{476DE533-7D1B-4474-95BE-9EDF291ECED3}"/>
              </a:ext>
            </a:extLst>
          </p:cNvPr>
          <p:cNvSpPr>
            <a:spLocks noGrp="1" noChangeArrowheads="1"/>
          </p:cNvSpPr>
          <p:nvPr>
            <p:ph idx="4294967295" hasCustomPrompt="1"/>
          </p:nvPr>
        </p:nvSpPr>
        <p:spPr>
          <a:xfrm>
            <a:off x="1301749" y="1595438"/>
            <a:ext cx="6872288" cy="3859212"/>
          </a:xfrm>
          <a:prstGeom prst="rect">
            <a:avLst/>
          </a:prstGeom>
        </p:spPr>
        <p:txBody>
          <a:bodyPr lIns="0" tIns="0" rIns="0" bIns="0"/>
          <a:lstStyle/>
          <a:p>
            <a:pPr marL="375530" lvl="1" indent="-147174" defTabSz="516990">
              <a:lnSpc>
                <a:spcPct val="115000"/>
              </a:lnSpc>
              <a:buClr>
                <a:srgbClr val="00A0E3"/>
              </a:buClr>
              <a:buFontTx/>
              <a:buChar char="•"/>
            </a:pPr>
            <a:r>
              <a:rPr lang="sv-SE" altLang="sv-SE" sz="1700" b="1" dirty="0" err="1">
                <a:solidFill>
                  <a:srgbClr val="00A1E4"/>
                </a:solidFill>
                <a:latin typeface="Calibri"/>
                <a:ea typeface="Avenir" charset="0"/>
                <a:cs typeface="Calibri"/>
                <a:sym typeface="Avenir" charset="0"/>
              </a:rPr>
              <a:t>Nazwa</a:t>
            </a:r>
            <a:r>
              <a:rPr lang="sv-SE" altLang="sv-SE" sz="1700" b="1" dirty="0">
                <a:solidFill>
                  <a:srgbClr val="00A1E4"/>
                </a:solidFill>
                <a:latin typeface="Calibri"/>
                <a:ea typeface="Avenir" charset="0"/>
                <a:cs typeface="Calibri"/>
                <a:sym typeface="Avenir" charset="0"/>
              </a:rPr>
              <a:t> </a:t>
            </a:r>
            <a:r>
              <a:rPr lang="sv-SE" altLang="sv-SE" sz="1700" b="1" dirty="0" err="1">
                <a:solidFill>
                  <a:srgbClr val="00A1E4"/>
                </a:solidFill>
                <a:latin typeface="Calibri"/>
                <a:ea typeface="Avenir" charset="0"/>
                <a:cs typeface="Calibri"/>
                <a:sym typeface="Avenir" charset="0"/>
              </a:rPr>
              <a:t>kwalifikacji</a:t>
            </a:r>
            <a:r>
              <a:rPr lang="sv-SE" altLang="sv-SE" sz="1700" b="1" dirty="0">
                <a:solidFill>
                  <a:srgbClr val="535353"/>
                </a:solidFill>
                <a:latin typeface="Calibri"/>
                <a:ea typeface="Avenir" charset="0"/>
                <a:cs typeface="Calibri"/>
                <a:sym typeface="Avenir" charset="0"/>
              </a:rPr>
              <a:t> </a:t>
            </a:r>
            <a:endParaRPr lang="sv-SE" altLang="sv-SE" sz="1700" b="1" dirty="0">
              <a:solidFill>
                <a:srgbClr val="535353"/>
              </a:solidFill>
              <a:latin typeface="Calibri"/>
              <a:ea typeface="Avenir" charset="0"/>
              <a:cs typeface="Calibri"/>
            </a:endParaRPr>
          </a:p>
          <a:p>
            <a:pPr marL="375530" lvl="1" indent="-147174" defTabSz="516990">
              <a:lnSpc>
                <a:spcPct val="115000"/>
              </a:lnSpc>
              <a:buClr>
                <a:srgbClr val="00A0E3"/>
              </a:buClr>
              <a:buFontTx/>
              <a:buChar char="•"/>
            </a:pPr>
            <a:r>
              <a:rPr lang="sv-SE" altLang="sv-SE" sz="1700" b="1" dirty="0">
                <a:solidFill>
                  <a:srgbClr val="00A1E4"/>
                </a:solidFill>
                <a:latin typeface="Calibri"/>
                <a:ea typeface="Avenir" charset="0"/>
                <a:cs typeface="Calibri"/>
                <a:sym typeface="Avenir" charset="0"/>
              </a:rPr>
              <a:t>Propozycja instytucji certyfikującej</a:t>
            </a:r>
            <a:r>
              <a:rPr lang="sv-SE" altLang="sv-SE" sz="1700" b="1" dirty="0">
                <a:solidFill>
                  <a:srgbClr val="535353"/>
                </a:solidFill>
                <a:latin typeface="Calibri"/>
                <a:ea typeface="Avenir" charset="0"/>
                <a:cs typeface="Calibri"/>
                <a:sym typeface="Avenir" charset="0"/>
              </a:rPr>
              <a:t> </a:t>
            </a:r>
            <a:r>
              <a:rPr lang="sv-SE" altLang="sv-SE" sz="1700" dirty="0">
                <a:solidFill>
                  <a:srgbClr val="535353"/>
                </a:solidFill>
                <a:latin typeface="Calibri"/>
                <a:ea typeface="Avenir" charset="0"/>
                <a:cs typeface="Calibri"/>
                <a:sym typeface="Avenir" charset="0"/>
              </a:rPr>
              <a:t>gotowej podjąć się certyfikowania danej kwalifikacji w tym oświadczenie potencjalnej instytucji certyfikującej o gotowości rozpoczęcia procesu certyfikacji po wprowadzeniu kwalifikacji do ZRK (2 pkt dla każdej kwalifikacji, łącznie max X punktów)</a:t>
            </a:r>
            <a:endParaRPr lang="sv-SE" altLang="sv-SE" sz="1700" dirty="0">
              <a:solidFill>
                <a:srgbClr val="535353"/>
              </a:solidFill>
              <a:latin typeface="Calibri"/>
              <a:ea typeface="Avenir" charset="0"/>
              <a:cs typeface="Calibri"/>
            </a:endParaRPr>
          </a:p>
          <a:p>
            <a:pPr marL="375530" lvl="1" indent="-147174" defTabSz="516990">
              <a:lnSpc>
                <a:spcPct val="115000"/>
              </a:lnSpc>
              <a:buClr>
                <a:srgbClr val="00A0E3"/>
              </a:buClr>
              <a:buFontTx/>
              <a:buChar char="•"/>
            </a:pPr>
            <a:r>
              <a:rPr lang="sv-SE" altLang="sv-SE" sz="1700" b="1" dirty="0">
                <a:solidFill>
                  <a:srgbClr val="00A1E4"/>
                </a:solidFill>
                <a:latin typeface="Calibri"/>
                <a:ea typeface="Avenir" charset="0"/>
                <a:cs typeface="Calibri"/>
                <a:sym typeface="Avenir" charset="0"/>
              </a:rPr>
              <a:t>Doświadczenie zawodowe eksperta głównego</a:t>
            </a:r>
            <a:r>
              <a:rPr lang="sv-SE" altLang="sv-SE" sz="1700" b="1" dirty="0">
                <a:solidFill>
                  <a:srgbClr val="535353"/>
                </a:solidFill>
                <a:latin typeface="Calibri"/>
                <a:ea typeface="Avenir" charset="0"/>
                <a:cs typeface="Calibri"/>
                <a:sym typeface="Avenir" charset="0"/>
              </a:rPr>
              <a:t> </a:t>
            </a:r>
            <a:r>
              <a:rPr lang="sv-SE" altLang="sv-SE" sz="1700" dirty="0">
                <a:solidFill>
                  <a:srgbClr val="535353"/>
                </a:solidFill>
                <a:latin typeface="Calibri"/>
                <a:ea typeface="Avenir" charset="0"/>
                <a:cs typeface="Calibri"/>
                <a:sym typeface="Avenir" charset="0"/>
              </a:rPr>
              <a:t>dla danej kwalifikacji (rola eksperta wiodącego zdefiniowana jest w OPZ) na stanowisku pracy, na którym opisywana kwalifikacja jest kluczowa (6 pkt dla każdej kwalifikacji, łącznie max  X punktów, 2 pkt za co najmniej 3 lata doświadczenia, 4  punkty za do 5 lat doświadczenia, 6 punkty za powyżej 5 lat doświadczenia)</a:t>
            </a:r>
            <a:endParaRPr lang="sv-SE" altLang="sv-SE" sz="1700" dirty="0">
              <a:latin typeface="Calibri"/>
              <a:cs typeface="Calibri"/>
            </a:endParaRPr>
          </a:p>
        </p:txBody>
      </p:sp>
    </p:spTree>
    <p:extLst>
      <p:ext uri="{BB962C8B-B14F-4D97-AF65-F5344CB8AC3E}">
        <p14:creationId xmlns:p14="http://schemas.microsoft.com/office/powerpoint/2010/main" val="3459061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Slajd tytułowy">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6EFB4A86-5CC9-477D-B2C7-88D29337AE19}"/>
              </a:ext>
            </a:extLst>
          </p:cNvPr>
          <p:cNvSpPr txBox="1">
            <a:spLocks noChangeArrowheads="1"/>
          </p:cNvSpPr>
          <p:nvPr userDrawn="1"/>
        </p:nvSpPr>
        <p:spPr>
          <a:xfrm>
            <a:off x="920754" y="730253"/>
            <a:ext cx="8402638" cy="865188"/>
          </a:xfrm>
          <a:prstGeom prst="rect">
            <a:avLst/>
          </a:prstGeom>
        </p:spPr>
        <p:txBody>
          <a:bodyPr lIns="0" tIns="0" rIns="0" bIns="0"/>
          <a:lstStyle>
            <a:lvl1pPr algn="l" defTabSz="457200" rtl="0" fontAlgn="base" hangingPunct="0">
              <a:spcBef>
                <a:spcPct val="0"/>
              </a:spcBef>
              <a:spcAft>
                <a:spcPct val="0"/>
              </a:spcAft>
              <a:defRPr sz="1200" kern="1200">
                <a:solidFill>
                  <a:srgbClr val="000000"/>
                </a:solidFill>
                <a:latin typeface="+mj-lt"/>
                <a:ea typeface="+mj-ea"/>
                <a:cs typeface="+mj-cs"/>
                <a:sym typeface="Helvetica" panose="020B0604020202020204" pitchFamily="34" charset="0"/>
              </a:defRPr>
            </a:lvl1pPr>
            <a:lvl2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4572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9144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13716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18288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l" defTabSz="754870" rtl="0" eaLnBrk="1" fontAlgn="base" latinLnBrk="0" hangingPunct="0">
              <a:lnSpc>
                <a:spcPct val="115000"/>
              </a:lnSpc>
              <a:spcBef>
                <a:spcPct val="0"/>
              </a:spcBef>
              <a:spcAft>
                <a:spcPct val="0"/>
              </a:spcAft>
              <a:buClrTx/>
              <a:buSzTx/>
              <a:buFontTx/>
              <a:buNone/>
              <a:tabLst/>
              <a:defRPr/>
            </a:pPr>
            <a:r>
              <a:rPr kumimoji="0" lang="sv-SE" altLang="sv-SE" sz="3000" b="1" i="0" u="none" strike="noStrike" kern="1200" cap="none" spc="0" normalizeH="0" baseline="0" noProof="0" dirty="0">
                <a:ln>
                  <a:noFill/>
                </a:ln>
                <a:solidFill>
                  <a:srgbClr val="00A1E4"/>
                </a:solidFill>
                <a:effectLst/>
                <a:uLnTx/>
                <a:uFillTx/>
                <a:latin typeface="Calibri"/>
                <a:ea typeface="Avenir" charset="0"/>
                <a:cs typeface="Calibri"/>
                <a:sym typeface="Avenir" charset="0"/>
              </a:rPr>
              <a:t>KWALIFIKACJE</a:t>
            </a:r>
            <a:r>
              <a:rPr kumimoji="0" lang="sv-SE" altLang="sv-SE" sz="3000" b="1" i="0" u="none" strike="noStrike" kern="1200" cap="none" spc="0" normalizeH="0" baseline="0" noProof="0" dirty="0">
                <a:ln>
                  <a:noFill/>
                </a:ln>
                <a:solidFill>
                  <a:srgbClr val="535353"/>
                </a:solidFill>
                <a:effectLst/>
                <a:uLnTx/>
                <a:uFillTx/>
                <a:latin typeface="Calibri"/>
                <a:ea typeface="Avenir" charset="0"/>
                <a:cs typeface="Calibri"/>
                <a:sym typeface="Avenir" charset="0"/>
              </a:rPr>
              <a:t> AKTUALNIE ZGŁOSZONE DO ZRK</a:t>
            </a:r>
            <a:endParaRPr kumimoji="0" lang="sv-SE" altLang="sv-SE" sz="1200" b="0" i="0" u="none" strike="noStrike" kern="1200" cap="none" spc="0" normalizeH="0" baseline="0" noProof="0" dirty="0">
              <a:ln>
                <a:noFill/>
              </a:ln>
              <a:solidFill>
                <a:srgbClr val="000000"/>
              </a:solidFill>
              <a:effectLst/>
              <a:uLnTx/>
              <a:uFillTx/>
              <a:latin typeface="Calibri"/>
              <a:cs typeface="Calibri"/>
              <a:sym typeface="Helvetica" panose="020B0604020202020204" pitchFamily="34" charset="0"/>
            </a:endParaRPr>
          </a:p>
        </p:txBody>
      </p:sp>
      <p:graphicFrame>
        <p:nvGraphicFramePr>
          <p:cNvPr id="5" name="Group 2">
            <a:extLst>
              <a:ext uri="{FF2B5EF4-FFF2-40B4-BE49-F238E27FC236}">
                <a16:creationId xmlns:a16="http://schemas.microsoft.com/office/drawing/2014/main" id="{44203C1B-9F99-4F6C-98C6-0847E614BCFA}"/>
              </a:ext>
            </a:extLst>
          </p:cNvPr>
          <p:cNvGraphicFramePr>
            <a:graphicFrameLocks noGrp="1"/>
          </p:cNvGraphicFramePr>
          <p:nvPr userDrawn="1"/>
        </p:nvGraphicFramePr>
        <p:xfrm>
          <a:off x="920760" y="1595441"/>
          <a:ext cx="8230623" cy="4496292"/>
        </p:xfrm>
        <a:graphic>
          <a:graphicData uri="http://schemas.openxmlformats.org/drawingml/2006/table">
            <a:tbl>
              <a:tblPr/>
              <a:tblGrid>
                <a:gridCol w="5397441">
                  <a:extLst>
                    <a:ext uri="{9D8B030D-6E8A-4147-A177-3AD203B41FA5}">
                      <a16:colId xmlns:a16="http://schemas.microsoft.com/office/drawing/2014/main" val="1588868408"/>
                    </a:ext>
                  </a:extLst>
                </a:gridCol>
                <a:gridCol w="2833182">
                  <a:extLst>
                    <a:ext uri="{9D8B030D-6E8A-4147-A177-3AD203B41FA5}">
                      <a16:colId xmlns:a16="http://schemas.microsoft.com/office/drawing/2014/main" val="4108203921"/>
                    </a:ext>
                  </a:extLst>
                </a:gridCol>
              </a:tblGrid>
              <a:tr h="358775">
                <a:tc>
                  <a:txBody>
                    <a:bodyPr/>
                    <a:lstStyle>
                      <a:lvl1pPr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995363" rtl="0" eaLnBrk="1" fontAlgn="base" latinLnBrk="0" hangingPunct="0">
                        <a:lnSpc>
                          <a:spcPct val="115000"/>
                        </a:lnSpc>
                        <a:spcBef>
                          <a:spcPct val="0"/>
                        </a:spcBef>
                        <a:spcAft>
                          <a:spcPct val="0"/>
                        </a:spcAft>
                        <a:buClrTx/>
                        <a:buSzTx/>
                        <a:buFontTx/>
                        <a:buNone/>
                        <a:tabLst/>
                      </a:pPr>
                      <a:r>
                        <a:rPr kumimoji="0" lang="sv-SE" altLang="sv-SE" sz="1200" b="1" i="0" u="none" strike="noStrike" cap="none" normalizeH="0" baseline="0" dirty="0">
                          <a:ln>
                            <a:noFill/>
                          </a:ln>
                          <a:solidFill>
                            <a:srgbClr val="FFFFFF"/>
                          </a:solidFill>
                          <a:effectLst/>
                          <a:latin typeface="Calibri" panose="020F0502020204030204" pitchFamily="34" charset="0"/>
                          <a:ea typeface="Avenir" charset="0"/>
                          <a:cs typeface="Calibri" panose="020F0502020204030204" pitchFamily="34" charset="0"/>
                          <a:sym typeface="Avenir" charset="0"/>
                        </a:rPr>
                        <a:t>DZIAŁANIA</a:t>
                      </a:r>
                      <a:endParaRPr kumimoji="0" lang="sv-SE" altLang="sv-SE" sz="1200" b="0" i="0" u="none" strike="noStrike" cap="none" normalizeH="0" baseline="0" dirty="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00A1E4"/>
                    </a:solidFill>
                  </a:tcPr>
                </a:tc>
                <a:tc>
                  <a:txBody>
                    <a:bodyPr/>
                    <a:lstStyle>
                      <a:lvl1pPr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995363" rtl="0" eaLnBrk="1" fontAlgn="base" latinLnBrk="0" hangingPunct="0">
                        <a:lnSpc>
                          <a:spcPct val="115000"/>
                        </a:lnSpc>
                        <a:spcBef>
                          <a:spcPct val="0"/>
                        </a:spcBef>
                        <a:spcAft>
                          <a:spcPct val="0"/>
                        </a:spcAft>
                        <a:buClrTx/>
                        <a:buSzTx/>
                        <a:buFontTx/>
                        <a:buNone/>
                        <a:tabLst/>
                      </a:pPr>
                      <a:r>
                        <a:rPr kumimoji="0" lang="sv-SE" altLang="sv-SE" sz="1200" b="1" i="0" u="none" strike="noStrike" cap="none" normalizeH="0" baseline="0" dirty="0">
                          <a:ln>
                            <a:noFill/>
                          </a:ln>
                          <a:solidFill>
                            <a:srgbClr val="FFFFFF"/>
                          </a:solidFill>
                          <a:effectLst/>
                          <a:latin typeface="Calibri" panose="020F0502020204030204" pitchFamily="34" charset="0"/>
                          <a:ea typeface="Avenir" charset="0"/>
                          <a:cs typeface="Calibri" panose="020F0502020204030204" pitchFamily="34" charset="0"/>
                          <a:sym typeface="Avenir" charset="0"/>
                        </a:rPr>
                        <a:t>DNI OD PODPISANIA UMOWY</a:t>
                      </a:r>
                      <a:endParaRPr kumimoji="0" lang="sv-SE" altLang="sv-SE" sz="1200" b="0" i="0" u="none" strike="noStrike" cap="none" normalizeH="0" baseline="0" dirty="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00A1E4"/>
                    </a:solidFill>
                  </a:tcPr>
                </a:tc>
                <a:extLst>
                  <a:ext uri="{0D108BD9-81ED-4DB2-BD59-A6C34878D82A}">
                    <a16:rowId xmlns:a16="http://schemas.microsoft.com/office/drawing/2014/main" val="2754069480"/>
                  </a:ext>
                </a:extLst>
              </a:tr>
              <a:tr h="358775">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r" defTabSz="914400" rtl="0" eaLnBrk="1" fontAlgn="base" latinLnBrk="0" hangingPunct="0">
                        <a:lnSpc>
                          <a:spcPct val="100000"/>
                        </a:lnSpc>
                        <a:spcBef>
                          <a:spcPct val="0"/>
                        </a:spcBef>
                        <a:spcAft>
                          <a:spcPct val="0"/>
                        </a:spcAft>
                        <a:buClrTx/>
                        <a:buSzTx/>
                        <a:buFontTx/>
                        <a:buNone/>
                        <a:tabLst/>
                      </a:pPr>
                      <a:r>
                        <a:rPr kumimoji="0" lang="sv-SE" altLang="sv-SE" sz="1200" b="0" i="0" u="none" strike="noStrike" cap="none" normalizeH="0" baseline="0" dirty="0">
                          <a:ln>
                            <a:noFill/>
                          </a:ln>
                          <a:solidFill>
                            <a:srgbClr val="535353"/>
                          </a:solidFill>
                          <a:effectLst/>
                          <a:latin typeface="Calibri" panose="020F0502020204030204" pitchFamily="34" charset="0"/>
                          <a:cs typeface="Calibri" panose="020F0502020204030204" pitchFamily="34" charset="0"/>
                          <a:sym typeface="Arial" panose="020B0604020202020204" pitchFamily="34" charset="0"/>
                        </a:rPr>
                        <a:t>Podpisanie umowy (klauzula o zmianie nazwy kwalifikacji)</a:t>
                      </a:r>
                      <a:endParaRPr kumimoji="0" lang="sv-SE" altLang="sv-SE" sz="1200" b="0" i="0" u="none" strike="noStrike" cap="none" normalizeH="0" baseline="0" dirty="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0">
                      <a:gsLst>
                        <a:gs pos="0">
                          <a:srgbClr val="FFFFFF"/>
                        </a:gs>
                        <a:gs pos="65001">
                          <a:srgbClr val="FFFFFF"/>
                        </a:gs>
                        <a:gs pos="100000">
                          <a:srgbClr val="FFFFFF"/>
                        </a:gs>
                      </a:gsLst>
                      <a:lin ang="5400000"/>
                    </a:gradFill>
                  </a:tcPr>
                </a:tc>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l" defTabSz="914400" rtl="0" eaLnBrk="1" fontAlgn="base" latinLnBrk="0" hangingPunct="0">
                        <a:lnSpc>
                          <a:spcPct val="100000"/>
                        </a:lnSpc>
                        <a:spcBef>
                          <a:spcPct val="0"/>
                        </a:spcBef>
                        <a:spcAft>
                          <a:spcPct val="0"/>
                        </a:spcAft>
                        <a:buClrTx/>
                        <a:buSzTx/>
                        <a:buFontTx/>
                        <a:buNone/>
                        <a:tabLst/>
                      </a:pPr>
                      <a:r>
                        <a:rPr kumimoji="0" lang="sv-SE" altLang="sv-SE" sz="1200" b="0" i="0" u="none" strike="noStrike" cap="none" normalizeH="0" baseline="0">
                          <a:ln>
                            <a:noFill/>
                          </a:ln>
                          <a:solidFill>
                            <a:srgbClr val="535353"/>
                          </a:solidFill>
                          <a:effectLst/>
                          <a:latin typeface="Calibri" panose="020F0502020204030204" pitchFamily="34" charset="0"/>
                          <a:cs typeface="Calibri" panose="020F0502020204030204" pitchFamily="34" charset="0"/>
                          <a:sym typeface="Arial" panose="020B0604020202020204" pitchFamily="34" charset="0"/>
                        </a:rPr>
                        <a:t>0</a:t>
                      </a:r>
                      <a:endParaRPr kumimoji="0" lang="sv-SE" altLang="sv-SE" sz="1200" b="0" i="0" u="none" strike="noStrike" cap="none" normalizeH="0" baseline="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0">
                      <a:gsLst>
                        <a:gs pos="0">
                          <a:srgbClr val="FFFFFF"/>
                        </a:gs>
                        <a:gs pos="65001">
                          <a:srgbClr val="FFFFFF"/>
                        </a:gs>
                        <a:gs pos="100000">
                          <a:srgbClr val="FFFFFF"/>
                        </a:gs>
                      </a:gsLst>
                      <a:lin ang="5400000"/>
                    </a:gradFill>
                  </a:tcPr>
                </a:tc>
                <a:extLst>
                  <a:ext uri="{0D108BD9-81ED-4DB2-BD59-A6C34878D82A}">
                    <a16:rowId xmlns:a16="http://schemas.microsoft.com/office/drawing/2014/main" val="155614033"/>
                  </a:ext>
                </a:extLst>
              </a:tr>
              <a:tr h="346075">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r" defTabSz="914400" rtl="0" eaLnBrk="1" fontAlgn="base" latinLnBrk="0" hangingPunct="0">
                        <a:lnSpc>
                          <a:spcPct val="100000"/>
                        </a:lnSpc>
                        <a:spcBef>
                          <a:spcPct val="0"/>
                        </a:spcBef>
                        <a:spcAft>
                          <a:spcPct val="0"/>
                        </a:spcAft>
                        <a:buClrTx/>
                        <a:buSzTx/>
                        <a:buFontTx/>
                        <a:buNone/>
                        <a:tabLst/>
                      </a:pPr>
                      <a:r>
                        <a:rPr kumimoji="0" lang="sv-SE" altLang="sv-SE" sz="1200" b="0" i="0" u="none" strike="noStrike" cap="none" normalizeH="0" baseline="0" dirty="0">
                          <a:ln>
                            <a:noFill/>
                          </a:ln>
                          <a:solidFill>
                            <a:srgbClr val="535353"/>
                          </a:solidFill>
                          <a:effectLst/>
                          <a:latin typeface="Calibri" panose="020F0502020204030204" pitchFamily="34" charset="0"/>
                          <a:cs typeface="Calibri" panose="020F0502020204030204" pitchFamily="34" charset="0"/>
                          <a:sym typeface="Arial" panose="020B0604020202020204" pitchFamily="34" charset="0"/>
                        </a:rPr>
                        <a:t>Uzgodnienie harmonogramu spotkań i prac</a:t>
                      </a:r>
                      <a:endParaRPr kumimoji="0" lang="sv-SE" altLang="sv-SE" sz="1200" b="0" i="0" u="none" strike="noStrike" cap="none" normalizeH="0" baseline="0" dirty="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F0FA"/>
                    </a:solidFill>
                  </a:tcPr>
                </a:tc>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l" defTabSz="914400" rtl="0" eaLnBrk="1" fontAlgn="base" latinLnBrk="0" hangingPunct="0">
                        <a:lnSpc>
                          <a:spcPct val="100000"/>
                        </a:lnSpc>
                        <a:spcBef>
                          <a:spcPct val="0"/>
                        </a:spcBef>
                        <a:spcAft>
                          <a:spcPct val="0"/>
                        </a:spcAft>
                        <a:buClrTx/>
                        <a:buSzTx/>
                        <a:buFontTx/>
                        <a:buNone/>
                        <a:tabLst/>
                      </a:pPr>
                      <a:r>
                        <a:rPr kumimoji="0" lang="sv-SE" altLang="sv-SE" sz="1200" b="0" i="0" u="none" strike="noStrike" cap="none" normalizeH="0" baseline="0">
                          <a:ln>
                            <a:noFill/>
                          </a:ln>
                          <a:solidFill>
                            <a:srgbClr val="535353"/>
                          </a:solidFill>
                          <a:effectLst/>
                          <a:latin typeface="Calibri" panose="020F0502020204030204" pitchFamily="34" charset="0"/>
                          <a:cs typeface="Calibri" panose="020F0502020204030204" pitchFamily="34" charset="0"/>
                          <a:sym typeface="Arial" panose="020B0604020202020204" pitchFamily="34" charset="0"/>
                        </a:rPr>
                        <a:t>0</a:t>
                      </a:r>
                      <a:endParaRPr kumimoji="0" lang="sv-SE" altLang="sv-SE" sz="1200" b="0" i="0" u="none" strike="noStrike" cap="none" normalizeH="0" baseline="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F0FA"/>
                    </a:solidFill>
                  </a:tcPr>
                </a:tc>
                <a:extLst>
                  <a:ext uri="{0D108BD9-81ED-4DB2-BD59-A6C34878D82A}">
                    <a16:rowId xmlns:a16="http://schemas.microsoft.com/office/drawing/2014/main" val="519048315"/>
                  </a:ext>
                </a:extLst>
              </a:tr>
              <a:tr h="333375">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r" defTabSz="914400" rtl="0" eaLnBrk="1" fontAlgn="base" latinLnBrk="0" hangingPunct="0">
                        <a:lnSpc>
                          <a:spcPct val="100000"/>
                        </a:lnSpc>
                        <a:spcBef>
                          <a:spcPct val="0"/>
                        </a:spcBef>
                        <a:spcAft>
                          <a:spcPct val="0"/>
                        </a:spcAft>
                        <a:buClrTx/>
                        <a:buSzTx/>
                        <a:buFontTx/>
                        <a:buNone/>
                        <a:tabLst/>
                      </a:pPr>
                      <a:r>
                        <a:rPr kumimoji="0" lang="sv-SE" altLang="sv-SE" sz="1200" b="0" i="0" u="none" strike="noStrike" cap="none" normalizeH="0" baseline="0" dirty="0">
                          <a:ln>
                            <a:noFill/>
                          </a:ln>
                          <a:solidFill>
                            <a:srgbClr val="535353"/>
                          </a:solidFill>
                          <a:effectLst/>
                          <a:latin typeface="Calibri" panose="020F0502020204030204" pitchFamily="34" charset="0"/>
                          <a:cs typeface="Calibri" panose="020F0502020204030204" pitchFamily="34" charset="0"/>
                          <a:sym typeface="Arial" panose="020B0604020202020204" pitchFamily="34" charset="0"/>
                        </a:rPr>
                        <a:t>Uzgodnienie listy kwalifikacji, nad którymi pracują grupy ekspertów Wykonawcy</a:t>
                      </a:r>
                      <a:endParaRPr kumimoji="0" lang="sv-SE" altLang="sv-SE" sz="1200" b="0" i="0" u="none" strike="noStrike" cap="none" normalizeH="0" baseline="0" dirty="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l" defTabSz="914400" rtl="0" eaLnBrk="1" fontAlgn="base" latinLnBrk="0" hangingPunct="0">
                        <a:lnSpc>
                          <a:spcPct val="100000"/>
                        </a:lnSpc>
                        <a:spcBef>
                          <a:spcPct val="0"/>
                        </a:spcBef>
                        <a:spcAft>
                          <a:spcPct val="0"/>
                        </a:spcAft>
                        <a:buClrTx/>
                        <a:buSzTx/>
                        <a:buFontTx/>
                        <a:buNone/>
                        <a:tabLst/>
                      </a:pPr>
                      <a:r>
                        <a:rPr kumimoji="0" lang="sv-SE" altLang="sv-SE" sz="1200" b="0" i="0" u="none" strike="noStrike" cap="none" normalizeH="0" baseline="0">
                          <a:ln>
                            <a:noFill/>
                          </a:ln>
                          <a:solidFill>
                            <a:srgbClr val="535353"/>
                          </a:solidFill>
                          <a:effectLst/>
                          <a:latin typeface="Calibri" panose="020F0502020204030204" pitchFamily="34" charset="0"/>
                          <a:cs typeface="Calibri" panose="020F0502020204030204" pitchFamily="34" charset="0"/>
                          <a:sym typeface="Arial" panose="020B0604020202020204" pitchFamily="34" charset="0"/>
                        </a:rPr>
                        <a:t>0</a:t>
                      </a:r>
                      <a:endParaRPr kumimoji="0" lang="sv-SE" altLang="sv-SE" sz="1200" b="0" i="0" u="none" strike="noStrike" cap="none" normalizeH="0" baseline="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2432399746"/>
                  </a:ext>
                </a:extLst>
              </a:tr>
              <a:tr h="460867">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r" defTabSz="914400" rtl="0" eaLnBrk="1" fontAlgn="base" latinLnBrk="0" hangingPunct="0">
                        <a:lnSpc>
                          <a:spcPct val="100000"/>
                        </a:lnSpc>
                        <a:spcBef>
                          <a:spcPct val="0"/>
                        </a:spcBef>
                        <a:spcAft>
                          <a:spcPct val="0"/>
                        </a:spcAft>
                        <a:buClrTx/>
                        <a:buSzTx/>
                        <a:buFontTx/>
                        <a:buNone/>
                        <a:tabLst/>
                      </a:pPr>
                      <a:r>
                        <a:rPr kumimoji="0" lang="sv-SE" altLang="sv-SE" sz="1200" b="0" i="0" u="none" strike="noStrike" cap="none" normalizeH="0" baseline="0" dirty="0">
                          <a:ln>
                            <a:noFill/>
                          </a:ln>
                          <a:solidFill>
                            <a:srgbClr val="535353"/>
                          </a:solidFill>
                          <a:effectLst/>
                          <a:latin typeface="Calibri" panose="020F0502020204030204" pitchFamily="34" charset="0"/>
                          <a:cs typeface="Calibri" panose="020F0502020204030204" pitchFamily="34" charset="0"/>
                          <a:sym typeface="Arial" panose="020B0604020202020204" pitchFamily="34" charset="0"/>
                        </a:rPr>
                        <a:t>Wykonawca zgłasza listy ekspertów i koordynatorów opisu w podziale na kwalifikacje</a:t>
                      </a:r>
                      <a:endParaRPr kumimoji="0" lang="sv-SE" altLang="sv-SE" sz="1200" b="0" i="0" u="none" strike="noStrike" cap="none" normalizeH="0" baseline="0" dirty="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F0FA"/>
                    </a:solidFill>
                  </a:tcPr>
                </a:tc>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l" defTabSz="914400" rtl="0" eaLnBrk="1" fontAlgn="base" latinLnBrk="0" hangingPunct="0">
                        <a:lnSpc>
                          <a:spcPct val="100000"/>
                        </a:lnSpc>
                        <a:spcBef>
                          <a:spcPct val="0"/>
                        </a:spcBef>
                        <a:spcAft>
                          <a:spcPct val="0"/>
                        </a:spcAft>
                        <a:buClrTx/>
                        <a:buSzTx/>
                        <a:buFontTx/>
                        <a:buNone/>
                        <a:tabLst/>
                      </a:pPr>
                      <a:r>
                        <a:rPr kumimoji="0" lang="sv-SE" altLang="sv-SE" sz="1200" b="0" i="0" u="none" strike="noStrike" cap="none" normalizeH="0" baseline="0">
                          <a:ln>
                            <a:noFill/>
                          </a:ln>
                          <a:solidFill>
                            <a:srgbClr val="535353"/>
                          </a:solidFill>
                          <a:effectLst/>
                          <a:latin typeface="Calibri" panose="020F0502020204030204" pitchFamily="34" charset="0"/>
                          <a:cs typeface="Calibri" panose="020F0502020204030204" pitchFamily="34" charset="0"/>
                          <a:sym typeface="Arial" panose="020B0604020202020204" pitchFamily="34" charset="0"/>
                        </a:rPr>
                        <a:t>30</a:t>
                      </a:r>
                      <a:endParaRPr kumimoji="0" lang="sv-SE" altLang="sv-SE" sz="1200" b="0" i="0" u="none" strike="noStrike" cap="none" normalizeH="0" baseline="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F0FA"/>
                    </a:solidFill>
                  </a:tcPr>
                </a:tc>
                <a:extLst>
                  <a:ext uri="{0D108BD9-81ED-4DB2-BD59-A6C34878D82A}">
                    <a16:rowId xmlns:a16="http://schemas.microsoft.com/office/drawing/2014/main" val="2427264228"/>
                  </a:ext>
                </a:extLst>
              </a:tr>
              <a:tr h="561975">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r" defTabSz="914400" rtl="0" eaLnBrk="1" fontAlgn="base" latinLnBrk="0" hangingPunct="0">
                        <a:lnSpc>
                          <a:spcPct val="100000"/>
                        </a:lnSpc>
                        <a:spcBef>
                          <a:spcPct val="0"/>
                        </a:spcBef>
                        <a:spcAft>
                          <a:spcPct val="0"/>
                        </a:spcAft>
                        <a:buClrTx/>
                        <a:buSzTx/>
                        <a:buFontTx/>
                        <a:buNone/>
                        <a:tabLst/>
                      </a:pPr>
                      <a:r>
                        <a:rPr kumimoji="0" lang="sv-SE" altLang="sv-SE" sz="1200" b="0" i="0" u="none" strike="noStrike" cap="none" normalizeH="0" baseline="0" dirty="0">
                          <a:ln>
                            <a:noFill/>
                          </a:ln>
                          <a:solidFill>
                            <a:srgbClr val="535353"/>
                          </a:solidFill>
                          <a:effectLst/>
                          <a:latin typeface="Calibri" panose="020F0502020204030204" pitchFamily="34" charset="0"/>
                          <a:cs typeface="Calibri" panose="020F0502020204030204" pitchFamily="34" charset="0"/>
                          <a:sym typeface="Arial" panose="020B0604020202020204" pitchFamily="34" charset="0"/>
                        </a:rPr>
                        <a:t>Zamawiający określa 5 terminów seminariów, w których muszą wziąć udział eksperci główni dla każdej kwalifikacji</a:t>
                      </a:r>
                      <a:endParaRPr kumimoji="0" lang="sv-SE" altLang="sv-SE" sz="1200" b="0" i="0" u="none" strike="noStrike" cap="none" normalizeH="0" baseline="0" dirty="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l" defTabSz="914400" rtl="0" eaLnBrk="1" fontAlgn="base" latinLnBrk="0" hangingPunct="0">
                        <a:lnSpc>
                          <a:spcPct val="100000"/>
                        </a:lnSpc>
                        <a:spcBef>
                          <a:spcPct val="0"/>
                        </a:spcBef>
                        <a:spcAft>
                          <a:spcPct val="0"/>
                        </a:spcAft>
                        <a:buClrTx/>
                        <a:buSzTx/>
                        <a:buFontTx/>
                        <a:buNone/>
                        <a:tabLst/>
                      </a:pPr>
                      <a:r>
                        <a:rPr kumimoji="0" lang="sv-SE" altLang="sv-SE" sz="1200" b="0" i="0" u="none" strike="noStrike" cap="none" normalizeH="0" baseline="0" dirty="0">
                          <a:ln>
                            <a:noFill/>
                          </a:ln>
                          <a:solidFill>
                            <a:srgbClr val="535353"/>
                          </a:solidFill>
                          <a:effectLst/>
                          <a:latin typeface="Calibri" panose="020F0502020204030204" pitchFamily="34" charset="0"/>
                          <a:cs typeface="Calibri" panose="020F0502020204030204" pitchFamily="34" charset="0"/>
                          <a:sym typeface="Arial" panose="020B0604020202020204" pitchFamily="34" charset="0"/>
                        </a:rPr>
                        <a:t>35</a:t>
                      </a:r>
                      <a:endParaRPr kumimoji="0" lang="sv-SE" altLang="sv-SE" sz="1200" b="0" i="0" u="none" strike="noStrike" cap="none" normalizeH="0" baseline="0" dirty="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2520795335"/>
                  </a:ext>
                </a:extLst>
              </a:tr>
              <a:tr h="346075">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r" defTabSz="914400" rtl="0" eaLnBrk="1" fontAlgn="base" latinLnBrk="0" hangingPunct="0">
                        <a:lnSpc>
                          <a:spcPct val="100000"/>
                        </a:lnSpc>
                        <a:spcBef>
                          <a:spcPct val="0"/>
                        </a:spcBef>
                        <a:spcAft>
                          <a:spcPct val="0"/>
                        </a:spcAft>
                        <a:buClrTx/>
                        <a:buSzTx/>
                        <a:buFontTx/>
                        <a:buNone/>
                        <a:tabLst/>
                      </a:pPr>
                      <a:r>
                        <a:rPr kumimoji="0" lang="sv-SE" altLang="sv-SE" sz="1200" b="0" i="0" u="none" strike="noStrike" cap="none" normalizeH="0" baseline="0" dirty="0">
                          <a:ln>
                            <a:noFill/>
                          </a:ln>
                          <a:solidFill>
                            <a:srgbClr val="535353"/>
                          </a:solidFill>
                          <a:effectLst/>
                          <a:latin typeface="Calibri" panose="020F0502020204030204" pitchFamily="34" charset="0"/>
                          <a:cs typeface="Calibri" panose="020F0502020204030204" pitchFamily="34" charset="0"/>
                          <a:sym typeface="Arial" panose="020B0604020202020204" pitchFamily="34" charset="0"/>
                        </a:rPr>
                        <a:t>Seminaria dla Wykonawców</a:t>
                      </a:r>
                      <a:endParaRPr kumimoji="0" lang="sv-SE" altLang="sv-SE" sz="1200" b="0" i="0" u="none" strike="noStrike" cap="none" normalizeH="0" baseline="0" dirty="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F0FA"/>
                    </a:solidFill>
                  </a:tcPr>
                </a:tc>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l" defTabSz="914400" rtl="0" eaLnBrk="1" fontAlgn="base" latinLnBrk="0" hangingPunct="0">
                        <a:lnSpc>
                          <a:spcPct val="100000"/>
                        </a:lnSpc>
                        <a:spcBef>
                          <a:spcPct val="0"/>
                        </a:spcBef>
                        <a:spcAft>
                          <a:spcPct val="0"/>
                        </a:spcAft>
                        <a:buClrTx/>
                        <a:buSzTx/>
                        <a:buFontTx/>
                        <a:buNone/>
                        <a:tabLst/>
                      </a:pPr>
                      <a:r>
                        <a:rPr kumimoji="0" lang="sv-SE" altLang="sv-SE" sz="1200" b="0" i="0" u="none" strike="noStrike" cap="none" normalizeH="0" baseline="0" dirty="0">
                          <a:ln>
                            <a:noFill/>
                          </a:ln>
                          <a:solidFill>
                            <a:srgbClr val="535353"/>
                          </a:solidFill>
                          <a:effectLst/>
                          <a:latin typeface="Calibri" panose="020F0502020204030204" pitchFamily="34" charset="0"/>
                          <a:cs typeface="Calibri" panose="020F0502020204030204" pitchFamily="34" charset="0"/>
                          <a:sym typeface="Arial" panose="020B0604020202020204" pitchFamily="34" charset="0"/>
                        </a:rPr>
                        <a:t>40–50</a:t>
                      </a:r>
                      <a:endParaRPr kumimoji="0" lang="sv-SE" altLang="sv-SE" sz="1200" b="0" i="0" u="none" strike="noStrike" cap="none" normalizeH="0" baseline="0" dirty="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F0FA"/>
                    </a:solidFill>
                  </a:tcPr>
                </a:tc>
                <a:extLst>
                  <a:ext uri="{0D108BD9-81ED-4DB2-BD59-A6C34878D82A}">
                    <a16:rowId xmlns:a16="http://schemas.microsoft.com/office/drawing/2014/main" val="2216342332"/>
                  </a:ext>
                </a:extLst>
              </a:tr>
              <a:tr h="346075">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r" defTabSz="914400" rtl="0" eaLnBrk="1" fontAlgn="base" latinLnBrk="0" hangingPunct="0">
                        <a:lnSpc>
                          <a:spcPct val="100000"/>
                        </a:lnSpc>
                        <a:spcBef>
                          <a:spcPct val="0"/>
                        </a:spcBef>
                        <a:spcAft>
                          <a:spcPct val="0"/>
                        </a:spcAft>
                        <a:buClrTx/>
                        <a:buSzTx/>
                        <a:buFontTx/>
                        <a:buNone/>
                        <a:tabLst/>
                      </a:pPr>
                      <a:r>
                        <a:rPr kumimoji="0" lang="sv-SE" altLang="sv-SE" sz="1200" b="0" i="0" u="none" strike="noStrike" cap="none" normalizeH="0" baseline="0" dirty="0">
                          <a:ln>
                            <a:noFill/>
                          </a:ln>
                          <a:solidFill>
                            <a:srgbClr val="535353"/>
                          </a:solidFill>
                          <a:effectLst/>
                          <a:latin typeface="Calibri" panose="020F0502020204030204" pitchFamily="34" charset="0"/>
                          <a:cs typeface="Calibri" panose="020F0502020204030204" pitchFamily="34" charset="0"/>
                          <a:sym typeface="Arial" panose="020B0604020202020204" pitchFamily="34" charset="0"/>
                        </a:rPr>
                        <a:t>Rozpoczyna się opis kwalifikacji</a:t>
                      </a:r>
                      <a:endParaRPr kumimoji="0" lang="sv-SE" altLang="sv-SE" sz="1200" b="0" i="0" u="none" strike="noStrike" cap="none" normalizeH="0" baseline="0" dirty="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l" defTabSz="914400" rtl="0" eaLnBrk="1" fontAlgn="base" latinLnBrk="0" hangingPunct="0">
                        <a:lnSpc>
                          <a:spcPct val="100000"/>
                        </a:lnSpc>
                        <a:spcBef>
                          <a:spcPct val="0"/>
                        </a:spcBef>
                        <a:spcAft>
                          <a:spcPct val="0"/>
                        </a:spcAft>
                        <a:buClrTx/>
                        <a:buSzTx/>
                        <a:buFontTx/>
                        <a:buNone/>
                        <a:tabLst/>
                      </a:pPr>
                      <a:r>
                        <a:rPr kumimoji="0" lang="sv-SE" altLang="sv-SE" sz="1200" b="0" i="0" u="none" strike="noStrike" cap="none" normalizeH="0" baseline="0" dirty="0">
                          <a:ln>
                            <a:noFill/>
                          </a:ln>
                          <a:solidFill>
                            <a:srgbClr val="535353"/>
                          </a:solidFill>
                          <a:effectLst/>
                          <a:latin typeface="Calibri" panose="020F0502020204030204" pitchFamily="34" charset="0"/>
                          <a:cs typeface="Calibri" panose="020F0502020204030204" pitchFamily="34" charset="0"/>
                          <a:sym typeface="Arial" panose="020B0604020202020204" pitchFamily="34" charset="0"/>
                        </a:rPr>
                        <a:t>od 50. dnia</a:t>
                      </a:r>
                      <a:endParaRPr kumimoji="0" lang="sv-SE" altLang="sv-SE" sz="1200" b="0" i="0" u="none" strike="noStrike" cap="none" normalizeH="0" baseline="0" dirty="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2931422858"/>
                  </a:ext>
                </a:extLst>
              </a:tr>
              <a:tr h="346075">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r" defTabSz="914400" rtl="0" eaLnBrk="1" fontAlgn="base" latinLnBrk="0" hangingPunct="0">
                        <a:lnSpc>
                          <a:spcPct val="100000"/>
                        </a:lnSpc>
                        <a:spcBef>
                          <a:spcPct val="0"/>
                        </a:spcBef>
                        <a:spcAft>
                          <a:spcPct val="0"/>
                        </a:spcAft>
                        <a:buClrTx/>
                        <a:buSzTx/>
                        <a:buFontTx/>
                        <a:buNone/>
                        <a:tabLst/>
                      </a:pPr>
                      <a:r>
                        <a:rPr kumimoji="0" lang="sv-SE" altLang="sv-SE" sz="1200" b="0" i="0" u="none" strike="noStrike" cap="none" normalizeH="0" baseline="0" dirty="0">
                          <a:ln>
                            <a:noFill/>
                          </a:ln>
                          <a:solidFill>
                            <a:srgbClr val="535353"/>
                          </a:solidFill>
                          <a:effectLst/>
                          <a:latin typeface="Calibri" panose="020F0502020204030204" pitchFamily="34" charset="0"/>
                          <a:cs typeface="Calibri" panose="020F0502020204030204" pitchFamily="34" charset="0"/>
                          <a:sym typeface="Arial" panose="020B0604020202020204" pitchFamily="34" charset="0"/>
                        </a:rPr>
                        <a:t>1 spotkanie korygujące z każdą firmą w trakcie opisu</a:t>
                      </a:r>
                      <a:endParaRPr kumimoji="0" lang="sv-SE" altLang="sv-SE" sz="1200" b="0" i="0" u="none" strike="noStrike" cap="none" normalizeH="0" baseline="0" dirty="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F0FA"/>
                    </a:solidFill>
                  </a:tcPr>
                </a:tc>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l" defTabSz="914400" rtl="0" eaLnBrk="1" fontAlgn="base" latinLnBrk="0" hangingPunct="0">
                        <a:lnSpc>
                          <a:spcPct val="100000"/>
                        </a:lnSpc>
                        <a:spcBef>
                          <a:spcPct val="0"/>
                        </a:spcBef>
                        <a:spcAft>
                          <a:spcPct val="0"/>
                        </a:spcAft>
                        <a:buClrTx/>
                        <a:buSzTx/>
                        <a:buFontTx/>
                        <a:buNone/>
                        <a:tabLst/>
                      </a:pPr>
                      <a:endParaRPr kumimoji="0" lang="sv-SE" altLang="sv-SE" sz="1200" b="0" i="0" u="none" strike="noStrike" cap="none" normalizeH="0" baseline="0" dirty="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F0FA"/>
                    </a:solidFill>
                  </a:tcPr>
                </a:tc>
                <a:extLst>
                  <a:ext uri="{0D108BD9-81ED-4DB2-BD59-A6C34878D82A}">
                    <a16:rowId xmlns:a16="http://schemas.microsoft.com/office/drawing/2014/main" val="698013847"/>
                  </a:ext>
                </a:extLst>
              </a:tr>
              <a:tr h="346075">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r" defTabSz="914400" rtl="0" eaLnBrk="1" fontAlgn="base" latinLnBrk="0" hangingPunct="0">
                        <a:lnSpc>
                          <a:spcPct val="100000"/>
                        </a:lnSpc>
                        <a:spcBef>
                          <a:spcPct val="0"/>
                        </a:spcBef>
                        <a:spcAft>
                          <a:spcPct val="0"/>
                        </a:spcAft>
                        <a:buClrTx/>
                        <a:buSzTx/>
                        <a:buFontTx/>
                        <a:buNone/>
                        <a:tabLst/>
                      </a:pPr>
                      <a:r>
                        <a:rPr kumimoji="0" lang="sv-SE" altLang="sv-SE" sz="1200" b="0" i="0" u="none" strike="noStrike" cap="none" normalizeH="0" baseline="0" dirty="0">
                          <a:ln>
                            <a:noFill/>
                          </a:ln>
                          <a:solidFill>
                            <a:srgbClr val="535353"/>
                          </a:solidFill>
                          <a:effectLst/>
                          <a:latin typeface="Calibri" panose="020F0502020204030204" pitchFamily="34" charset="0"/>
                          <a:cs typeface="Calibri" panose="020F0502020204030204" pitchFamily="34" charset="0"/>
                          <a:sym typeface="Arial" panose="020B0604020202020204" pitchFamily="34" charset="0"/>
                        </a:rPr>
                        <a:t>Odbiór 1. wersji</a:t>
                      </a:r>
                      <a:endParaRPr kumimoji="0" lang="sv-SE" altLang="sv-SE" sz="1200" b="0" i="0" u="none" strike="noStrike" cap="none" normalizeH="0" baseline="0" dirty="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l" defTabSz="914400" rtl="0" eaLnBrk="1" fontAlgn="base" latinLnBrk="0" hangingPunct="0">
                        <a:lnSpc>
                          <a:spcPct val="100000"/>
                        </a:lnSpc>
                        <a:spcBef>
                          <a:spcPct val="0"/>
                        </a:spcBef>
                        <a:spcAft>
                          <a:spcPct val="0"/>
                        </a:spcAft>
                        <a:buClrTx/>
                        <a:buSzTx/>
                        <a:buFontTx/>
                        <a:buNone/>
                        <a:tabLst/>
                      </a:pPr>
                      <a:endParaRPr kumimoji="0" lang="sv-SE" altLang="sv-SE" sz="1200" b="0" i="0" u="none" strike="noStrike" cap="none" normalizeH="0" baseline="0" dirty="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3390146641"/>
                  </a:ext>
                </a:extLst>
              </a:tr>
              <a:tr h="346075">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r" defTabSz="914400" rtl="0" eaLnBrk="1" fontAlgn="base" latinLnBrk="0" hangingPunct="0">
                        <a:lnSpc>
                          <a:spcPct val="100000"/>
                        </a:lnSpc>
                        <a:spcBef>
                          <a:spcPct val="0"/>
                        </a:spcBef>
                        <a:spcAft>
                          <a:spcPct val="0"/>
                        </a:spcAft>
                        <a:buClrTx/>
                        <a:buSzTx/>
                        <a:buFontTx/>
                        <a:buNone/>
                        <a:tabLst/>
                      </a:pPr>
                      <a:r>
                        <a:rPr kumimoji="0" lang="sv-SE" altLang="sv-SE" sz="1200" b="0" i="0" u="none" strike="noStrike" cap="none" normalizeH="0" baseline="0">
                          <a:ln>
                            <a:noFill/>
                          </a:ln>
                          <a:solidFill>
                            <a:srgbClr val="535353"/>
                          </a:solidFill>
                          <a:effectLst/>
                          <a:latin typeface="Calibri" panose="020F0502020204030204" pitchFamily="34" charset="0"/>
                          <a:cs typeface="Calibri" panose="020F0502020204030204" pitchFamily="34" charset="0"/>
                          <a:sym typeface="Arial" panose="020B0604020202020204" pitchFamily="34" charset="0"/>
                        </a:rPr>
                        <a:t>Uwagi</a:t>
                      </a:r>
                      <a:endParaRPr kumimoji="0" lang="sv-SE" altLang="sv-SE" sz="1200" b="0" i="0" u="none" strike="noStrike" cap="none" normalizeH="0" baseline="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F0FA"/>
                    </a:solidFill>
                  </a:tcPr>
                </a:tc>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l" defTabSz="914400" rtl="0" eaLnBrk="1" fontAlgn="base" latinLnBrk="0" hangingPunct="0">
                        <a:lnSpc>
                          <a:spcPct val="100000"/>
                        </a:lnSpc>
                        <a:spcBef>
                          <a:spcPct val="0"/>
                        </a:spcBef>
                        <a:spcAft>
                          <a:spcPct val="0"/>
                        </a:spcAft>
                        <a:buClrTx/>
                        <a:buSzTx/>
                        <a:buFontTx/>
                        <a:buNone/>
                        <a:tabLst/>
                      </a:pPr>
                      <a:endParaRPr kumimoji="0" lang="sv-SE" altLang="sv-SE" sz="1200" b="0" i="0" u="none" strike="noStrike" cap="none" normalizeH="0" baseline="0" dirty="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F0FA"/>
                    </a:solidFill>
                  </a:tcPr>
                </a:tc>
                <a:extLst>
                  <a:ext uri="{0D108BD9-81ED-4DB2-BD59-A6C34878D82A}">
                    <a16:rowId xmlns:a16="http://schemas.microsoft.com/office/drawing/2014/main" val="3259365201"/>
                  </a:ext>
                </a:extLst>
              </a:tr>
              <a:tr h="346075">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r" defTabSz="914400" rtl="0" eaLnBrk="1" fontAlgn="base" latinLnBrk="0" hangingPunct="0">
                        <a:lnSpc>
                          <a:spcPct val="100000"/>
                        </a:lnSpc>
                        <a:spcBef>
                          <a:spcPct val="0"/>
                        </a:spcBef>
                        <a:spcAft>
                          <a:spcPct val="0"/>
                        </a:spcAft>
                        <a:buClrTx/>
                        <a:buSzTx/>
                        <a:buFontTx/>
                        <a:buNone/>
                        <a:tabLst/>
                      </a:pPr>
                      <a:r>
                        <a:rPr kumimoji="0" lang="sv-SE" altLang="sv-SE" sz="1200" b="0" i="0" u="none" strike="noStrike" cap="none" normalizeH="0" baseline="0">
                          <a:ln>
                            <a:noFill/>
                          </a:ln>
                          <a:solidFill>
                            <a:srgbClr val="535353"/>
                          </a:solidFill>
                          <a:effectLst/>
                          <a:latin typeface="Calibri" panose="020F0502020204030204" pitchFamily="34" charset="0"/>
                          <a:cs typeface="Calibri" panose="020F0502020204030204" pitchFamily="34" charset="0"/>
                          <a:sym typeface="Arial" panose="020B0604020202020204" pitchFamily="34" charset="0"/>
                        </a:rPr>
                        <a:t>Odbiór ostatecznej wersji</a:t>
                      </a:r>
                      <a:endParaRPr kumimoji="0" lang="sv-SE" altLang="sv-SE" sz="1200" b="0" i="0" u="none" strike="noStrike" cap="none" normalizeH="0" baseline="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l" defTabSz="914400" rtl="0" eaLnBrk="1" fontAlgn="base" latinLnBrk="0" hangingPunct="0">
                        <a:lnSpc>
                          <a:spcPct val="100000"/>
                        </a:lnSpc>
                        <a:spcBef>
                          <a:spcPct val="0"/>
                        </a:spcBef>
                        <a:spcAft>
                          <a:spcPct val="0"/>
                        </a:spcAft>
                        <a:buClrTx/>
                        <a:buSzTx/>
                        <a:buFontTx/>
                        <a:buNone/>
                        <a:tabLst/>
                      </a:pPr>
                      <a:endParaRPr kumimoji="0" lang="sv-SE" altLang="sv-SE" sz="1200" b="0" i="0" u="none" strike="noStrike" cap="none" normalizeH="0" baseline="0" dirty="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2881275796"/>
                  </a:ext>
                </a:extLst>
              </a:tr>
            </a:tbl>
          </a:graphicData>
        </a:graphic>
      </p:graphicFrame>
    </p:spTree>
    <p:extLst>
      <p:ext uri="{BB962C8B-B14F-4D97-AF65-F5344CB8AC3E}">
        <p14:creationId xmlns:p14="http://schemas.microsoft.com/office/powerpoint/2010/main" val="30407895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Slajd tytułowy">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6EFB4A86-5CC9-477D-B2C7-88D29337AE19}"/>
              </a:ext>
            </a:extLst>
          </p:cNvPr>
          <p:cNvSpPr txBox="1">
            <a:spLocks noChangeArrowheads="1"/>
          </p:cNvSpPr>
          <p:nvPr userDrawn="1"/>
        </p:nvSpPr>
        <p:spPr>
          <a:xfrm>
            <a:off x="920754" y="730253"/>
            <a:ext cx="8402638" cy="865188"/>
          </a:xfrm>
          <a:prstGeom prst="rect">
            <a:avLst/>
          </a:prstGeom>
        </p:spPr>
        <p:txBody>
          <a:bodyPr lIns="0" tIns="0" rIns="0" bIns="0"/>
          <a:lstStyle>
            <a:lvl1pPr algn="l" defTabSz="457200" rtl="0" fontAlgn="base" hangingPunct="0">
              <a:spcBef>
                <a:spcPct val="0"/>
              </a:spcBef>
              <a:spcAft>
                <a:spcPct val="0"/>
              </a:spcAft>
              <a:defRPr sz="1200" kern="1200">
                <a:solidFill>
                  <a:srgbClr val="000000"/>
                </a:solidFill>
                <a:latin typeface="+mj-lt"/>
                <a:ea typeface="+mj-ea"/>
                <a:cs typeface="+mj-cs"/>
                <a:sym typeface="Helvetica" panose="020B0604020202020204" pitchFamily="34" charset="0"/>
              </a:defRPr>
            </a:lvl1pPr>
            <a:lvl2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4572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9144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13716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18288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l" defTabSz="754870" rtl="0" eaLnBrk="1" fontAlgn="base" latinLnBrk="0" hangingPunct="0">
              <a:lnSpc>
                <a:spcPct val="115000"/>
              </a:lnSpc>
              <a:spcBef>
                <a:spcPct val="0"/>
              </a:spcBef>
              <a:spcAft>
                <a:spcPct val="0"/>
              </a:spcAft>
              <a:buClrTx/>
              <a:buSzTx/>
              <a:buFontTx/>
              <a:buNone/>
              <a:tabLst/>
              <a:defRPr/>
            </a:pPr>
            <a:r>
              <a:rPr kumimoji="0" lang="sv-SE" altLang="sv-SE" sz="3000" b="1" i="0" u="none" strike="noStrike" kern="1200" cap="none" spc="0" normalizeH="0" baseline="0" noProof="0" dirty="0">
                <a:ln>
                  <a:noFill/>
                </a:ln>
                <a:solidFill>
                  <a:srgbClr val="00A1E4"/>
                </a:solidFill>
                <a:effectLst/>
                <a:uLnTx/>
                <a:uFillTx/>
                <a:latin typeface="Calibri"/>
                <a:ea typeface="Avenir" charset="0"/>
                <a:cs typeface="Calibri"/>
                <a:sym typeface="Avenir" charset="0"/>
              </a:rPr>
              <a:t>KWALIFIKACJE</a:t>
            </a:r>
            <a:r>
              <a:rPr kumimoji="0" lang="sv-SE" altLang="sv-SE" sz="3000" b="1" i="0" u="none" strike="noStrike" kern="1200" cap="none" spc="0" normalizeH="0" baseline="0" noProof="0" dirty="0">
                <a:ln>
                  <a:noFill/>
                </a:ln>
                <a:solidFill>
                  <a:srgbClr val="535353"/>
                </a:solidFill>
                <a:effectLst/>
                <a:uLnTx/>
                <a:uFillTx/>
                <a:latin typeface="Calibri"/>
                <a:ea typeface="Avenir" charset="0"/>
                <a:cs typeface="Calibri"/>
                <a:sym typeface="Avenir" charset="0"/>
              </a:rPr>
              <a:t> AKTUALNIE ZGŁOSZONE DO ZRK</a:t>
            </a:r>
            <a:endParaRPr kumimoji="0" lang="sv-SE" altLang="sv-SE" sz="1200" b="0" i="0" u="none" strike="noStrike" kern="1200" cap="none" spc="0" normalizeH="0" baseline="0" noProof="0" dirty="0">
              <a:ln>
                <a:noFill/>
              </a:ln>
              <a:solidFill>
                <a:srgbClr val="000000"/>
              </a:solidFill>
              <a:effectLst/>
              <a:uLnTx/>
              <a:uFillTx/>
              <a:latin typeface="Calibri"/>
              <a:cs typeface="Calibri"/>
              <a:sym typeface="Helvetica" panose="020B0604020202020204" pitchFamily="34" charset="0"/>
            </a:endParaRPr>
          </a:p>
        </p:txBody>
      </p:sp>
      <p:sp>
        <p:nvSpPr>
          <p:cNvPr id="6" name="Rectangle 2">
            <a:extLst>
              <a:ext uri="{FF2B5EF4-FFF2-40B4-BE49-F238E27FC236}">
                <a16:creationId xmlns:a16="http://schemas.microsoft.com/office/drawing/2014/main" id="{3EF5CBC7-C84F-4123-9956-97B98144A6F5}"/>
              </a:ext>
            </a:extLst>
          </p:cNvPr>
          <p:cNvSpPr>
            <a:spLocks noGrp="1" noChangeArrowheads="1"/>
          </p:cNvSpPr>
          <p:nvPr>
            <p:ph idx="4294967295"/>
          </p:nvPr>
        </p:nvSpPr>
        <p:spPr>
          <a:xfrm>
            <a:off x="1335139" y="1595438"/>
            <a:ext cx="6872288" cy="4730750"/>
          </a:xfrm>
          <a:prstGeom prst="rect">
            <a:avLst/>
          </a:prstGeom>
        </p:spPr>
        <p:txBody>
          <a:bodyPr lIns="0" tIns="0" rIns="0" bIns="0"/>
          <a:lstStyle>
            <a:lvl1pPr marL="388598" indent="-388598" defTabSz="1134316">
              <a:lnSpc>
                <a:spcPct val="115000"/>
              </a:lnSpc>
              <a:spcBef>
                <a:spcPts val="3191"/>
              </a:spcBef>
              <a:buClr>
                <a:srgbClr val="00A0E3"/>
              </a:buClr>
              <a:buFont typeface="Arial" panose="020B0604020202020204" pitchFamily="34" charset="0"/>
              <a:buChar char="✓"/>
              <a:defRPr/>
            </a:lvl1pPr>
          </a:lstStyle>
          <a:p>
            <a:pPr marL="340995" indent="-340995" defTabSz="995363">
              <a:lnSpc>
                <a:spcPct val="115000"/>
              </a:lnSpc>
              <a:spcBef>
                <a:spcPts val="2800"/>
              </a:spcBef>
              <a:buClr>
                <a:srgbClr val="00A0E3"/>
              </a:buClr>
              <a:buFont typeface="Arial" panose="020B0604020202020204" pitchFamily="34" charset="0"/>
              <a:buChar char="✓"/>
            </a:pPr>
            <a:r>
              <a:rPr lang="sv-SE" altLang="sv-SE" sz="2200" dirty="0">
                <a:solidFill>
                  <a:srgbClr val="535353"/>
                </a:solidFill>
                <a:latin typeface="Calibri"/>
                <a:ea typeface="Avenir" charset="0"/>
                <a:cs typeface="Calibri"/>
                <a:sym typeface="Avenir" charset="0"/>
              </a:rPr>
              <a:t>Dokument </a:t>
            </a:r>
            <a:r>
              <a:rPr lang="sv-SE" altLang="sv-SE" sz="2200" dirty="0" err="1">
                <a:solidFill>
                  <a:srgbClr val="535353"/>
                </a:solidFill>
                <a:latin typeface="Calibri"/>
                <a:ea typeface="Avenir" charset="0"/>
                <a:cs typeface="Calibri"/>
                <a:sym typeface="Avenir" charset="0"/>
              </a:rPr>
              <a:t>opisujący</a:t>
            </a:r>
            <a:r>
              <a:rPr lang="sv-SE" altLang="sv-SE" sz="2200" dirty="0">
                <a:solidFill>
                  <a:srgbClr val="535353"/>
                </a:solidFill>
                <a:latin typeface="Calibri"/>
                <a:ea typeface="Avenir" charset="0"/>
                <a:cs typeface="Calibri"/>
                <a:sym typeface="Avenir" charset="0"/>
              </a:rPr>
              <a:t> </a:t>
            </a:r>
            <a:r>
              <a:rPr lang="sv-SE" altLang="sv-SE" sz="2200" dirty="0" err="1">
                <a:solidFill>
                  <a:srgbClr val="535353"/>
                </a:solidFill>
                <a:latin typeface="Calibri"/>
                <a:ea typeface="Avenir" charset="0"/>
                <a:cs typeface="Calibri"/>
                <a:sym typeface="Avenir" charset="0"/>
              </a:rPr>
              <a:t>kluczowe</a:t>
            </a:r>
            <a:r>
              <a:rPr lang="sv-SE" altLang="sv-SE" sz="2200" dirty="0">
                <a:solidFill>
                  <a:srgbClr val="535353"/>
                </a:solidFill>
                <a:latin typeface="Calibri"/>
                <a:ea typeface="Avenir" charset="0"/>
                <a:cs typeface="Calibri"/>
                <a:sym typeface="Avenir" charset="0"/>
              </a:rPr>
              <a:t> </a:t>
            </a:r>
            <a:r>
              <a:rPr lang="sv-SE" altLang="sv-SE" sz="2200" dirty="0" err="1">
                <a:solidFill>
                  <a:srgbClr val="535353"/>
                </a:solidFill>
                <a:latin typeface="Calibri"/>
                <a:ea typeface="Avenir" charset="0"/>
                <a:cs typeface="Calibri"/>
                <a:sym typeface="Avenir" charset="0"/>
              </a:rPr>
              <a:t>etapy</a:t>
            </a:r>
            <a:r>
              <a:rPr lang="sv-SE" altLang="sv-SE" sz="2200" dirty="0">
                <a:solidFill>
                  <a:srgbClr val="535353"/>
                </a:solidFill>
                <a:latin typeface="Calibri"/>
                <a:ea typeface="Avenir" charset="0"/>
                <a:cs typeface="Calibri"/>
                <a:sym typeface="Avenir" charset="0"/>
              </a:rPr>
              <a:t> </a:t>
            </a:r>
            <a:r>
              <a:rPr lang="sv-SE" altLang="sv-SE" sz="2200" dirty="0" err="1">
                <a:solidFill>
                  <a:srgbClr val="535353"/>
                </a:solidFill>
                <a:latin typeface="Calibri"/>
                <a:ea typeface="Avenir" charset="0"/>
                <a:cs typeface="Calibri"/>
                <a:sym typeface="Avenir" charset="0"/>
              </a:rPr>
              <a:t>zapewniania</a:t>
            </a:r>
            <a:r>
              <a:rPr lang="sv-SE" altLang="sv-SE" sz="2200" dirty="0">
                <a:solidFill>
                  <a:srgbClr val="535353"/>
                </a:solidFill>
                <a:latin typeface="Calibri"/>
                <a:ea typeface="Avenir" charset="0"/>
                <a:cs typeface="Calibri"/>
                <a:sym typeface="Avenir" charset="0"/>
              </a:rPr>
              <a:t> </a:t>
            </a:r>
            <a:r>
              <a:rPr lang="sv-SE" altLang="sv-SE" sz="2200" dirty="0" err="1">
                <a:solidFill>
                  <a:srgbClr val="535353"/>
                </a:solidFill>
                <a:latin typeface="Calibri"/>
                <a:ea typeface="Avenir" charset="0"/>
                <a:cs typeface="Calibri"/>
                <a:sym typeface="Avenir" charset="0"/>
              </a:rPr>
              <a:t>jakości</a:t>
            </a:r>
            <a:r>
              <a:rPr lang="sv-SE" altLang="sv-SE" sz="2200" dirty="0">
                <a:solidFill>
                  <a:srgbClr val="535353"/>
                </a:solidFill>
                <a:latin typeface="Calibri"/>
                <a:ea typeface="Avenir" charset="0"/>
                <a:cs typeface="Calibri"/>
                <a:sym typeface="Avenir" charset="0"/>
              </a:rPr>
              <a:t> </a:t>
            </a:r>
            <a:r>
              <a:rPr lang="sv-SE" altLang="sv-SE" sz="2200" dirty="0" err="1">
                <a:solidFill>
                  <a:srgbClr val="535353"/>
                </a:solidFill>
                <a:latin typeface="Calibri"/>
                <a:ea typeface="Avenir" charset="0"/>
                <a:cs typeface="Calibri"/>
                <a:sym typeface="Avenir" charset="0"/>
              </a:rPr>
              <a:t>certyfikowania</a:t>
            </a:r>
            <a:r>
              <a:rPr lang="sv-SE" altLang="sv-SE" sz="2200" dirty="0">
                <a:solidFill>
                  <a:srgbClr val="535353"/>
                </a:solidFill>
                <a:latin typeface="Calibri"/>
                <a:ea typeface="Avenir" charset="0"/>
                <a:cs typeface="Calibri"/>
                <a:sym typeface="Avenir" charset="0"/>
              </a:rPr>
              <a:t> </a:t>
            </a:r>
            <a:r>
              <a:rPr lang="sv-SE" altLang="sv-SE" sz="2200" dirty="0" err="1">
                <a:solidFill>
                  <a:srgbClr val="535353"/>
                </a:solidFill>
                <a:latin typeface="Calibri"/>
                <a:ea typeface="Avenir" charset="0"/>
                <a:cs typeface="Calibri"/>
                <a:sym typeface="Avenir" charset="0"/>
              </a:rPr>
              <a:t>danej</a:t>
            </a:r>
            <a:r>
              <a:rPr lang="sv-SE" altLang="sv-SE" sz="2200" dirty="0">
                <a:solidFill>
                  <a:srgbClr val="535353"/>
                </a:solidFill>
                <a:latin typeface="Calibri"/>
                <a:ea typeface="Avenir" charset="0"/>
                <a:cs typeface="Calibri"/>
                <a:sym typeface="Avenir" charset="0"/>
              </a:rPr>
              <a:t> </a:t>
            </a:r>
            <a:r>
              <a:rPr lang="sv-SE" altLang="sv-SE" sz="2200" dirty="0" err="1">
                <a:solidFill>
                  <a:srgbClr val="535353"/>
                </a:solidFill>
                <a:latin typeface="Calibri"/>
                <a:ea typeface="Avenir" charset="0"/>
                <a:cs typeface="Calibri"/>
                <a:sym typeface="Avenir" charset="0"/>
              </a:rPr>
              <a:t>kwalifikacji</a:t>
            </a:r>
            <a:endParaRPr lang="sv-SE" altLang="sv-SE" sz="2200" dirty="0" err="1">
              <a:solidFill>
                <a:srgbClr val="535353"/>
              </a:solidFill>
              <a:latin typeface="Calibri"/>
              <a:ea typeface="Avenir" charset="0"/>
              <a:cs typeface="Calibri"/>
            </a:endParaRPr>
          </a:p>
          <a:p>
            <a:pPr marL="340995" indent="-340995" defTabSz="995363">
              <a:lnSpc>
                <a:spcPct val="115000"/>
              </a:lnSpc>
              <a:spcBef>
                <a:spcPts val="2800"/>
              </a:spcBef>
              <a:buClr>
                <a:srgbClr val="00A0E3"/>
              </a:buClr>
              <a:buFont typeface="Arial" panose="020B0604020202020204" pitchFamily="34" charset="0"/>
              <a:buChar char="✓"/>
            </a:pPr>
            <a:r>
              <a:rPr lang="sv-SE" altLang="sv-SE" sz="2200" dirty="0" err="1">
                <a:solidFill>
                  <a:srgbClr val="535353"/>
                </a:solidFill>
                <a:latin typeface="Calibri"/>
                <a:ea typeface="Avenir" charset="0"/>
                <a:cs typeface="Calibri"/>
                <a:sym typeface="Avenir" charset="0"/>
              </a:rPr>
              <a:t>Ryzyka</a:t>
            </a:r>
            <a:r>
              <a:rPr lang="sv-SE" altLang="sv-SE" sz="2200" dirty="0">
                <a:solidFill>
                  <a:srgbClr val="535353"/>
                </a:solidFill>
                <a:latin typeface="Calibri"/>
                <a:ea typeface="Avenir" charset="0"/>
                <a:cs typeface="Calibri"/>
                <a:sym typeface="Avenir" charset="0"/>
              </a:rPr>
              <a:t> </a:t>
            </a:r>
            <a:r>
              <a:rPr lang="sv-SE" altLang="sv-SE" sz="2200" dirty="0" err="1">
                <a:solidFill>
                  <a:srgbClr val="535353"/>
                </a:solidFill>
                <a:latin typeface="Calibri"/>
                <a:ea typeface="Avenir" charset="0"/>
                <a:cs typeface="Calibri"/>
                <a:sym typeface="Avenir" charset="0"/>
              </a:rPr>
              <a:t>wraz</a:t>
            </a:r>
            <a:r>
              <a:rPr lang="sv-SE" altLang="sv-SE" sz="2200" dirty="0">
                <a:solidFill>
                  <a:srgbClr val="535353"/>
                </a:solidFill>
                <a:latin typeface="Calibri"/>
                <a:ea typeface="Avenir" charset="0"/>
                <a:cs typeface="Calibri"/>
                <a:sym typeface="Avenir" charset="0"/>
              </a:rPr>
              <a:t> z </a:t>
            </a:r>
            <a:r>
              <a:rPr lang="sv-SE" altLang="sv-SE" sz="2200" dirty="0" err="1">
                <a:solidFill>
                  <a:srgbClr val="535353"/>
                </a:solidFill>
                <a:latin typeface="Calibri"/>
                <a:ea typeface="Avenir" charset="0"/>
                <a:cs typeface="Calibri"/>
                <a:sym typeface="Avenir" charset="0"/>
              </a:rPr>
              <a:t>propozycjami</a:t>
            </a:r>
            <a:r>
              <a:rPr lang="sv-SE" altLang="sv-SE" sz="2200" dirty="0">
                <a:solidFill>
                  <a:srgbClr val="535353"/>
                </a:solidFill>
                <a:latin typeface="Calibri"/>
                <a:ea typeface="Avenir" charset="0"/>
                <a:cs typeface="Calibri"/>
                <a:sym typeface="Avenir" charset="0"/>
              </a:rPr>
              <a:t> </a:t>
            </a:r>
            <a:r>
              <a:rPr lang="sv-SE" altLang="sv-SE" sz="2200" dirty="0" err="1">
                <a:solidFill>
                  <a:srgbClr val="535353"/>
                </a:solidFill>
                <a:latin typeface="Calibri"/>
                <a:ea typeface="Avenir" charset="0"/>
                <a:cs typeface="Calibri"/>
                <a:sym typeface="Avenir" charset="0"/>
              </a:rPr>
              <a:t>rozwiązań</a:t>
            </a:r>
            <a:endParaRPr lang="sv-SE" altLang="sv-SE" sz="2200" dirty="0" err="1">
              <a:solidFill>
                <a:srgbClr val="535353"/>
              </a:solidFill>
              <a:latin typeface="Calibri"/>
              <a:ea typeface="Avenir" charset="0"/>
              <a:cs typeface="Calibri"/>
            </a:endParaRPr>
          </a:p>
          <a:p>
            <a:pPr marL="340995" indent="-340995" defTabSz="995363">
              <a:lnSpc>
                <a:spcPct val="115000"/>
              </a:lnSpc>
              <a:spcBef>
                <a:spcPts val="2800"/>
              </a:spcBef>
              <a:buClr>
                <a:srgbClr val="00A0E3"/>
              </a:buClr>
              <a:buFont typeface="Arial" panose="020B0604020202020204" pitchFamily="34" charset="0"/>
              <a:buChar char="✓"/>
            </a:pPr>
            <a:r>
              <a:rPr lang="sv-SE" altLang="sv-SE" sz="2200" dirty="0" err="1">
                <a:solidFill>
                  <a:srgbClr val="535353"/>
                </a:solidFill>
                <a:latin typeface="Calibri"/>
                <a:ea typeface="Avenir" charset="0"/>
                <a:cs typeface="Calibri"/>
                <a:sym typeface="Avenir" charset="0"/>
              </a:rPr>
              <a:t>Pomysły</a:t>
            </a:r>
            <a:r>
              <a:rPr lang="sv-SE" altLang="sv-SE" sz="2200" dirty="0">
                <a:solidFill>
                  <a:srgbClr val="535353"/>
                </a:solidFill>
                <a:latin typeface="Calibri"/>
                <a:ea typeface="Avenir" charset="0"/>
                <a:cs typeface="Calibri"/>
                <a:sym typeface="Avenir" charset="0"/>
              </a:rPr>
              <a:t> </a:t>
            </a:r>
            <a:r>
              <a:rPr lang="sv-SE" altLang="sv-SE" sz="2200" dirty="0" err="1">
                <a:solidFill>
                  <a:srgbClr val="535353"/>
                </a:solidFill>
                <a:latin typeface="Calibri"/>
                <a:ea typeface="Avenir" charset="0"/>
                <a:cs typeface="Calibri"/>
                <a:sym typeface="Avenir" charset="0"/>
              </a:rPr>
              <a:t>na</a:t>
            </a:r>
            <a:r>
              <a:rPr lang="sv-SE" altLang="sv-SE" sz="2200" dirty="0">
                <a:solidFill>
                  <a:srgbClr val="535353"/>
                </a:solidFill>
                <a:latin typeface="Calibri"/>
                <a:ea typeface="Avenir" charset="0"/>
                <a:cs typeface="Calibri"/>
                <a:sym typeface="Avenir" charset="0"/>
              </a:rPr>
              <a:t> </a:t>
            </a:r>
            <a:r>
              <a:rPr lang="sv-SE" altLang="sv-SE" sz="2200" dirty="0" err="1">
                <a:solidFill>
                  <a:srgbClr val="535353"/>
                </a:solidFill>
                <a:latin typeface="Calibri"/>
                <a:ea typeface="Avenir" charset="0"/>
                <a:cs typeface="Calibri"/>
                <a:sym typeface="Avenir" charset="0"/>
              </a:rPr>
              <a:t>monitorowanie</a:t>
            </a:r>
            <a:r>
              <a:rPr lang="sv-SE" altLang="sv-SE" sz="2200" dirty="0">
                <a:solidFill>
                  <a:srgbClr val="535353"/>
                </a:solidFill>
                <a:latin typeface="Calibri"/>
                <a:ea typeface="Avenir" charset="0"/>
                <a:cs typeface="Calibri"/>
                <a:sym typeface="Avenir" charset="0"/>
              </a:rPr>
              <a:t> </a:t>
            </a:r>
            <a:r>
              <a:rPr lang="sv-SE" altLang="sv-SE" sz="2200" dirty="0" err="1">
                <a:solidFill>
                  <a:srgbClr val="535353"/>
                </a:solidFill>
                <a:latin typeface="Calibri"/>
                <a:ea typeface="Avenir" charset="0"/>
                <a:cs typeface="Calibri"/>
                <a:sym typeface="Avenir" charset="0"/>
              </a:rPr>
              <a:t>procesu</a:t>
            </a:r>
            <a:r>
              <a:rPr lang="sv-SE" altLang="sv-SE" sz="2200" dirty="0">
                <a:solidFill>
                  <a:srgbClr val="535353"/>
                </a:solidFill>
                <a:latin typeface="Calibri"/>
                <a:ea typeface="Avenir" charset="0"/>
                <a:cs typeface="Calibri"/>
                <a:sym typeface="Avenir" charset="0"/>
              </a:rPr>
              <a:t> </a:t>
            </a:r>
            <a:r>
              <a:rPr lang="sv-SE" altLang="sv-SE" sz="2200" dirty="0" err="1">
                <a:solidFill>
                  <a:srgbClr val="535353"/>
                </a:solidFill>
                <a:latin typeface="Calibri"/>
                <a:ea typeface="Avenir" charset="0"/>
                <a:cs typeface="Calibri"/>
                <a:sym typeface="Avenir" charset="0"/>
              </a:rPr>
              <a:t>certyfikowania</a:t>
            </a:r>
            <a:endParaRPr lang="sv-SE" altLang="sv-SE" dirty="0" err="1">
              <a:latin typeface="Calibri"/>
              <a:cs typeface="Calibri"/>
            </a:endParaRPr>
          </a:p>
        </p:txBody>
      </p:sp>
    </p:spTree>
    <p:extLst>
      <p:ext uri="{BB962C8B-B14F-4D97-AF65-F5344CB8AC3E}">
        <p14:creationId xmlns:p14="http://schemas.microsoft.com/office/powerpoint/2010/main" val="16189602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Slajd tytułowy">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6EFB4A86-5CC9-477D-B2C7-88D29337AE19}"/>
              </a:ext>
            </a:extLst>
          </p:cNvPr>
          <p:cNvSpPr txBox="1">
            <a:spLocks noChangeArrowheads="1"/>
          </p:cNvSpPr>
          <p:nvPr userDrawn="1"/>
        </p:nvSpPr>
        <p:spPr>
          <a:xfrm>
            <a:off x="920754" y="730253"/>
            <a:ext cx="8402638" cy="865188"/>
          </a:xfrm>
          <a:prstGeom prst="rect">
            <a:avLst/>
          </a:prstGeom>
        </p:spPr>
        <p:txBody>
          <a:bodyPr lIns="0" tIns="0" rIns="0" bIns="0"/>
          <a:lstStyle>
            <a:lvl1pPr algn="l" defTabSz="457200" rtl="0" fontAlgn="base" hangingPunct="0">
              <a:spcBef>
                <a:spcPct val="0"/>
              </a:spcBef>
              <a:spcAft>
                <a:spcPct val="0"/>
              </a:spcAft>
              <a:defRPr sz="1200" kern="1200">
                <a:solidFill>
                  <a:srgbClr val="000000"/>
                </a:solidFill>
                <a:latin typeface="+mj-lt"/>
                <a:ea typeface="+mj-ea"/>
                <a:cs typeface="+mj-cs"/>
                <a:sym typeface="Helvetica" panose="020B0604020202020204" pitchFamily="34" charset="0"/>
              </a:defRPr>
            </a:lvl1pPr>
            <a:lvl2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4572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9144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13716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18288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l" defTabSz="754870" rtl="0" eaLnBrk="1" fontAlgn="base" latinLnBrk="0" hangingPunct="0">
              <a:lnSpc>
                <a:spcPct val="115000"/>
              </a:lnSpc>
              <a:spcBef>
                <a:spcPct val="0"/>
              </a:spcBef>
              <a:spcAft>
                <a:spcPct val="0"/>
              </a:spcAft>
              <a:buClrTx/>
              <a:buSzTx/>
              <a:buFontTx/>
              <a:buNone/>
              <a:tabLst/>
              <a:defRPr/>
            </a:pPr>
            <a:r>
              <a:rPr kumimoji="0" lang="sv-SE" altLang="sv-SE" sz="3000" b="1" i="0" u="none" strike="noStrike" kern="1200" cap="none" spc="0" normalizeH="0" baseline="0" noProof="0" dirty="0">
                <a:ln>
                  <a:noFill/>
                </a:ln>
                <a:solidFill>
                  <a:srgbClr val="00A1E4"/>
                </a:solidFill>
                <a:effectLst/>
                <a:uLnTx/>
                <a:uFillTx/>
                <a:latin typeface="Calibri"/>
                <a:ea typeface="Avenir" charset="0"/>
                <a:cs typeface="Calibri"/>
                <a:sym typeface="Avenir" charset="0"/>
              </a:rPr>
              <a:t>KWALIFIKACJE</a:t>
            </a:r>
            <a:r>
              <a:rPr kumimoji="0" lang="sv-SE" altLang="sv-SE" sz="3000" b="1" i="0" u="none" strike="noStrike" kern="1200" cap="none" spc="0" normalizeH="0" baseline="0" noProof="0" dirty="0">
                <a:ln>
                  <a:noFill/>
                </a:ln>
                <a:solidFill>
                  <a:srgbClr val="535353"/>
                </a:solidFill>
                <a:effectLst/>
                <a:uLnTx/>
                <a:uFillTx/>
                <a:latin typeface="Calibri"/>
                <a:ea typeface="Avenir" charset="0"/>
                <a:cs typeface="Calibri"/>
                <a:sym typeface="Avenir" charset="0"/>
              </a:rPr>
              <a:t> AKTUALNIE ZGŁOSZONE DO ZRK</a:t>
            </a:r>
            <a:endParaRPr kumimoji="0" lang="sv-SE" altLang="sv-SE" sz="1200" b="0" i="0" u="none" strike="noStrike" kern="1200" cap="none" spc="0" normalizeH="0" baseline="0" noProof="0" dirty="0">
              <a:ln>
                <a:noFill/>
              </a:ln>
              <a:solidFill>
                <a:srgbClr val="000000"/>
              </a:solidFill>
              <a:effectLst/>
              <a:uLnTx/>
              <a:uFillTx/>
              <a:latin typeface="Calibri"/>
              <a:cs typeface="Calibri"/>
              <a:sym typeface="Helvetica" panose="020B0604020202020204" pitchFamily="34" charset="0"/>
            </a:endParaRPr>
          </a:p>
        </p:txBody>
      </p:sp>
      <p:graphicFrame>
        <p:nvGraphicFramePr>
          <p:cNvPr id="6" name="Group 2">
            <a:extLst>
              <a:ext uri="{FF2B5EF4-FFF2-40B4-BE49-F238E27FC236}">
                <a16:creationId xmlns:a16="http://schemas.microsoft.com/office/drawing/2014/main" id="{F4AD3E49-C37F-4129-9CE8-B1563FDAB6D7}"/>
              </a:ext>
            </a:extLst>
          </p:cNvPr>
          <p:cNvGraphicFramePr>
            <a:graphicFrameLocks noGrp="1"/>
          </p:cNvGraphicFramePr>
          <p:nvPr userDrawn="1"/>
        </p:nvGraphicFramePr>
        <p:xfrm>
          <a:off x="920750" y="1698625"/>
          <a:ext cx="8705850" cy="4365626"/>
        </p:xfrm>
        <a:graphic>
          <a:graphicData uri="http://schemas.openxmlformats.org/drawingml/2006/table">
            <a:tbl>
              <a:tblPr/>
              <a:tblGrid>
                <a:gridCol w="2128838">
                  <a:extLst>
                    <a:ext uri="{9D8B030D-6E8A-4147-A177-3AD203B41FA5}">
                      <a16:colId xmlns:a16="http://schemas.microsoft.com/office/drawing/2014/main" val="2018098880"/>
                    </a:ext>
                  </a:extLst>
                </a:gridCol>
                <a:gridCol w="6577012">
                  <a:extLst>
                    <a:ext uri="{9D8B030D-6E8A-4147-A177-3AD203B41FA5}">
                      <a16:colId xmlns:a16="http://schemas.microsoft.com/office/drawing/2014/main" val="889476902"/>
                    </a:ext>
                  </a:extLst>
                </a:gridCol>
              </a:tblGrid>
              <a:tr h="543278">
                <a:tc>
                  <a:txBody>
                    <a:bodyPr/>
                    <a:lstStyle>
                      <a:lvl1pPr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995363" rtl="0" eaLnBrk="1" fontAlgn="base" latinLnBrk="0" hangingPunct="0">
                        <a:lnSpc>
                          <a:spcPct val="115000"/>
                        </a:lnSpc>
                        <a:spcBef>
                          <a:spcPct val="0"/>
                        </a:spcBef>
                        <a:spcAft>
                          <a:spcPct val="0"/>
                        </a:spcAft>
                        <a:buClrTx/>
                        <a:buSzTx/>
                        <a:buFontTx/>
                        <a:buNone/>
                        <a:tabLst/>
                      </a:pPr>
                      <a:endParaRPr kumimoji="0" lang="sv-SE" altLang="sv-SE" sz="1700" b="0" i="0" u="none" strike="noStrike" cap="none" normalizeH="0" baseline="0" dirty="0">
                        <a:ln>
                          <a:noFill/>
                        </a:ln>
                        <a:solidFill>
                          <a:srgbClr val="000000"/>
                        </a:solidFill>
                        <a:effectLst/>
                        <a:latin typeface="Calibri"/>
                        <a:ea typeface="Helvetica" panose="020B0604020202020204" pitchFamily="34" charset="0"/>
                        <a:cs typeface="Helvetica"/>
                        <a:sym typeface="Helvetica" panose="020B0604020202020204" pitchFamily="34" charset="0"/>
                      </a:endParaRPr>
                    </a:p>
                  </a:txBody>
                  <a:tcPr marL="50419" marR="50419" marT="50419" marB="50419"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00A1E4"/>
                    </a:solidFill>
                  </a:tcPr>
                </a:tc>
                <a:tc>
                  <a:txBody>
                    <a:bodyPr/>
                    <a:lstStyle>
                      <a:lvl1pPr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995363" rtl="0" eaLnBrk="1" fontAlgn="base" latinLnBrk="0" hangingPunct="0">
                        <a:lnSpc>
                          <a:spcPct val="115000"/>
                        </a:lnSpc>
                        <a:spcBef>
                          <a:spcPct val="0"/>
                        </a:spcBef>
                        <a:spcAft>
                          <a:spcPct val="0"/>
                        </a:spcAft>
                        <a:buClrTx/>
                        <a:buSzTx/>
                        <a:buFontTx/>
                        <a:buNone/>
                        <a:tabLst/>
                      </a:pPr>
                      <a:r>
                        <a:rPr kumimoji="0" lang="sv-SE" altLang="sv-SE" sz="1700" b="1" i="0" u="none" strike="noStrike" cap="none" normalizeH="0" baseline="0" dirty="0">
                          <a:ln>
                            <a:noFill/>
                          </a:ln>
                          <a:solidFill>
                            <a:srgbClr val="FFFFFF"/>
                          </a:solidFill>
                          <a:effectLst/>
                          <a:latin typeface="Calibri"/>
                          <a:ea typeface="Avenir" charset="0"/>
                          <a:cs typeface="Avenir" charset="0"/>
                          <a:sym typeface="Avenir" charset="0"/>
                        </a:rPr>
                        <a:t>EFEKTY KSZTAŁCENIA </a:t>
                      </a:r>
                      <a:endParaRPr kumimoji="0" lang="sv-SE" altLang="sv-SE" sz="1700" b="0" i="0" u="none" strike="noStrike" cap="none" normalizeH="0" baseline="0" dirty="0">
                        <a:ln>
                          <a:noFill/>
                        </a:ln>
                        <a:solidFill>
                          <a:srgbClr val="000000"/>
                        </a:solidFill>
                        <a:effectLst/>
                        <a:latin typeface="Calibri"/>
                        <a:ea typeface="Helvetica" panose="020B0604020202020204" pitchFamily="34" charset="0"/>
                        <a:cs typeface="Helvetica"/>
                        <a:sym typeface="Helvetica" panose="020B0604020202020204" pitchFamily="34" charset="0"/>
                      </a:endParaRPr>
                    </a:p>
                  </a:txBody>
                  <a:tcPr marL="50419" marR="50419" marT="50419" marB="504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00A1E4"/>
                    </a:solidFill>
                  </a:tcPr>
                </a:tc>
                <a:extLst>
                  <a:ext uri="{0D108BD9-81ED-4DB2-BD59-A6C34878D82A}">
                    <a16:rowId xmlns:a16="http://schemas.microsoft.com/office/drawing/2014/main" val="237925338"/>
                  </a:ext>
                </a:extLst>
              </a:tr>
              <a:tr h="1198494">
                <a:tc>
                  <a:txBody>
                    <a:bodyPr/>
                    <a:lstStyle>
                      <a:lvl1pPr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995363" rtl="0" eaLnBrk="1" fontAlgn="base" latinLnBrk="0" hangingPunct="0">
                        <a:lnSpc>
                          <a:spcPct val="115000"/>
                        </a:lnSpc>
                        <a:spcBef>
                          <a:spcPct val="0"/>
                        </a:spcBef>
                        <a:spcAft>
                          <a:spcPct val="0"/>
                        </a:spcAft>
                        <a:buClrTx/>
                        <a:buSzTx/>
                        <a:buFontTx/>
                        <a:buNone/>
                        <a:tabLst/>
                      </a:pPr>
                      <a:r>
                        <a:rPr kumimoji="0" lang="sv-SE" altLang="sv-SE" sz="1700" b="1" i="0" u="none" strike="noStrike" cap="none" normalizeH="0" baseline="0" dirty="0">
                          <a:ln>
                            <a:noFill/>
                          </a:ln>
                          <a:solidFill>
                            <a:srgbClr val="535353"/>
                          </a:solidFill>
                          <a:effectLst/>
                          <a:latin typeface="Calibri"/>
                          <a:ea typeface="Avenir" charset="0"/>
                          <a:cs typeface="Avenir" charset="0"/>
                          <a:sym typeface="Avenir" charset="0"/>
                        </a:rPr>
                        <a:t>WIEDZA</a:t>
                      </a:r>
                      <a:endParaRPr kumimoji="0" lang="sv-SE" altLang="sv-SE" sz="1700" b="0" i="0" u="none" strike="noStrike" cap="none" normalizeH="0" baseline="0" dirty="0">
                        <a:ln>
                          <a:noFill/>
                        </a:ln>
                        <a:solidFill>
                          <a:srgbClr val="000000"/>
                        </a:solidFill>
                        <a:effectLst/>
                        <a:latin typeface="Calibri"/>
                        <a:ea typeface="Helvetica" panose="020B0604020202020204" pitchFamily="34" charset="0"/>
                        <a:cs typeface="Helvetica"/>
                        <a:sym typeface="Helvetica" panose="020B0604020202020204" pitchFamily="34" charset="0"/>
                      </a:endParaRPr>
                    </a:p>
                  </a:txBody>
                  <a:tcPr marL="50419" marR="50419" marT="50419" marB="504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995363" rtl="0" eaLnBrk="1" fontAlgn="base" latinLnBrk="0" hangingPunct="0">
                        <a:lnSpc>
                          <a:spcPct val="115000"/>
                        </a:lnSpc>
                        <a:spcBef>
                          <a:spcPts val="2400"/>
                        </a:spcBef>
                        <a:spcAft>
                          <a:spcPct val="0"/>
                        </a:spcAft>
                        <a:buClrTx/>
                        <a:buSzTx/>
                        <a:buFontTx/>
                        <a:buNone/>
                        <a:tabLst/>
                      </a:pPr>
                      <a:r>
                        <a:rPr kumimoji="0" lang="sv-SE" altLang="sv-SE" sz="1700" b="0" i="0" u="none" strike="noStrike" cap="none" normalizeH="0" baseline="0" dirty="0">
                          <a:ln>
                            <a:noFill/>
                          </a:ln>
                          <a:solidFill>
                            <a:srgbClr val="535353"/>
                          </a:solidFill>
                          <a:effectLst/>
                          <a:latin typeface="Calibri"/>
                          <a:cs typeface="Arial"/>
                          <a:sym typeface="Arial" panose="020B0604020202020204" pitchFamily="34" charset="0"/>
                        </a:rPr>
                        <a:t>Student </a:t>
                      </a:r>
                      <a:r>
                        <a:rPr kumimoji="0" lang="sv-SE" altLang="sv-SE" sz="1700" b="0" i="0" u="none" strike="noStrike" cap="none" normalizeH="0" baseline="0" dirty="0" err="1">
                          <a:ln>
                            <a:noFill/>
                          </a:ln>
                          <a:solidFill>
                            <a:srgbClr val="535353"/>
                          </a:solidFill>
                          <a:effectLst/>
                          <a:latin typeface="Calibri"/>
                          <a:cs typeface="Arial"/>
                          <a:sym typeface="Arial" panose="020B0604020202020204" pitchFamily="34" charset="0"/>
                        </a:rPr>
                        <a:t>wie</a:t>
                      </a:r>
                      <a:r>
                        <a:rPr kumimoji="0" lang="sv-SE" altLang="sv-SE" sz="1700" b="0" i="0" u="none" strike="noStrike" cap="none" normalizeH="0" baseline="0" dirty="0">
                          <a:ln>
                            <a:noFill/>
                          </a:ln>
                          <a:solidFill>
                            <a:srgbClr val="535353"/>
                          </a:solidFill>
                          <a:effectLst/>
                          <a:latin typeface="Calibri"/>
                          <a:cs typeface="Arial"/>
                          <a:sym typeface="Arial" panose="020B0604020202020204" pitchFamily="34" charset="0"/>
                        </a:rPr>
                        <a:t>, jak </a:t>
                      </a:r>
                      <a:r>
                        <a:rPr kumimoji="0" lang="sv-SE" altLang="sv-SE" sz="1700" b="0" i="0" u="none" strike="noStrike" cap="none" normalizeH="0" baseline="0" dirty="0" err="1">
                          <a:ln>
                            <a:noFill/>
                          </a:ln>
                          <a:solidFill>
                            <a:srgbClr val="535353"/>
                          </a:solidFill>
                          <a:effectLst/>
                          <a:latin typeface="Calibri"/>
                          <a:cs typeface="Arial"/>
                          <a:sym typeface="Arial" panose="020B0604020202020204" pitchFamily="34" charset="0"/>
                        </a:rPr>
                        <a:t>przebiega</a:t>
                      </a:r>
                      <a:r>
                        <a:rPr kumimoji="0" lang="sv-SE" altLang="sv-SE" sz="17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700" b="0" i="0" u="none" strike="noStrike" cap="none" normalizeH="0" baseline="0" dirty="0" err="1">
                          <a:ln>
                            <a:noFill/>
                          </a:ln>
                          <a:solidFill>
                            <a:srgbClr val="535353"/>
                          </a:solidFill>
                          <a:effectLst/>
                          <a:latin typeface="Calibri"/>
                          <a:cs typeface="Arial"/>
                          <a:sym typeface="Arial" panose="020B0604020202020204" pitchFamily="34" charset="0"/>
                        </a:rPr>
                        <a:t>rozwój</a:t>
                      </a:r>
                      <a:r>
                        <a:rPr kumimoji="0" lang="sv-SE" altLang="sv-SE" sz="17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700" b="0" i="0" u="none" strike="noStrike" cap="none" normalizeH="0" baseline="0" dirty="0" err="1">
                          <a:ln>
                            <a:noFill/>
                          </a:ln>
                          <a:solidFill>
                            <a:srgbClr val="535353"/>
                          </a:solidFill>
                          <a:effectLst/>
                          <a:latin typeface="Calibri"/>
                          <a:cs typeface="Arial"/>
                          <a:sym typeface="Arial" panose="020B0604020202020204" pitchFamily="34" charset="0"/>
                        </a:rPr>
                        <a:t>człowieka</a:t>
                      </a:r>
                      <a:r>
                        <a:rPr kumimoji="0" lang="sv-SE" altLang="sv-SE" sz="1700" b="0" i="0" u="none" strike="noStrike" cap="none" normalizeH="0" baseline="0" dirty="0">
                          <a:ln>
                            <a:noFill/>
                          </a:ln>
                          <a:solidFill>
                            <a:srgbClr val="535353"/>
                          </a:solidFill>
                          <a:effectLst/>
                          <a:latin typeface="Calibri"/>
                          <a:cs typeface="Arial"/>
                          <a:sym typeface="Arial" panose="020B0604020202020204" pitchFamily="34" charset="0"/>
                        </a:rPr>
                        <a:t> w </a:t>
                      </a:r>
                      <a:r>
                        <a:rPr kumimoji="0" lang="sv-SE" altLang="sv-SE" sz="1700" b="0" i="0" u="none" strike="noStrike" cap="none" normalizeH="0" baseline="0" dirty="0" err="1">
                          <a:ln>
                            <a:noFill/>
                          </a:ln>
                          <a:solidFill>
                            <a:srgbClr val="535353"/>
                          </a:solidFill>
                          <a:effectLst/>
                          <a:latin typeface="Calibri"/>
                          <a:cs typeface="Arial"/>
                          <a:sym typeface="Arial" panose="020B0604020202020204" pitchFamily="34" charset="0"/>
                        </a:rPr>
                        <a:t>ujęciu</a:t>
                      </a:r>
                      <a:r>
                        <a:rPr kumimoji="0" lang="sv-SE" altLang="sv-SE" sz="17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700" b="0" i="0" u="none" strike="noStrike" cap="none" normalizeH="0" baseline="0" dirty="0" err="1">
                          <a:ln>
                            <a:noFill/>
                          </a:ln>
                          <a:solidFill>
                            <a:srgbClr val="535353"/>
                          </a:solidFill>
                          <a:effectLst/>
                          <a:latin typeface="Calibri"/>
                          <a:cs typeface="Arial"/>
                          <a:sym typeface="Arial" panose="020B0604020202020204" pitchFamily="34" charset="0"/>
                        </a:rPr>
                        <a:t>holistycznym</a:t>
                      </a:r>
                      <a:r>
                        <a:rPr kumimoji="0" lang="sv-SE" altLang="sv-SE" sz="1700" b="0" i="0" u="none" strike="noStrike" cap="none" normalizeH="0" baseline="0" dirty="0">
                          <a:ln>
                            <a:noFill/>
                          </a:ln>
                          <a:solidFill>
                            <a:srgbClr val="535353"/>
                          </a:solidFill>
                          <a:effectLst/>
                          <a:latin typeface="Calibri"/>
                          <a:cs typeface="Arial"/>
                          <a:sym typeface="Arial" panose="020B0604020202020204" pitchFamily="34" charset="0"/>
                        </a:rPr>
                        <a:t>, </a:t>
                      </a:r>
                      <a:br>
                        <a:rPr kumimoji="0" lang="en-US" sz="1700" normalizeH="0" dirty="0">
                          <a:ln>
                            <a:noFill/>
                          </a:ln>
                          <a:effectLst/>
                          <a:sym typeface="Arial" panose="020B0604020202020204" pitchFamily="34" charset="0"/>
                        </a:rPr>
                      </a:br>
                      <a:r>
                        <a:rPr kumimoji="0" lang="sv-SE" altLang="sv-SE" sz="1700" b="0" i="0" u="none" strike="noStrike" cap="none" normalizeH="0" baseline="0" dirty="0">
                          <a:ln>
                            <a:noFill/>
                          </a:ln>
                          <a:solidFill>
                            <a:srgbClr val="535353"/>
                          </a:solidFill>
                          <a:effectLst/>
                          <a:latin typeface="Calibri"/>
                          <a:cs typeface="Arial"/>
                          <a:sym typeface="Arial" panose="020B0604020202020204" pitchFamily="34" charset="0"/>
                        </a:rPr>
                        <a:t>w </a:t>
                      </a:r>
                      <a:r>
                        <a:rPr kumimoji="0" lang="sv-SE" altLang="sv-SE" sz="1700" b="0" i="0" u="none" strike="noStrike" cap="none" normalizeH="0" baseline="0" dirty="0" err="1">
                          <a:ln>
                            <a:noFill/>
                          </a:ln>
                          <a:solidFill>
                            <a:srgbClr val="535353"/>
                          </a:solidFill>
                          <a:effectLst/>
                          <a:latin typeface="Calibri"/>
                          <a:cs typeface="Arial"/>
                          <a:sym typeface="Arial" panose="020B0604020202020204" pitchFamily="34" charset="0"/>
                        </a:rPr>
                        <a:t>poszczególnych</a:t>
                      </a:r>
                      <a:r>
                        <a:rPr kumimoji="0" lang="sv-SE" altLang="sv-SE" sz="17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700" b="0" i="0" u="none" strike="noStrike" cap="none" normalizeH="0" baseline="0" dirty="0" err="1">
                          <a:ln>
                            <a:noFill/>
                          </a:ln>
                          <a:solidFill>
                            <a:srgbClr val="535353"/>
                          </a:solidFill>
                          <a:effectLst/>
                          <a:latin typeface="Calibri"/>
                          <a:cs typeface="Arial"/>
                          <a:sym typeface="Arial" panose="020B0604020202020204" pitchFamily="34" charset="0"/>
                        </a:rPr>
                        <a:t>okresach</a:t>
                      </a:r>
                      <a:r>
                        <a:rPr kumimoji="0" lang="sv-SE" altLang="sv-SE" sz="17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700" b="0" i="0" u="none" strike="noStrike" cap="none" normalizeH="0" baseline="0" dirty="0" err="1">
                          <a:ln>
                            <a:noFill/>
                          </a:ln>
                          <a:solidFill>
                            <a:srgbClr val="535353"/>
                          </a:solidFill>
                          <a:effectLst/>
                          <a:latin typeface="Calibri"/>
                          <a:cs typeface="Arial"/>
                          <a:sym typeface="Arial" panose="020B0604020202020204" pitchFamily="34" charset="0"/>
                        </a:rPr>
                        <a:t>rozwojowych</a:t>
                      </a:r>
                      <a:r>
                        <a:rPr kumimoji="0" lang="sv-SE" altLang="sv-SE" sz="1700" b="0" i="0" u="none" strike="noStrike" cap="none" normalizeH="0" baseline="0" dirty="0">
                          <a:ln>
                            <a:noFill/>
                          </a:ln>
                          <a:solidFill>
                            <a:srgbClr val="535353"/>
                          </a:solidFill>
                          <a:effectLst/>
                          <a:latin typeface="Calibri"/>
                          <a:cs typeface="Arial"/>
                          <a:sym typeface="Arial" panose="020B0604020202020204" pitchFamily="34" charset="0"/>
                        </a:rPr>
                        <a:t>.</a:t>
                      </a:r>
                      <a:endParaRPr kumimoji="0" lang="sv-SE" altLang="sv-SE" sz="1700" b="0" i="0" u="none" strike="noStrike" cap="none" normalizeH="0" baseline="0" dirty="0">
                        <a:ln>
                          <a:noFill/>
                        </a:ln>
                        <a:solidFill>
                          <a:srgbClr val="000000"/>
                        </a:solidFill>
                        <a:effectLst/>
                        <a:latin typeface="Calibri"/>
                        <a:ea typeface="Helvetica" panose="020B0604020202020204" pitchFamily="34" charset="0"/>
                        <a:cs typeface="Arial"/>
                        <a:sym typeface="Helvetica" panose="020B0604020202020204" pitchFamily="34" charset="0"/>
                      </a:endParaRPr>
                    </a:p>
                  </a:txBody>
                  <a:tcPr marL="50419" marR="50419" marT="50419" marB="504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990321185"/>
                  </a:ext>
                </a:extLst>
              </a:tr>
              <a:tr h="1311927">
                <a:tc>
                  <a:txBody>
                    <a:bodyPr/>
                    <a:lstStyle>
                      <a:lvl1pPr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995363" rtl="0" eaLnBrk="1" fontAlgn="base" latinLnBrk="0" hangingPunct="0">
                        <a:lnSpc>
                          <a:spcPct val="115000"/>
                        </a:lnSpc>
                        <a:spcBef>
                          <a:spcPct val="0"/>
                        </a:spcBef>
                        <a:spcAft>
                          <a:spcPct val="0"/>
                        </a:spcAft>
                        <a:buClrTx/>
                        <a:buSzTx/>
                        <a:buFontTx/>
                        <a:buNone/>
                        <a:tabLst/>
                      </a:pPr>
                      <a:r>
                        <a:rPr kumimoji="0" lang="sv-SE" altLang="sv-SE" sz="1700" b="1" i="0" u="none" strike="noStrike" cap="none" normalizeH="0" baseline="0" dirty="0">
                          <a:ln>
                            <a:noFill/>
                          </a:ln>
                          <a:solidFill>
                            <a:srgbClr val="535353"/>
                          </a:solidFill>
                          <a:effectLst/>
                          <a:latin typeface="Calibri"/>
                          <a:ea typeface="Avenir" charset="0"/>
                          <a:cs typeface="Avenir" charset="0"/>
                          <a:sym typeface="Avenir" charset="0"/>
                        </a:rPr>
                        <a:t>UMIEJĘTNOŚCI</a:t>
                      </a:r>
                      <a:endParaRPr kumimoji="0" lang="sv-SE" altLang="sv-SE" sz="1700" b="0" i="0" u="none" strike="noStrike" cap="none" normalizeH="0" baseline="0" dirty="0">
                        <a:ln>
                          <a:noFill/>
                        </a:ln>
                        <a:solidFill>
                          <a:srgbClr val="000000"/>
                        </a:solidFill>
                        <a:effectLst/>
                        <a:latin typeface="Calibri"/>
                        <a:ea typeface="Helvetica" panose="020B0604020202020204" pitchFamily="34" charset="0"/>
                        <a:cs typeface="Helvetica"/>
                        <a:sym typeface="Helvetica" panose="020B0604020202020204" pitchFamily="34" charset="0"/>
                      </a:endParaRPr>
                    </a:p>
                  </a:txBody>
                  <a:tcPr marL="50419" marR="50419" marT="50419" marB="504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995363" rtl="0" eaLnBrk="1" fontAlgn="base" latinLnBrk="0" hangingPunct="0">
                        <a:lnSpc>
                          <a:spcPct val="115000"/>
                        </a:lnSpc>
                        <a:spcBef>
                          <a:spcPts val="2400"/>
                        </a:spcBef>
                        <a:spcAft>
                          <a:spcPct val="0"/>
                        </a:spcAft>
                        <a:buClrTx/>
                        <a:buSzTx/>
                        <a:buFontTx/>
                        <a:buNone/>
                        <a:tabLst/>
                      </a:pPr>
                      <a:r>
                        <a:rPr kumimoji="0" lang="sv-SE" altLang="sv-SE" sz="1700" b="0" i="0" u="none" strike="noStrike" cap="none" normalizeH="0" baseline="0" dirty="0">
                          <a:ln>
                            <a:noFill/>
                          </a:ln>
                          <a:solidFill>
                            <a:srgbClr val="535353"/>
                          </a:solidFill>
                          <a:effectLst/>
                          <a:latin typeface="Calibri"/>
                          <a:cs typeface="Arial"/>
                          <a:sym typeface="Arial" panose="020B0604020202020204" pitchFamily="34" charset="0"/>
                        </a:rPr>
                        <a:t>Student </a:t>
                      </a:r>
                      <a:r>
                        <a:rPr kumimoji="0" lang="sv-SE" altLang="sv-SE" sz="1700" b="0" i="0" u="none" strike="noStrike" cap="none" normalizeH="0" baseline="0" dirty="0" err="1">
                          <a:ln>
                            <a:noFill/>
                          </a:ln>
                          <a:solidFill>
                            <a:srgbClr val="535353"/>
                          </a:solidFill>
                          <a:effectLst/>
                          <a:latin typeface="Calibri"/>
                          <a:cs typeface="Arial"/>
                          <a:sym typeface="Arial" panose="020B0604020202020204" pitchFamily="34" charset="0"/>
                        </a:rPr>
                        <a:t>posiada</a:t>
                      </a:r>
                      <a:r>
                        <a:rPr kumimoji="0" lang="sv-SE" altLang="sv-SE" sz="17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700" b="0" i="0" u="none" strike="noStrike" cap="none" normalizeH="0" baseline="0" dirty="0" err="1">
                          <a:ln>
                            <a:noFill/>
                          </a:ln>
                          <a:solidFill>
                            <a:srgbClr val="535353"/>
                          </a:solidFill>
                          <a:effectLst/>
                          <a:latin typeface="Calibri"/>
                          <a:cs typeface="Arial"/>
                          <a:sym typeface="Arial" panose="020B0604020202020204" pitchFamily="34" charset="0"/>
                        </a:rPr>
                        <a:t>umiejętność</a:t>
                      </a:r>
                      <a:r>
                        <a:rPr kumimoji="0" lang="sv-SE" altLang="sv-SE" sz="17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700" b="0" i="0" u="none" strike="noStrike" cap="none" normalizeH="0" baseline="0" dirty="0" err="1">
                          <a:ln>
                            <a:noFill/>
                          </a:ln>
                          <a:solidFill>
                            <a:srgbClr val="535353"/>
                          </a:solidFill>
                          <a:effectLst/>
                          <a:latin typeface="Calibri"/>
                          <a:cs typeface="Arial"/>
                          <a:sym typeface="Arial" panose="020B0604020202020204" pitchFamily="34" charset="0"/>
                        </a:rPr>
                        <a:t>obserwowania</a:t>
                      </a:r>
                      <a:r>
                        <a:rPr kumimoji="0" lang="sv-SE" altLang="sv-SE" sz="17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700" b="0" i="0" u="none" strike="noStrike" cap="none" normalizeH="0" baseline="0" dirty="0" err="1">
                          <a:ln>
                            <a:noFill/>
                          </a:ln>
                          <a:solidFill>
                            <a:srgbClr val="535353"/>
                          </a:solidFill>
                          <a:effectLst/>
                          <a:latin typeface="Calibri"/>
                          <a:cs typeface="Arial"/>
                          <a:sym typeface="Arial" panose="020B0604020202020204" pitchFamily="34" charset="0"/>
                        </a:rPr>
                        <a:t>interpretowania</a:t>
                      </a:r>
                      <a:r>
                        <a:rPr kumimoji="0" lang="sv-SE" altLang="sv-SE" sz="1700" b="0" i="0" u="none" strike="noStrike" cap="none" normalizeH="0" baseline="0" dirty="0">
                          <a:ln>
                            <a:noFill/>
                          </a:ln>
                          <a:solidFill>
                            <a:srgbClr val="535353"/>
                          </a:solidFill>
                          <a:effectLst/>
                          <a:latin typeface="Calibri"/>
                          <a:cs typeface="Arial"/>
                          <a:sym typeface="Arial" panose="020B0604020202020204" pitchFamily="34" charset="0"/>
                        </a:rPr>
                        <a:t> </a:t>
                      </a:r>
                      <a:br>
                        <a:rPr kumimoji="0" lang="en-US" sz="1700" normalizeH="0" dirty="0">
                          <a:ln>
                            <a:noFill/>
                          </a:ln>
                          <a:effectLst/>
                          <a:sym typeface="Arial" panose="020B0604020202020204" pitchFamily="34" charset="0"/>
                        </a:rPr>
                      </a:br>
                      <a:r>
                        <a:rPr kumimoji="0" lang="sv-SE" altLang="sv-SE" sz="1700" b="0" i="0" u="none" strike="noStrike" cap="none" normalizeH="0" baseline="0" dirty="0">
                          <a:ln>
                            <a:noFill/>
                          </a:ln>
                          <a:solidFill>
                            <a:srgbClr val="535353"/>
                          </a:solidFill>
                          <a:effectLst/>
                          <a:latin typeface="Calibri"/>
                          <a:cs typeface="Arial"/>
                          <a:sym typeface="Arial" panose="020B0604020202020204" pitchFamily="34" charset="0"/>
                        </a:rPr>
                        <a:t>i </a:t>
                      </a:r>
                      <a:r>
                        <a:rPr kumimoji="0" lang="sv-SE" altLang="sv-SE" sz="1700" b="0" i="0" u="none" strike="noStrike" cap="none" normalizeH="0" baseline="0" dirty="0" err="1">
                          <a:ln>
                            <a:noFill/>
                          </a:ln>
                          <a:solidFill>
                            <a:srgbClr val="535353"/>
                          </a:solidFill>
                          <a:effectLst/>
                          <a:latin typeface="Calibri"/>
                          <a:cs typeface="Arial"/>
                          <a:sym typeface="Arial" panose="020B0604020202020204" pitchFamily="34" charset="0"/>
                        </a:rPr>
                        <a:t>wyjaśniania</a:t>
                      </a:r>
                      <a:r>
                        <a:rPr kumimoji="0" lang="sv-SE" altLang="sv-SE" sz="17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700" b="0" i="0" u="none" strike="noStrike" cap="none" normalizeH="0" baseline="0" dirty="0" err="1">
                          <a:ln>
                            <a:noFill/>
                          </a:ln>
                          <a:solidFill>
                            <a:srgbClr val="535353"/>
                          </a:solidFill>
                          <a:effectLst/>
                          <a:latin typeface="Calibri"/>
                          <a:cs typeface="Arial"/>
                          <a:sym typeface="Arial" panose="020B0604020202020204" pitchFamily="34" charset="0"/>
                        </a:rPr>
                        <a:t>sytuacji</a:t>
                      </a:r>
                      <a:r>
                        <a:rPr kumimoji="0" lang="sv-SE" altLang="sv-SE" sz="17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700" b="0" i="0" u="none" strike="noStrike" cap="none" normalizeH="0" baseline="0" dirty="0" err="1">
                          <a:ln>
                            <a:noFill/>
                          </a:ln>
                          <a:solidFill>
                            <a:srgbClr val="535353"/>
                          </a:solidFill>
                          <a:effectLst/>
                          <a:latin typeface="Calibri"/>
                          <a:cs typeface="Arial"/>
                          <a:sym typeface="Arial" panose="020B0604020202020204" pitchFamily="34" charset="0"/>
                        </a:rPr>
                        <a:t>psychologicznych</a:t>
                      </a:r>
                      <a:r>
                        <a:rPr kumimoji="0" lang="sv-SE" altLang="sv-SE" sz="17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700" b="0" i="0" u="none" strike="noStrike" cap="none" normalizeH="0" baseline="0" dirty="0" err="1">
                          <a:ln>
                            <a:noFill/>
                          </a:ln>
                          <a:solidFill>
                            <a:srgbClr val="535353"/>
                          </a:solidFill>
                          <a:effectLst/>
                          <a:latin typeface="Calibri"/>
                          <a:cs typeface="Arial"/>
                          <a:sym typeface="Arial" panose="020B0604020202020204" pitchFamily="34" charset="0"/>
                        </a:rPr>
                        <a:t>oraz</a:t>
                      </a:r>
                      <a:r>
                        <a:rPr kumimoji="0" lang="sv-SE" altLang="sv-SE" sz="17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700" b="0" i="0" u="none" strike="noStrike" cap="none" normalizeH="0" baseline="0" dirty="0" err="1">
                          <a:ln>
                            <a:noFill/>
                          </a:ln>
                          <a:solidFill>
                            <a:srgbClr val="535353"/>
                          </a:solidFill>
                          <a:effectLst/>
                          <a:latin typeface="Calibri"/>
                          <a:cs typeface="Arial"/>
                          <a:sym typeface="Arial" panose="020B0604020202020204" pitchFamily="34" charset="0"/>
                        </a:rPr>
                        <a:t>relacji</a:t>
                      </a:r>
                      <a:r>
                        <a:rPr kumimoji="0" lang="sv-SE" altLang="sv-SE" sz="17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700" b="0" i="0" u="none" strike="noStrike" cap="none" normalizeH="0" baseline="0" dirty="0" err="1">
                          <a:ln>
                            <a:noFill/>
                          </a:ln>
                          <a:solidFill>
                            <a:srgbClr val="535353"/>
                          </a:solidFill>
                          <a:effectLst/>
                          <a:latin typeface="Calibri"/>
                          <a:cs typeface="Arial"/>
                          <a:sym typeface="Arial" panose="020B0604020202020204" pitchFamily="34" charset="0"/>
                        </a:rPr>
                        <a:t>między</a:t>
                      </a:r>
                      <a:r>
                        <a:rPr kumimoji="0" lang="sv-SE" altLang="sv-SE" sz="17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700" b="0" i="0" u="none" strike="noStrike" cap="none" normalizeH="0" baseline="0" dirty="0" err="1">
                          <a:ln>
                            <a:noFill/>
                          </a:ln>
                          <a:solidFill>
                            <a:srgbClr val="535353"/>
                          </a:solidFill>
                          <a:effectLst/>
                          <a:latin typeface="Calibri"/>
                          <a:cs typeface="Arial"/>
                          <a:sym typeface="Arial" panose="020B0604020202020204" pitchFamily="34" charset="0"/>
                        </a:rPr>
                        <a:t>nimi</a:t>
                      </a:r>
                      <a:r>
                        <a:rPr kumimoji="0" lang="sv-SE" altLang="sv-SE" sz="1700" b="0" i="0" u="none" strike="noStrike" cap="none" normalizeH="0" baseline="0" dirty="0">
                          <a:ln>
                            <a:noFill/>
                          </a:ln>
                          <a:solidFill>
                            <a:srgbClr val="535353"/>
                          </a:solidFill>
                          <a:effectLst/>
                          <a:latin typeface="Calibri"/>
                          <a:cs typeface="Arial"/>
                          <a:sym typeface="Arial" panose="020B0604020202020204" pitchFamily="34" charset="0"/>
                        </a:rPr>
                        <a:t> </a:t>
                      </a:r>
                      <a:br>
                        <a:rPr kumimoji="0" lang="en-US" sz="1700" normalizeH="0" dirty="0">
                          <a:ln>
                            <a:noFill/>
                          </a:ln>
                          <a:effectLst/>
                          <a:sym typeface="Arial" panose="020B0604020202020204" pitchFamily="34" charset="0"/>
                        </a:rPr>
                      </a:br>
                      <a:r>
                        <a:rPr kumimoji="0" lang="sv-SE" altLang="sv-SE" sz="1700" b="0" i="0" u="none" strike="noStrike" cap="none" normalizeH="0" baseline="0" dirty="0">
                          <a:ln>
                            <a:noFill/>
                          </a:ln>
                          <a:solidFill>
                            <a:srgbClr val="535353"/>
                          </a:solidFill>
                          <a:effectLst/>
                          <a:latin typeface="Calibri"/>
                          <a:cs typeface="Arial"/>
                          <a:sym typeface="Arial" panose="020B0604020202020204" pitchFamily="34" charset="0"/>
                        </a:rPr>
                        <a:t>w </a:t>
                      </a:r>
                      <a:r>
                        <a:rPr kumimoji="0" lang="sv-SE" altLang="sv-SE" sz="1700" b="0" i="0" u="none" strike="noStrike" cap="none" normalizeH="0" baseline="0" dirty="0" err="1">
                          <a:ln>
                            <a:noFill/>
                          </a:ln>
                          <a:solidFill>
                            <a:srgbClr val="535353"/>
                          </a:solidFill>
                          <a:effectLst/>
                          <a:latin typeface="Calibri"/>
                          <a:cs typeface="Arial"/>
                          <a:sym typeface="Arial" panose="020B0604020202020204" pitchFamily="34" charset="0"/>
                        </a:rPr>
                        <a:t>kontekście</a:t>
                      </a:r>
                      <a:r>
                        <a:rPr kumimoji="0" lang="sv-SE" altLang="sv-SE" sz="17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700" b="0" i="0" u="none" strike="noStrike" cap="none" normalizeH="0" baseline="0" dirty="0" err="1">
                          <a:ln>
                            <a:noFill/>
                          </a:ln>
                          <a:solidFill>
                            <a:srgbClr val="535353"/>
                          </a:solidFill>
                          <a:effectLst/>
                          <a:latin typeface="Calibri"/>
                          <a:cs typeface="Arial"/>
                          <a:sym typeface="Arial" panose="020B0604020202020204" pitchFamily="34" charset="0"/>
                        </a:rPr>
                        <a:t>rozwojowym</a:t>
                      </a:r>
                      <a:r>
                        <a:rPr kumimoji="0" lang="sv-SE" altLang="sv-SE" sz="1700" b="0" i="0" u="none" strike="noStrike" cap="none" normalizeH="0" baseline="0" dirty="0">
                          <a:ln>
                            <a:noFill/>
                          </a:ln>
                          <a:solidFill>
                            <a:srgbClr val="535353"/>
                          </a:solidFill>
                          <a:effectLst/>
                          <a:latin typeface="Calibri"/>
                          <a:cs typeface="Arial"/>
                          <a:sym typeface="Arial" panose="020B0604020202020204" pitchFamily="34" charset="0"/>
                        </a:rPr>
                        <a:t>.</a:t>
                      </a:r>
                      <a:endParaRPr kumimoji="0" lang="sv-SE" altLang="sv-SE" sz="1700" b="0" i="0" u="none" strike="noStrike" cap="none" normalizeH="0" baseline="0" dirty="0">
                        <a:ln>
                          <a:noFill/>
                        </a:ln>
                        <a:solidFill>
                          <a:srgbClr val="000000"/>
                        </a:solidFill>
                        <a:effectLst/>
                        <a:latin typeface="Calibri"/>
                        <a:ea typeface="Helvetica" panose="020B0604020202020204" pitchFamily="34" charset="0"/>
                        <a:cs typeface="Arial"/>
                        <a:sym typeface="Helvetica" panose="020B0604020202020204" pitchFamily="34" charset="0"/>
                      </a:endParaRPr>
                    </a:p>
                  </a:txBody>
                  <a:tcPr marL="50419" marR="50419" marT="50419" marB="504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925689904"/>
                  </a:ext>
                </a:extLst>
              </a:tr>
              <a:tr h="1311927">
                <a:tc>
                  <a:txBody>
                    <a:bodyPr/>
                    <a:lstStyle>
                      <a:lvl1pPr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995363" rtl="0" eaLnBrk="1" fontAlgn="base" latinLnBrk="0" hangingPunct="0">
                        <a:lnSpc>
                          <a:spcPct val="100000"/>
                        </a:lnSpc>
                        <a:spcBef>
                          <a:spcPct val="0"/>
                        </a:spcBef>
                        <a:spcAft>
                          <a:spcPct val="0"/>
                        </a:spcAft>
                        <a:buClrTx/>
                        <a:buSzTx/>
                        <a:buFontTx/>
                        <a:buNone/>
                        <a:tabLst/>
                      </a:pPr>
                      <a:r>
                        <a:rPr kumimoji="0" lang="sv-SE" altLang="sv-SE" sz="1700" b="1" i="0" u="none" strike="noStrike" cap="none" normalizeH="0" baseline="0" dirty="0">
                          <a:ln>
                            <a:noFill/>
                          </a:ln>
                          <a:solidFill>
                            <a:srgbClr val="535353"/>
                          </a:solidFill>
                          <a:effectLst/>
                          <a:latin typeface="Calibri"/>
                          <a:ea typeface="Avenir" charset="0"/>
                          <a:cs typeface="Avenir" charset="0"/>
                          <a:sym typeface="Avenir" charset="0"/>
                        </a:rPr>
                        <a:t>KOMPETENCJE SPOŁECZNE</a:t>
                      </a:r>
                      <a:endParaRPr kumimoji="0" lang="sv-SE" altLang="sv-SE" sz="1700" b="0" i="0" u="none" strike="noStrike" cap="none" normalizeH="0" baseline="0" dirty="0">
                        <a:ln>
                          <a:noFill/>
                        </a:ln>
                        <a:solidFill>
                          <a:srgbClr val="000000"/>
                        </a:solidFill>
                        <a:effectLst/>
                        <a:latin typeface="Calibri"/>
                        <a:ea typeface="Helvetica" panose="020B0604020202020204" pitchFamily="34" charset="0"/>
                        <a:cs typeface="Helvetica"/>
                        <a:sym typeface="Helvetica" panose="020B0604020202020204" pitchFamily="34" charset="0"/>
                      </a:endParaRPr>
                    </a:p>
                  </a:txBody>
                  <a:tcPr marL="50419" marR="50419" marT="50419" marB="504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995363" rtl="0" eaLnBrk="1" fontAlgn="base" latinLnBrk="0" hangingPunct="0">
                        <a:lnSpc>
                          <a:spcPct val="115000"/>
                        </a:lnSpc>
                        <a:spcBef>
                          <a:spcPts val="2400"/>
                        </a:spcBef>
                        <a:spcAft>
                          <a:spcPct val="0"/>
                        </a:spcAft>
                        <a:buClrTx/>
                        <a:buSzTx/>
                        <a:buFontTx/>
                        <a:buNone/>
                        <a:tabLst/>
                      </a:pPr>
                      <a:r>
                        <a:rPr kumimoji="0" lang="sv-SE" altLang="sv-SE" sz="1700" b="0" i="0" u="none" strike="noStrike" cap="none" normalizeH="0" baseline="0" dirty="0">
                          <a:ln>
                            <a:noFill/>
                          </a:ln>
                          <a:solidFill>
                            <a:srgbClr val="535353"/>
                          </a:solidFill>
                          <a:effectLst/>
                          <a:latin typeface="Calibri"/>
                          <a:cs typeface="Arial"/>
                          <a:sym typeface="Arial" panose="020B0604020202020204" pitchFamily="34" charset="0"/>
                        </a:rPr>
                        <a:t>Student </a:t>
                      </a:r>
                      <a:r>
                        <a:rPr kumimoji="0" lang="sv-SE" altLang="sv-SE" sz="1700" b="0" i="0" u="none" strike="noStrike" cap="none" normalizeH="0" baseline="0" dirty="0" err="1">
                          <a:ln>
                            <a:noFill/>
                          </a:ln>
                          <a:solidFill>
                            <a:srgbClr val="535353"/>
                          </a:solidFill>
                          <a:effectLst/>
                          <a:latin typeface="Calibri"/>
                          <a:cs typeface="Arial"/>
                          <a:sym typeface="Arial" panose="020B0604020202020204" pitchFamily="34" charset="0"/>
                        </a:rPr>
                        <a:t>potrafi</a:t>
                      </a:r>
                      <a:r>
                        <a:rPr kumimoji="0" lang="sv-SE" altLang="sv-SE" sz="17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700" b="0" i="0" u="none" strike="noStrike" cap="none" normalizeH="0" baseline="0" dirty="0" err="1">
                          <a:ln>
                            <a:noFill/>
                          </a:ln>
                          <a:solidFill>
                            <a:srgbClr val="535353"/>
                          </a:solidFill>
                          <a:effectLst/>
                          <a:latin typeface="Calibri"/>
                          <a:cs typeface="Arial"/>
                          <a:sym typeface="Arial" panose="020B0604020202020204" pitchFamily="34" charset="0"/>
                        </a:rPr>
                        <a:t>przyjmować</a:t>
                      </a:r>
                      <a:r>
                        <a:rPr kumimoji="0" lang="sv-SE" altLang="sv-SE" sz="17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700" b="0" i="0" u="none" strike="noStrike" cap="none" normalizeH="0" baseline="0" dirty="0" err="1">
                          <a:ln>
                            <a:noFill/>
                          </a:ln>
                          <a:solidFill>
                            <a:srgbClr val="535353"/>
                          </a:solidFill>
                          <a:effectLst/>
                          <a:latin typeface="Calibri"/>
                          <a:cs typeface="Arial"/>
                          <a:sym typeface="Arial" panose="020B0604020202020204" pitchFamily="34" charset="0"/>
                        </a:rPr>
                        <a:t>odpowiedzialność</a:t>
                      </a:r>
                      <a:r>
                        <a:rPr kumimoji="0" lang="sv-SE" altLang="sv-SE" sz="17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700" b="0" i="0" u="none" strike="noStrike" cap="none" normalizeH="0" baseline="0" dirty="0" err="1">
                          <a:ln>
                            <a:noFill/>
                          </a:ln>
                          <a:solidFill>
                            <a:srgbClr val="535353"/>
                          </a:solidFill>
                          <a:effectLst/>
                          <a:latin typeface="Calibri"/>
                          <a:cs typeface="Arial"/>
                          <a:sym typeface="Arial" panose="020B0604020202020204" pitchFamily="34" charset="0"/>
                        </a:rPr>
                        <a:t>za</a:t>
                      </a:r>
                      <a:r>
                        <a:rPr kumimoji="0" lang="sv-SE" altLang="sv-SE" sz="17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700" b="0" i="0" u="none" strike="noStrike" cap="none" normalizeH="0" baseline="0" dirty="0" err="1">
                          <a:ln>
                            <a:noFill/>
                          </a:ln>
                          <a:solidFill>
                            <a:srgbClr val="535353"/>
                          </a:solidFill>
                          <a:effectLst/>
                          <a:latin typeface="Calibri"/>
                          <a:cs typeface="Arial"/>
                          <a:sym typeface="Arial" panose="020B0604020202020204" pitchFamily="34" charset="0"/>
                        </a:rPr>
                        <a:t>własne</a:t>
                      </a:r>
                      <a:r>
                        <a:rPr kumimoji="0" lang="sv-SE" altLang="sv-SE" sz="17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700" b="0" i="0" u="none" strike="noStrike" cap="none" normalizeH="0" baseline="0" dirty="0" err="1">
                          <a:ln>
                            <a:noFill/>
                          </a:ln>
                          <a:solidFill>
                            <a:srgbClr val="535353"/>
                          </a:solidFill>
                          <a:effectLst/>
                          <a:latin typeface="Calibri"/>
                          <a:cs typeface="Arial"/>
                          <a:sym typeface="Arial" panose="020B0604020202020204" pitchFamily="34" charset="0"/>
                        </a:rPr>
                        <a:t>przygotowanie</a:t>
                      </a:r>
                      <a:r>
                        <a:rPr kumimoji="0" lang="sv-SE" altLang="sv-SE" sz="1700" b="0" i="0" u="none" strike="noStrike" cap="none" normalizeH="0" baseline="0" dirty="0">
                          <a:ln>
                            <a:noFill/>
                          </a:ln>
                          <a:solidFill>
                            <a:srgbClr val="535353"/>
                          </a:solidFill>
                          <a:effectLst/>
                          <a:latin typeface="Calibri"/>
                          <a:cs typeface="Arial"/>
                          <a:sym typeface="Arial" panose="020B0604020202020204" pitchFamily="34" charset="0"/>
                        </a:rPr>
                        <a:t> do </a:t>
                      </a:r>
                      <a:r>
                        <a:rPr kumimoji="0" lang="sv-SE" altLang="sv-SE" sz="1700" b="0" i="0" u="none" strike="noStrike" cap="none" normalizeH="0" baseline="0" dirty="0" err="1">
                          <a:ln>
                            <a:noFill/>
                          </a:ln>
                          <a:solidFill>
                            <a:srgbClr val="535353"/>
                          </a:solidFill>
                          <a:effectLst/>
                          <a:latin typeface="Calibri"/>
                          <a:cs typeface="Arial"/>
                          <a:sym typeface="Arial" panose="020B0604020202020204" pitchFamily="34" charset="0"/>
                        </a:rPr>
                        <a:t>pracy</a:t>
                      </a:r>
                      <a:r>
                        <a:rPr kumimoji="0" lang="sv-SE" altLang="sv-SE" sz="17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700" b="0" i="0" u="none" strike="noStrike" cap="none" normalizeH="0" baseline="0" dirty="0" err="1">
                          <a:ln>
                            <a:noFill/>
                          </a:ln>
                          <a:solidFill>
                            <a:srgbClr val="535353"/>
                          </a:solidFill>
                          <a:effectLst/>
                          <a:latin typeface="Calibri"/>
                          <a:cs typeface="Arial"/>
                          <a:sym typeface="Arial" panose="020B0604020202020204" pitchFamily="34" charset="0"/>
                        </a:rPr>
                        <a:t>podejmowane</a:t>
                      </a:r>
                      <a:r>
                        <a:rPr kumimoji="0" lang="sv-SE" altLang="sv-SE" sz="17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700" b="0" i="0" u="none" strike="noStrike" cap="none" normalizeH="0" baseline="0" dirty="0" err="1">
                          <a:ln>
                            <a:noFill/>
                          </a:ln>
                          <a:solidFill>
                            <a:srgbClr val="535353"/>
                          </a:solidFill>
                          <a:effectLst/>
                          <a:latin typeface="Calibri"/>
                          <a:cs typeface="Arial"/>
                          <a:sym typeface="Arial" panose="020B0604020202020204" pitchFamily="34" charset="0"/>
                        </a:rPr>
                        <a:t>decyzje</a:t>
                      </a:r>
                      <a:r>
                        <a:rPr kumimoji="0" lang="sv-SE" altLang="sv-SE" sz="17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700" b="0" i="0" u="none" strike="noStrike" cap="none" normalizeH="0" baseline="0" dirty="0" err="1">
                          <a:ln>
                            <a:noFill/>
                          </a:ln>
                          <a:solidFill>
                            <a:srgbClr val="535353"/>
                          </a:solidFill>
                          <a:effectLst/>
                          <a:latin typeface="Calibri"/>
                          <a:cs typeface="Arial"/>
                          <a:sym typeface="Arial" panose="020B0604020202020204" pitchFamily="34" charset="0"/>
                        </a:rPr>
                        <a:t>prowadzone</a:t>
                      </a:r>
                      <a:r>
                        <a:rPr kumimoji="0" lang="sv-SE" altLang="sv-SE" sz="17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700" b="0" i="0" u="none" strike="noStrike" cap="none" normalizeH="0" baseline="0" dirty="0" err="1">
                          <a:ln>
                            <a:noFill/>
                          </a:ln>
                          <a:solidFill>
                            <a:srgbClr val="535353"/>
                          </a:solidFill>
                          <a:effectLst/>
                          <a:latin typeface="Calibri"/>
                          <a:cs typeface="Arial"/>
                          <a:sym typeface="Arial" panose="020B0604020202020204" pitchFamily="34" charset="0"/>
                        </a:rPr>
                        <a:t>działania</a:t>
                      </a:r>
                      <a:r>
                        <a:rPr kumimoji="0" lang="sv-SE" altLang="sv-SE" sz="17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700" b="0" i="0" u="none" strike="noStrike" cap="none" normalizeH="0" baseline="0" dirty="0" err="1">
                          <a:ln>
                            <a:noFill/>
                          </a:ln>
                          <a:solidFill>
                            <a:srgbClr val="535353"/>
                          </a:solidFill>
                          <a:effectLst/>
                          <a:latin typeface="Calibri"/>
                          <a:cs typeface="Arial"/>
                          <a:sym typeface="Arial" panose="020B0604020202020204" pitchFamily="34" charset="0"/>
                        </a:rPr>
                        <a:t>oraz</a:t>
                      </a:r>
                      <a:r>
                        <a:rPr kumimoji="0" lang="sv-SE" altLang="sv-SE" sz="17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700" b="0" i="0" u="none" strike="noStrike" cap="none" normalizeH="0" baseline="0" dirty="0" err="1">
                          <a:ln>
                            <a:noFill/>
                          </a:ln>
                          <a:solidFill>
                            <a:srgbClr val="535353"/>
                          </a:solidFill>
                          <a:effectLst/>
                          <a:latin typeface="Calibri"/>
                          <a:cs typeface="Arial"/>
                          <a:sym typeface="Arial" panose="020B0604020202020204" pitchFamily="34" charset="0"/>
                        </a:rPr>
                        <a:t>ich</a:t>
                      </a:r>
                      <a:r>
                        <a:rPr kumimoji="0" lang="sv-SE" altLang="sv-SE" sz="17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700" b="0" i="0" u="none" strike="noStrike" cap="none" normalizeH="0" baseline="0" dirty="0" err="1">
                          <a:ln>
                            <a:noFill/>
                          </a:ln>
                          <a:solidFill>
                            <a:srgbClr val="535353"/>
                          </a:solidFill>
                          <a:effectLst/>
                          <a:latin typeface="Calibri"/>
                          <a:cs typeface="Arial"/>
                          <a:sym typeface="Arial" panose="020B0604020202020204" pitchFamily="34" charset="0"/>
                        </a:rPr>
                        <a:t>skutki</a:t>
                      </a:r>
                      <a:r>
                        <a:rPr kumimoji="0" lang="sv-SE" altLang="sv-SE" sz="1700" b="0" i="0" u="none" strike="noStrike" cap="none" normalizeH="0" baseline="0" dirty="0">
                          <a:ln>
                            <a:noFill/>
                          </a:ln>
                          <a:solidFill>
                            <a:srgbClr val="535353"/>
                          </a:solidFill>
                          <a:effectLst/>
                          <a:latin typeface="Calibri"/>
                          <a:cs typeface="Arial"/>
                          <a:sym typeface="Arial" panose="020B0604020202020204" pitchFamily="34" charset="0"/>
                        </a:rPr>
                        <a:t>.</a:t>
                      </a:r>
                      <a:endParaRPr kumimoji="0" lang="sv-SE" altLang="sv-SE" sz="1700" b="0" i="0" u="none" strike="noStrike" cap="none" normalizeH="0" baseline="0" dirty="0">
                        <a:ln>
                          <a:noFill/>
                        </a:ln>
                        <a:solidFill>
                          <a:srgbClr val="000000"/>
                        </a:solidFill>
                        <a:effectLst/>
                        <a:latin typeface="Calibri"/>
                        <a:ea typeface="Helvetica" panose="020B0604020202020204" pitchFamily="34" charset="0"/>
                        <a:cs typeface="Arial"/>
                        <a:sym typeface="Helvetica" panose="020B0604020202020204" pitchFamily="34" charset="0"/>
                      </a:endParaRPr>
                    </a:p>
                  </a:txBody>
                  <a:tcPr marL="50419" marR="50419" marT="50419" marB="504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3603986344"/>
                  </a:ext>
                </a:extLst>
              </a:tr>
            </a:tbl>
          </a:graphicData>
        </a:graphic>
      </p:graphicFrame>
    </p:spTree>
    <p:extLst>
      <p:ext uri="{BB962C8B-B14F-4D97-AF65-F5344CB8AC3E}">
        <p14:creationId xmlns:p14="http://schemas.microsoft.com/office/powerpoint/2010/main" val="1200115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lajd tytułowy">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6EFB4A86-5CC9-477D-B2C7-88D29337AE19}"/>
              </a:ext>
            </a:extLst>
          </p:cNvPr>
          <p:cNvSpPr txBox="1">
            <a:spLocks noChangeArrowheads="1"/>
          </p:cNvSpPr>
          <p:nvPr userDrawn="1"/>
        </p:nvSpPr>
        <p:spPr>
          <a:xfrm>
            <a:off x="920754" y="730253"/>
            <a:ext cx="8402638" cy="865188"/>
          </a:xfrm>
          <a:prstGeom prst="rect">
            <a:avLst/>
          </a:prstGeom>
        </p:spPr>
        <p:txBody>
          <a:bodyPr lIns="0" tIns="0" rIns="0" bIns="0"/>
          <a:lstStyle>
            <a:lvl1pPr algn="l" defTabSz="457200" rtl="0" fontAlgn="base" hangingPunct="0">
              <a:spcBef>
                <a:spcPct val="0"/>
              </a:spcBef>
              <a:spcAft>
                <a:spcPct val="0"/>
              </a:spcAft>
              <a:defRPr sz="1200" kern="1200">
                <a:solidFill>
                  <a:srgbClr val="000000"/>
                </a:solidFill>
                <a:latin typeface="+mj-lt"/>
                <a:ea typeface="+mj-ea"/>
                <a:cs typeface="+mj-cs"/>
                <a:sym typeface="Helvetica" panose="020B0604020202020204" pitchFamily="34" charset="0"/>
              </a:defRPr>
            </a:lvl1pPr>
            <a:lvl2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4572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9144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13716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18288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l" defTabSz="754870" rtl="0" eaLnBrk="1" fontAlgn="base" latinLnBrk="0" hangingPunct="0">
              <a:lnSpc>
                <a:spcPct val="115000"/>
              </a:lnSpc>
              <a:spcBef>
                <a:spcPct val="0"/>
              </a:spcBef>
              <a:spcAft>
                <a:spcPct val="0"/>
              </a:spcAft>
              <a:buClrTx/>
              <a:buSzTx/>
              <a:buFontTx/>
              <a:buNone/>
              <a:tabLst/>
              <a:defRPr/>
            </a:pPr>
            <a:r>
              <a:rPr kumimoji="0" lang="sv-SE" altLang="sv-SE" sz="3000" b="1" i="0" u="none" strike="noStrike" kern="1200" cap="none" spc="0" normalizeH="0" baseline="0" noProof="0" dirty="0">
                <a:ln>
                  <a:noFill/>
                </a:ln>
                <a:solidFill>
                  <a:srgbClr val="00A1E4"/>
                </a:solidFill>
                <a:effectLst/>
                <a:uLnTx/>
                <a:uFillTx/>
                <a:latin typeface="Calibri"/>
                <a:ea typeface="Avenir" charset="0"/>
                <a:cs typeface="Calibri"/>
                <a:sym typeface="Avenir" charset="0"/>
              </a:rPr>
              <a:t>KWALIFIKACJE</a:t>
            </a:r>
            <a:r>
              <a:rPr kumimoji="0" lang="sv-SE" altLang="sv-SE" sz="3000" b="1" i="0" u="none" strike="noStrike" kern="1200" cap="none" spc="0" normalizeH="0" baseline="0" noProof="0" dirty="0">
                <a:ln>
                  <a:noFill/>
                </a:ln>
                <a:solidFill>
                  <a:srgbClr val="535353"/>
                </a:solidFill>
                <a:effectLst/>
                <a:uLnTx/>
                <a:uFillTx/>
                <a:latin typeface="Calibri"/>
                <a:ea typeface="Avenir" charset="0"/>
                <a:cs typeface="Calibri"/>
                <a:sym typeface="Avenir" charset="0"/>
              </a:rPr>
              <a:t> AKTUALNIE ZGŁOSZONE DO ZRK</a:t>
            </a:r>
            <a:endParaRPr kumimoji="0" lang="sv-SE" altLang="sv-SE" sz="1200" b="0" i="0" u="none" strike="noStrike" kern="1200" cap="none" spc="0" normalizeH="0" baseline="0" noProof="0" dirty="0">
              <a:ln>
                <a:noFill/>
              </a:ln>
              <a:solidFill>
                <a:srgbClr val="000000"/>
              </a:solidFill>
              <a:effectLst/>
              <a:uLnTx/>
              <a:uFillTx/>
              <a:latin typeface="Calibri"/>
              <a:cs typeface="Calibri"/>
              <a:sym typeface="Helvetica" panose="020B0604020202020204" pitchFamily="34" charset="0"/>
            </a:endParaRPr>
          </a:p>
        </p:txBody>
      </p:sp>
      <p:grpSp>
        <p:nvGrpSpPr>
          <p:cNvPr id="6" name="Group 2">
            <a:extLst>
              <a:ext uri="{FF2B5EF4-FFF2-40B4-BE49-F238E27FC236}">
                <a16:creationId xmlns:a16="http://schemas.microsoft.com/office/drawing/2014/main" id="{1473E440-3E96-4CCE-815E-21DD22A5A7BA}"/>
              </a:ext>
            </a:extLst>
          </p:cNvPr>
          <p:cNvGrpSpPr>
            <a:grpSpLocks/>
          </p:cNvGrpSpPr>
          <p:nvPr userDrawn="1"/>
        </p:nvGrpSpPr>
        <p:grpSpPr bwMode="auto">
          <a:xfrm>
            <a:off x="1225551" y="1889135"/>
            <a:ext cx="8142279" cy="4253843"/>
            <a:chOff x="0" y="-1"/>
            <a:chExt cx="7848942" cy="4100648"/>
          </a:xfrm>
        </p:grpSpPr>
        <p:grpSp>
          <p:nvGrpSpPr>
            <p:cNvPr id="7" name="Group 3">
              <a:extLst>
                <a:ext uri="{FF2B5EF4-FFF2-40B4-BE49-F238E27FC236}">
                  <a16:creationId xmlns:a16="http://schemas.microsoft.com/office/drawing/2014/main" id="{67539E90-EBF9-4522-8E5B-B07226BD25CA}"/>
                </a:ext>
              </a:extLst>
            </p:cNvPr>
            <p:cNvGrpSpPr>
              <a:grpSpLocks/>
            </p:cNvGrpSpPr>
            <p:nvPr/>
          </p:nvGrpSpPr>
          <p:grpSpPr bwMode="auto">
            <a:xfrm>
              <a:off x="0" y="290386"/>
              <a:ext cx="1584488" cy="1011301"/>
              <a:chOff x="0" y="0"/>
              <a:chExt cx="1584488" cy="1011300"/>
            </a:xfrm>
          </p:grpSpPr>
          <p:sp>
            <p:nvSpPr>
              <p:cNvPr id="44" name="AutoShape 4">
                <a:extLst>
                  <a:ext uri="{FF2B5EF4-FFF2-40B4-BE49-F238E27FC236}">
                    <a16:creationId xmlns:a16="http://schemas.microsoft.com/office/drawing/2014/main" id="{1D1CFE57-C536-4B9E-A433-78236F4D4D32}"/>
                  </a:ext>
                </a:extLst>
              </p:cNvPr>
              <p:cNvSpPr>
                <a:spLocks/>
              </p:cNvSpPr>
              <p:nvPr/>
            </p:nvSpPr>
            <p:spPr bwMode="auto">
              <a:xfrm>
                <a:off x="0" y="0"/>
                <a:ext cx="1584169" cy="1011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A1E4"/>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19" tIns="45719" rIns="45719" bIns="45719"/>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sv-SE" altLang="sv-SE"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45" name="AutoShape 5">
                <a:extLst>
                  <a:ext uri="{FF2B5EF4-FFF2-40B4-BE49-F238E27FC236}">
                    <a16:creationId xmlns:a16="http://schemas.microsoft.com/office/drawing/2014/main" id="{1674F2BD-C5E6-4448-AFC8-DCF0811E95E1}"/>
                  </a:ext>
                </a:extLst>
              </p:cNvPr>
              <p:cNvSpPr>
                <a:spLocks/>
              </p:cNvSpPr>
              <p:nvPr/>
            </p:nvSpPr>
            <p:spPr bwMode="auto">
              <a:xfrm>
                <a:off x="0" y="0"/>
                <a:ext cx="1584169" cy="1011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A1E4"/>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sv-SE" altLang="sv-SE"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46" name="AutoShape 6">
                <a:extLst>
                  <a:ext uri="{FF2B5EF4-FFF2-40B4-BE49-F238E27FC236}">
                    <a16:creationId xmlns:a16="http://schemas.microsoft.com/office/drawing/2014/main" id="{264370FA-6D07-47A0-A946-83B9D3C7E4C6}"/>
                  </a:ext>
                </a:extLst>
              </p:cNvPr>
              <p:cNvSpPr>
                <a:spLocks/>
              </p:cNvSpPr>
              <p:nvPr/>
            </p:nvSpPr>
            <p:spPr bwMode="auto">
              <a:xfrm>
                <a:off x="318" y="150823"/>
                <a:ext cx="1584170" cy="7086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11429" tIns="11429" rIns="11429" bIns="11429" anchor="ctr"/>
              <a:lstStyle>
                <a:lvl1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95363" rtl="0" eaLnBrk="1" fontAlgn="base" latinLnBrk="0" hangingPunct="0">
                  <a:lnSpc>
                    <a:spcPct val="100000"/>
                  </a:lnSpc>
                  <a:spcBef>
                    <a:spcPct val="0"/>
                  </a:spcBef>
                  <a:spcAft>
                    <a:spcPct val="0"/>
                  </a:spcAft>
                  <a:buClrTx/>
                  <a:buSzTx/>
                  <a:buFontTx/>
                  <a:buNone/>
                  <a:tabLst/>
                  <a:defRPr/>
                </a:pPr>
                <a:r>
                  <a:rPr kumimoji="0" lang="sv-SE" altLang="sv-SE" sz="1300" b="1" i="0" u="none" strike="noStrike" kern="1200" cap="none" spc="0" normalizeH="0" baseline="0" noProof="0">
                    <a:ln>
                      <a:noFill/>
                    </a:ln>
                    <a:solidFill>
                      <a:srgbClr val="FFFFFF"/>
                    </a:solidFill>
                    <a:effectLst/>
                    <a:uLnTx/>
                    <a:uFillTx/>
                    <a:latin typeface="Avenir" charset="0"/>
                    <a:cs typeface="Arial" panose="020B0604020202020204" pitchFamily="34" charset="0"/>
                    <a:sym typeface="Avenir" charset="0"/>
                  </a:rPr>
                  <a:t>PODMIOT OPISUJĄCY KWALIFIKACJĘ</a:t>
                </a:r>
                <a:endParaRPr kumimoji="0" lang="sv-SE" altLang="sv-SE"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8" name="Group 7">
              <a:extLst>
                <a:ext uri="{FF2B5EF4-FFF2-40B4-BE49-F238E27FC236}">
                  <a16:creationId xmlns:a16="http://schemas.microsoft.com/office/drawing/2014/main" id="{B8657686-2604-43D5-82F2-91F670EB409A}"/>
                </a:ext>
              </a:extLst>
            </p:cNvPr>
            <p:cNvGrpSpPr>
              <a:grpSpLocks/>
            </p:cNvGrpSpPr>
            <p:nvPr/>
          </p:nvGrpSpPr>
          <p:grpSpPr bwMode="auto">
            <a:xfrm>
              <a:off x="2088232" y="290385"/>
              <a:ext cx="1584488" cy="1011301"/>
              <a:chOff x="0" y="0"/>
              <a:chExt cx="1584488" cy="1011300"/>
            </a:xfrm>
          </p:grpSpPr>
          <p:sp>
            <p:nvSpPr>
              <p:cNvPr id="41" name="AutoShape 8">
                <a:extLst>
                  <a:ext uri="{FF2B5EF4-FFF2-40B4-BE49-F238E27FC236}">
                    <a16:creationId xmlns:a16="http://schemas.microsoft.com/office/drawing/2014/main" id="{A27E455D-A003-4A5D-BBAD-FBA891812FC0}"/>
                  </a:ext>
                </a:extLst>
              </p:cNvPr>
              <p:cNvSpPr>
                <a:spLocks/>
              </p:cNvSpPr>
              <p:nvPr/>
            </p:nvSpPr>
            <p:spPr bwMode="auto">
              <a:xfrm>
                <a:off x="0" y="0"/>
                <a:ext cx="1584169" cy="1011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A1E4"/>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19" tIns="45719" rIns="45719" bIns="45719"/>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sv-SE" altLang="sv-SE"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42" name="AutoShape 9">
                <a:extLst>
                  <a:ext uri="{FF2B5EF4-FFF2-40B4-BE49-F238E27FC236}">
                    <a16:creationId xmlns:a16="http://schemas.microsoft.com/office/drawing/2014/main" id="{EA5D2A15-7F78-4AC0-86A2-F9B33F6643C5}"/>
                  </a:ext>
                </a:extLst>
              </p:cNvPr>
              <p:cNvSpPr>
                <a:spLocks/>
              </p:cNvSpPr>
              <p:nvPr/>
            </p:nvSpPr>
            <p:spPr bwMode="auto">
              <a:xfrm>
                <a:off x="0" y="0"/>
                <a:ext cx="1584169" cy="1011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A1E4"/>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sv-SE" altLang="sv-SE"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43" name="AutoShape 10">
                <a:extLst>
                  <a:ext uri="{FF2B5EF4-FFF2-40B4-BE49-F238E27FC236}">
                    <a16:creationId xmlns:a16="http://schemas.microsoft.com/office/drawing/2014/main" id="{5DC340B7-1D5C-4916-88A5-903EF011DFC2}"/>
                  </a:ext>
                </a:extLst>
              </p:cNvPr>
              <p:cNvSpPr>
                <a:spLocks/>
              </p:cNvSpPr>
              <p:nvPr/>
            </p:nvSpPr>
            <p:spPr bwMode="auto">
              <a:xfrm>
                <a:off x="318" y="265123"/>
                <a:ext cx="1584170" cy="4800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11429" tIns="11429" rIns="11429" bIns="11429" anchor="ctr"/>
              <a:lstStyle>
                <a:lvl1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95363" rtl="0" eaLnBrk="1" fontAlgn="base" latinLnBrk="0" hangingPunct="0">
                  <a:lnSpc>
                    <a:spcPct val="100000"/>
                  </a:lnSpc>
                  <a:spcBef>
                    <a:spcPct val="0"/>
                  </a:spcBef>
                  <a:spcAft>
                    <a:spcPct val="0"/>
                  </a:spcAft>
                  <a:buClrTx/>
                  <a:buSzTx/>
                  <a:buFontTx/>
                  <a:buNone/>
                  <a:tabLst/>
                  <a:defRPr/>
                </a:pPr>
                <a:r>
                  <a:rPr kumimoji="0" lang="sv-SE" altLang="sv-SE" sz="1300" b="1" i="0" u="none" strike="noStrike" kern="1200" cap="none" spc="0" normalizeH="0" baseline="0" noProof="0">
                    <a:ln>
                      <a:noFill/>
                    </a:ln>
                    <a:solidFill>
                      <a:srgbClr val="FFFFFF"/>
                    </a:solidFill>
                    <a:effectLst/>
                    <a:uLnTx/>
                    <a:uFillTx/>
                    <a:latin typeface="Avenir" charset="0"/>
                    <a:cs typeface="Arial" panose="020B0604020202020204" pitchFamily="34" charset="0"/>
                    <a:sym typeface="Avenir" charset="0"/>
                  </a:rPr>
                  <a:t>MINISTER WŁAŚCIWY</a:t>
                </a:r>
                <a:endParaRPr kumimoji="0" lang="sv-SE" altLang="sv-SE"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sp>
          <p:nvSpPr>
            <p:cNvPr id="9" name="AutoShape 11">
              <a:extLst>
                <a:ext uri="{FF2B5EF4-FFF2-40B4-BE49-F238E27FC236}">
                  <a16:creationId xmlns:a16="http://schemas.microsoft.com/office/drawing/2014/main" id="{576D812B-9915-4CFE-8CE9-6825D605DE53}"/>
                </a:ext>
              </a:extLst>
            </p:cNvPr>
            <p:cNvSpPr>
              <a:spLocks/>
            </p:cNvSpPr>
            <p:nvPr/>
          </p:nvSpPr>
          <p:spPr bwMode="auto">
            <a:xfrm>
              <a:off x="4176464" y="290384"/>
              <a:ext cx="1584169" cy="10113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A1E4"/>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19" tIns="45719" rIns="45719" bIns="45719"/>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sv-SE" altLang="sv-SE"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nvGrpSpPr>
            <p:cNvPr id="10" name="Group 12">
              <a:extLst>
                <a:ext uri="{FF2B5EF4-FFF2-40B4-BE49-F238E27FC236}">
                  <a16:creationId xmlns:a16="http://schemas.microsoft.com/office/drawing/2014/main" id="{FED42BA1-3A7D-42B0-B251-48A0E6385234}"/>
                </a:ext>
              </a:extLst>
            </p:cNvPr>
            <p:cNvGrpSpPr>
              <a:grpSpLocks/>
            </p:cNvGrpSpPr>
            <p:nvPr/>
          </p:nvGrpSpPr>
          <p:grpSpPr bwMode="auto">
            <a:xfrm>
              <a:off x="4176464" y="290384"/>
              <a:ext cx="1584488" cy="1011301"/>
              <a:chOff x="0" y="0"/>
              <a:chExt cx="1584488" cy="1011300"/>
            </a:xfrm>
          </p:grpSpPr>
          <p:sp>
            <p:nvSpPr>
              <p:cNvPr id="39" name="AutoShape 13">
                <a:extLst>
                  <a:ext uri="{FF2B5EF4-FFF2-40B4-BE49-F238E27FC236}">
                    <a16:creationId xmlns:a16="http://schemas.microsoft.com/office/drawing/2014/main" id="{FBD3BA5F-F553-445D-8D4F-E32135865AC4}"/>
                  </a:ext>
                </a:extLst>
              </p:cNvPr>
              <p:cNvSpPr>
                <a:spLocks/>
              </p:cNvSpPr>
              <p:nvPr/>
            </p:nvSpPr>
            <p:spPr bwMode="auto">
              <a:xfrm>
                <a:off x="0" y="0"/>
                <a:ext cx="1584169" cy="1011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A1E4"/>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sv-SE" altLang="sv-SE"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40" name="AutoShape 14">
                <a:extLst>
                  <a:ext uri="{FF2B5EF4-FFF2-40B4-BE49-F238E27FC236}">
                    <a16:creationId xmlns:a16="http://schemas.microsoft.com/office/drawing/2014/main" id="{33726C96-56A4-4518-A90F-64617C439D28}"/>
                  </a:ext>
                </a:extLst>
              </p:cNvPr>
              <p:cNvSpPr>
                <a:spLocks/>
              </p:cNvSpPr>
              <p:nvPr/>
            </p:nvSpPr>
            <p:spPr bwMode="auto">
              <a:xfrm>
                <a:off x="318" y="265123"/>
                <a:ext cx="1584170" cy="4800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11429" tIns="11429" rIns="11429" bIns="11429" anchor="ctr"/>
              <a:lstStyle>
                <a:lvl1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95363" rtl="0" eaLnBrk="1" fontAlgn="base" latinLnBrk="0" hangingPunct="0">
                  <a:lnSpc>
                    <a:spcPct val="100000"/>
                  </a:lnSpc>
                  <a:spcBef>
                    <a:spcPct val="0"/>
                  </a:spcBef>
                  <a:spcAft>
                    <a:spcPct val="0"/>
                  </a:spcAft>
                  <a:buClrTx/>
                  <a:buSzTx/>
                  <a:buFontTx/>
                  <a:buNone/>
                  <a:tabLst/>
                  <a:defRPr/>
                </a:pPr>
                <a:r>
                  <a:rPr kumimoji="0" lang="sv-SE" altLang="sv-SE" sz="1300" b="1" i="0" u="none" strike="noStrike" kern="1200" cap="none" spc="0" normalizeH="0" baseline="0" noProof="0">
                    <a:ln>
                      <a:noFill/>
                    </a:ln>
                    <a:solidFill>
                      <a:srgbClr val="FFFFFF"/>
                    </a:solidFill>
                    <a:effectLst/>
                    <a:uLnTx/>
                    <a:uFillTx/>
                    <a:latin typeface="Avenir" charset="0"/>
                    <a:cs typeface="Arial" panose="020B0604020202020204" pitchFamily="34" charset="0"/>
                    <a:sym typeface="Avenir" charset="0"/>
                  </a:rPr>
                  <a:t>INSTYTUCJA CERTYFIKUJĄCA</a:t>
                </a:r>
                <a:endParaRPr kumimoji="0" lang="sv-SE" altLang="sv-SE"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11" name="Group 15">
              <a:extLst>
                <a:ext uri="{FF2B5EF4-FFF2-40B4-BE49-F238E27FC236}">
                  <a16:creationId xmlns:a16="http://schemas.microsoft.com/office/drawing/2014/main" id="{795C871A-1140-4859-942F-926CD048E649}"/>
                </a:ext>
              </a:extLst>
            </p:cNvPr>
            <p:cNvGrpSpPr>
              <a:grpSpLocks/>
            </p:cNvGrpSpPr>
            <p:nvPr/>
          </p:nvGrpSpPr>
          <p:grpSpPr bwMode="auto">
            <a:xfrm>
              <a:off x="6264688" y="290386"/>
              <a:ext cx="1584254" cy="1011301"/>
              <a:chOff x="0" y="0"/>
              <a:chExt cx="1584254" cy="1011300"/>
            </a:xfrm>
          </p:grpSpPr>
          <p:sp>
            <p:nvSpPr>
              <p:cNvPr id="36" name="AutoShape 16">
                <a:extLst>
                  <a:ext uri="{FF2B5EF4-FFF2-40B4-BE49-F238E27FC236}">
                    <a16:creationId xmlns:a16="http://schemas.microsoft.com/office/drawing/2014/main" id="{E727D2BC-2079-43BB-BDB8-20E1B891CD41}"/>
                  </a:ext>
                </a:extLst>
              </p:cNvPr>
              <p:cNvSpPr>
                <a:spLocks/>
              </p:cNvSpPr>
              <p:nvPr/>
            </p:nvSpPr>
            <p:spPr bwMode="auto">
              <a:xfrm>
                <a:off x="0" y="0"/>
                <a:ext cx="1584169" cy="1011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A1E4"/>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19" tIns="45719" rIns="45719" bIns="45719"/>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sv-SE" altLang="sv-SE"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37" name="AutoShape 17">
                <a:extLst>
                  <a:ext uri="{FF2B5EF4-FFF2-40B4-BE49-F238E27FC236}">
                    <a16:creationId xmlns:a16="http://schemas.microsoft.com/office/drawing/2014/main" id="{A2701318-EA38-456E-AF52-D6D10025B999}"/>
                  </a:ext>
                </a:extLst>
              </p:cNvPr>
              <p:cNvSpPr>
                <a:spLocks/>
              </p:cNvSpPr>
              <p:nvPr/>
            </p:nvSpPr>
            <p:spPr bwMode="auto">
              <a:xfrm>
                <a:off x="0" y="0"/>
                <a:ext cx="1584169" cy="1011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A1E4"/>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sv-SE" altLang="sv-SE"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38" name="AutoShape 18">
                <a:extLst>
                  <a:ext uri="{FF2B5EF4-FFF2-40B4-BE49-F238E27FC236}">
                    <a16:creationId xmlns:a16="http://schemas.microsoft.com/office/drawing/2014/main" id="{6FCBA6CC-F111-4BA5-9B1E-6053DA051A05}"/>
                  </a:ext>
                </a:extLst>
              </p:cNvPr>
              <p:cNvSpPr>
                <a:spLocks/>
              </p:cNvSpPr>
              <p:nvPr/>
            </p:nvSpPr>
            <p:spPr bwMode="auto">
              <a:xfrm>
                <a:off x="85" y="36887"/>
                <a:ext cx="1584169" cy="9372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11429" tIns="11429" rIns="11429" bIns="11429" anchor="ctr"/>
              <a:lstStyle>
                <a:lvl1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95363" rtl="0" eaLnBrk="1" fontAlgn="base" latinLnBrk="0" hangingPunct="0">
                  <a:lnSpc>
                    <a:spcPct val="100000"/>
                  </a:lnSpc>
                  <a:spcBef>
                    <a:spcPct val="0"/>
                  </a:spcBef>
                  <a:spcAft>
                    <a:spcPct val="0"/>
                  </a:spcAft>
                  <a:buClrTx/>
                  <a:buSzTx/>
                  <a:buFontTx/>
                  <a:buNone/>
                  <a:tabLst/>
                  <a:defRPr/>
                </a:pPr>
                <a:r>
                  <a:rPr kumimoji="0" lang="sv-SE" altLang="sv-SE" sz="1300" b="1" i="0" u="none" strike="noStrike" kern="1200" cap="none" spc="0" normalizeH="0" baseline="0" noProof="0">
                    <a:ln>
                      <a:noFill/>
                    </a:ln>
                    <a:solidFill>
                      <a:srgbClr val="FFFFFF"/>
                    </a:solidFill>
                    <a:effectLst/>
                    <a:uLnTx/>
                    <a:uFillTx/>
                    <a:latin typeface="Avenir" charset="0"/>
                    <a:cs typeface="Arial" panose="020B0604020202020204" pitchFamily="34" charset="0"/>
                    <a:sym typeface="Avenir" charset="0"/>
                  </a:rPr>
                  <a:t>PODMIOT ZEWNĘTRZNEGO ZAPEWNIANIA JAKOŚCI</a:t>
                </a:r>
                <a:endParaRPr kumimoji="0" lang="sv-SE" altLang="sv-SE"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12" name="Group 19">
              <a:extLst>
                <a:ext uri="{FF2B5EF4-FFF2-40B4-BE49-F238E27FC236}">
                  <a16:creationId xmlns:a16="http://schemas.microsoft.com/office/drawing/2014/main" id="{657AE95D-60A3-4267-8606-E06C1478850E}"/>
                </a:ext>
              </a:extLst>
            </p:cNvPr>
            <p:cNvGrpSpPr>
              <a:grpSpLocks/>
            </p:cNvGrpSpPr>
            <p:nvPr/>
          </p:nvGrpSpPr>
          <p:grpSpPr bwMode="auto">
            <a:xfrm>
              <a:off x="0" y="1689867"/>
              <a:ext cx="1584169" cy="1011301"/>
              <a:chOff x="0" y="0"/>
              <a:chExt cx="1584169" cy="1011300"/>
            </a:xfrm>
          </p:grpSpPr>
          <p:sp>
            <p:nvSpPr>
              <p:cNvPr id="34" name="AutoShape 20">
                <a:extLst>
                  <a:ext uri="{FF2B5EF4-FFF2-40B4-BE49-F238E27FC236}">
                    <a16:creationId xmlns:a16="http://schemas.microsoft.com/office/drawing/2014/main" id="{9023B565-3AF1-4851-9719-69D8699FF728}"/>
                  </a:ext>
                </a:extLst>
              </p:cNvPr>
              <p:cNvSpPr>
                <a:spLocks/>
              </p:cNvSpPr>
              <p:nvPr/>
            </p:nvSpPr>
            <p:spPr bwMode="auto">
              <a:xfrm>
                <a:off x="0" y="0"/>
                <a:ext cx="1584169" cy="1011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C0C0C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sv-SE" altLang="sv-SE"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35" name="AutoShape 21">
                <a:extLst>
                  <a:ext uri="{FF2B5EF4-FFF2-40B4-BE49-F238E27FC236}">
                    <a16:creationId xmlns:a16="http://schemas.microsoft.com/office/drawing/2014/main" id="{2BF890A7-6D0C-498D-950D-FEFB11D40784}"/>
                  </a:ext>
                </a:extLst>
              </p:cNvPr>
              <p:cNvSpPr>
                <a:spLocks/>
              </p:cNvSpPr>
              <p:nvPr/>
            </p:nvSpPr>
            <p:spPr bwMode="auto">
              <a:xfrm>
                <a:off x="183053" y="233948"/>
                <a:ext cx="1218062" cy="52832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lstStyle>
                <a:lvl1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95363" rtl="0" eaLnBrk="1" fontAlgn="base" latinLnBrk="0" hangingPunct="0">
                  <a:lnSpc>
                    <a:spcPct val="115000"/>
                  </a:lnSpc>
                  <a:spcBef>
                    <a:spcPct val="0"/>
                  </a:spcBef>
                  <a:spcAft>
                    <a:spcPct val="0"/>
                  </a:spcAft>
                  <a:buClrTx/>
                  <a:buSzTx/>
                  <a:buFontTx/>
                  <a:buNone/>
                  <a:tabLst/>
                  <a:defRPr/>
                </a:pPr>
                <a:r>
                  <a:rPr kumimoji="0" lang="sv-SE" altLang="sv-SE" sz="1300" b="1" i="0" u="none" strike="noStrike" kern="1200" cap="none" spc="0" normalizeH="0" baseline="0" noProof="0">
                    <a:ln>
                      <a:noFill/>
                    </a:ln>
                    <a:solidFill>
                      <a:srgbClr val="000000"/>
                    </a:solidFill>
                    <a:effectLst/>
                    <a:uLnTx/>
                    <a:uFillTx/>
                    <a:latin typeface="Avenir" charset="0"/>
                    <a:cs typeface="Arial" panose="020B0604020202020204" pitchFamily="34" charset="0"/>
                    <a:sym typeface="Avenir" charset="0"/>
                  </a:rPr>
                  <a:t>OPISANIE KWALIFIKACJI</a:t>
                </a:r>
                <a:endParaRPr kumimoji="0" lang="sv-SE" altLang="sv-SE"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13" name="Group 22">
              <a:extLst>
                <a:ext uri="{FF2B5EF4-FFF2-40B4-BE49-F238E27FC236}">
                  <a16:creationId xmlns:a16="http://schemas.microsoft.com/office/drawing/2014/main" id="{7E809D1D-CD0F-440B-AC95-EDA32F29A81A}"/>
                </a:ext>
              </a:extLst>
            </p:cNvPr>
            <p:cNvGrpSpPr>
              <a:grpSpLocks/>
            </p:cNvGrpSpPr>
            <p:nvPr/>
          </p:nvGrpSpPr>
          <p:grpSpPr bwMode="auto">
            <a:xfrm>
              <a:off x="2088232" y="1689866"/>
              <a:ext cx="1584169" cy="1011301"/>
              <a:chOff x="0" y="0"/>
              <a:chExt cx="1584169" cy="1011300"/>
            </a:xfrm>
          </p:grpSpPr>
          <p:sp>
            <p:nvSpPr>
              <p:cNvPr id="32" name="AutoShape 23">
                <a:extLst>
                  <a:ext uri="{FF2B5EF4-FFF2-40B4-BE49-F238E27FC236}">
                    <a16:creationId xmlns:a16="http://schemas.microsoft.com/office/drawing/2014/main" id="{CE54E034-932F-407E-AF18-6655DB479E17}"/>
                  </a:ext>
                </a:extLst>
              </p:cNvPr>
              <p:cNvSpPr>
                <a:spLocks/>
              </p:cNvSpPr>
              <p:nvPr/>
            </p:nvSpPr>
            <p:spPr bwMode="auto">
              <a:xfrm>
                <a:off x="0" y="0"/>
                <a:ext cx="1584169" cy="1011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C0C0C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sv-SE" altLang="sv-SE"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33" name="AutoShape 24">
                <a:extLst>
                  <a:ext uri="{FF2B5EF4-FFF2-40B4-BE49-F238E27FC236}">
                    <a16:creationId xmlns:a16="http://schemas.microsoft.com/office/drawing/2014/main" id="{77695C2A-E171-4F42-A57A-3E998E645DAB}"/>
                  </a:ext>
                </a:extLst>
              </p:cNvPr>
              <p:cNvSpPr>
                <a:spLocks/>
              </p:cNvSpPr>
              <p:nvPr/>
            </p:nvSpPr>
            <p:spPr bwMode="auto">
              <a:xfrm>
                <a:off x="185604" y="233949"/>
                <a:ext cx="1219648" cy="52832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lstStyle>
                <a:lvl1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95363" rtl="0" eaLnBrk="1" fontAlgn="base" latinLnBrk="0" hangingPunct="0">
                  <a:lnSpc>
                    <a:spcPct val="115000"/>
                  </a:lnSpc>
                  <a:spcBef>
                    <a:spcPct val="0"/>
                  </a:spcBef>
                  <a:spcAft>
                    <a:spcPct val="0"/>
                  </a:spcAft>
                  <a:buClrTx/>
                  <a:buSzTx/>
                  <a:buFontTx/>
                  <a:buNone/>
                  <a:tabLst/>
                  <a:defRPr/>
                </a:pPr>
                <a:r>
                  <a:rPr kumimoji="0" lang="sv-SE" altLang="sv-SE" sz="1300" b="1" i="0" u="none" strike="noStrike" kern="1200" cap="none" spc="0" normalizeH="0" baseline="0" noProof="0">
                    <a:ln>
                      <a:noFill/>
                    </a:ln>
                    <a:solidFill>
                      <a:srgbClr val="000000"/>
                    </a:solidFill>
                    <a:effectLst/>
                    <a:uLnTx/>
                    <a:uFillTx/>
                    <a:latin typeface="Avenir" charset="0"/>
                    <a:cs typeface="Arial" panose="020B0604020202020204" pitchFamily="34" charset="0"/>
                    <a:sym typeface="Avenir" charset="0"/>
                  </a:rPr>
                  <a:t>WŁĄCZENIE KWALIFIKACJI</a:t>
                </a:r>
                <a:endParaRPr kumimoji="0" lang="sv-SE" altLang="sv-SE"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sp>
          <p:nvSpPr>
            <p:cNvPr id="14" name="Line 25">
              <a:extLst>
                <a:ext uri="{FF2B5EF4-FFF2-40B4-BE49-F238E27FC236}">
                  <a16:creationId xmlns:a16="http://schemas.microsoft.com/office/drawing/2014/main" id="{CDC2C78D-B1A7-46D9-85BA-08067B9B83B8}"/>
                </a:ext>
              </a:extLst>
            </p:cNvPr>
            <p:cNvSpPr>
              <a:spLocks noChangeShapeType="1"/>
            </p:cNvSpPr>
            <p:nvPr/>
          </p:nvSpPr>
          <p:spPr bwMode="auto">
            <a:xfrm flipH="1">
              <a:off x="792129" y="1301028"/>
              <a:ext cx="1" cy="389497"/>
            </a:xfrm>
            <a:prstGeom prst="line">
              <a:avLst/>
            </a:prstGeom>
            <a:noFill/>
            <a:ln w="25400" cap="flat" cmpd="sng">
              <a:solidFill>
                <a:srgbClr val="A0A0A0"/>
              </a:solidFill>
              <a:prstDash val="solid"/>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defTabSz="457200">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defTabSz="457200"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defTabSz="457200"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defTabSz="457200"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defTabSz="457200"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457200" rtl="0" eaLnBrk="1" fontAlgn="base" latinLnBrk="0" hangingPunct="0">
                <a:lnSpc>
                  <a:spcPct val="100000"/>
                </a:lnSpc>
                <a:spcBef>
                  <a:spcPct val="0"/>
                </a:spcBef>
                <a:spcAft>
                  <a:spcPct val="0"/>
                </a:spcAft>
                <a:buClrTx/>
                <a:buSzTx/>
                <a:buFontTx/>
                <a:buNone/>
                <a:tabLst/>
                <a:defRPr/>
              </a:pPr>
              <a:endParaRPr kumimoji="0" lang="sv-SE" altLang="sv-SE" sz="1300" b="0" i="0" u="none" strike="noStrike" kern="1200" cap="none" spc="0" normalizeH="0" baseline="0" noProof="0">
                <a:ln>
                  <a:noFill/>
                </a:ln>
                <a:solidFill>
                  <a:srgbClr val="000000"/>
                </a:solidFill>
                <a:effectLst/>
                <a:uLnTx/>
                <a:uFillTx/>
                <a:latin typeface="Helvetica" panose="020B0604020202020204" pitchFamily="34" charset="0"/>
                <a:cs typeface="Arial" panose="020B0604020202020204" pitchFamily="34" charset="0"/>
                <a:sym typeface="Helvetica" panose="020B0604020202020204" pitchFamily="34" charset="0"/>
              </a:endParaRPr>
            </a:p>
          </p:txBody>
        </p:sp>
        <p:sp>
          <p:nvSpPr>
            <p:cNvPr id="15" name="Line 26">
              <a:extLst>
                <a:ext uri="{FF2B5EF4-FFF2-40B4-BE49-F238E27FC236}">
                  <a16:creationId xmlns:a16="http://schemas.microsoft.com/office/drawing/2014/main" id="{DEEA1B52-E87F-4A85-998F-8C18714F8E74}"/>
                </a:ext>
              </a:extLst>
            </p:cNvPr>
            <p:cNvSpPr>
              <a:spLocks noChangeShapeType="1"/>
            </p:cNvSpPr>
            <p:nvPr/>
          </p:nvSpPr>
          <p:spPr bwMode="auto">
            <a:xfrm>
              <a:off x="2879691" y="1301028"/>
              <a:ext cx="1" cy="389497"/>
            </a:xfrm>
            <a:prstGeom prst="line">
              <a:avLst/>
            </a:prstGeom>
            <a:noFill/>
            <a:ln w="25400" cap="flat" cmpd="sng">
              <a:solidFill>
                <a:srgbClr val="A0A0A0"/>
              </a:solidFill>
              <a:prstDash val="solid"/>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defTabSz="457200">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defTabSz="457200"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defTabSz="457200"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defTabSz="457200"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defTabSz="457200"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457200" rtl="0" eaLnBrk="1" fontAlgn="base" latinLnBrk="0" hangingPunct="0">
                <a:lnSpc>
                  <a:spcPct val="100000"/>
                </a:lnSpc>
                <a:spcBef>
                  <a:spcPct val="0"/>
                </a:spcBef>
                <a:spcAft>
                  <a:spcPct val="0"/>
                </a:spcAft>
                <a:buClrTx/>
                <a:buSzTx/>
                <a:buFontTx/>
                <a:buNone/>
                <a:tabLst/>
                <a:defRPr/>
              </a:pPr>
              <a:endParaRPr kumimoji="0" lang="sv-SE" altLang="sv-SE" sz="1300" b="0" i="0" u="none" strike="noStrike" kern="1200" cap="none" spc="0" normalizeH="0" baseline="0" noProof="0">
                <a:ln>
                  <a:noFill/>
                </a:ln>
                <a:solidFill>
                  <a:srgbClr val="000000"/>
                </a:solidFill>
                <a:effectLst/>
                <a:uLnTx/>
                <a:uFillTx/>
                <a:latin typeface="Helvetica" panose="020B0604020202020204" pitchFamily="34" charset="0"/>
                <a:cs typeface="Arial" panose="020B0604020202020204" pitchFamily="34" charset="0"/>
                <a:sym typeface="Helvetica" panose="020B0604020202020204" pitchFamily="34" charset="0"/>
              </a:endParaRPr>
            </a:p>
          </p:txBody>
        </p:sp>
        <p:grpSp>
          <p:nvGrpSpPr>
            <p:cNvPr id="16" name="Group 27">
              <a:extLst>
                <a:ext uri="{FF2B5EF4-FFF2-40B4-BE49-F238E27FC236}">
                  <a16:creationId xmlns:a16="http://schemas.microsoft.com/office/drawing/2014/main" id="{D5BC4D1A-868B-43AC-B1A1-ADCB08072909}"/>
                </a:ext>
              </a:extLst>
            </p:cNvPr>
            <p:cNvGrpSpPr>
              <a:grpSpLocks/>
            </p:cNvGrpSpPr>
            <p:nvPr/>
          </p:nvGrpSpPr>
          <p:grpSpPr bwMode="auto">
            <a:xfrm>
              <a:off x="4176463" y="1689865"/>
              <a:ext cx="1584169" cy="1011301"/>
              <a:chOff x="0" y="0"/>
              <a:chExt cx="1584169" cy="1011300"/>
            </a:xfrm>
          </p:grpSpPr>
          <p:sp>
            <p:nvSpPr>
              <p:cNvPr id="30" name="AutoShape 28">
                <a:extLst>
                  <a:ext uri="{FF2B5EF4-FFF2-40B4-BE49-F238E27FC236}">
                    <a16:creationId xmlns:a16="http://schemas.microsoft.com/office/drawing/2014/main" id="{87CE83CE-A069-4544-8EF4-1C906FDB20F3}"/>
                  </a:ext>
                </a:extLst>
              </p:cNvPr>
              <p:cNvSpPr>
                <a:spLocks/>
              </p:cNvSpPr>
              <p:nvPr/>
            </p:nvSpPr>
            <p:spPr bwMode="auto">
              <a:xfrm>
                <a:off x="0" y="0"/>
                <a:ext cx="1584169" cy="1011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C0C0C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sv-SE" altLang="sv-SE"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31" name="AutoShape 29">
                <a:extLst>
                  <a:ext uri="{FF2B5EF4-FFF2-40B4-BE49-F238E27FC236}">
                    <a16:creationId xmlns:a16="http://schemas.microsoft.com/office/drawing/2014/main" id="{73EBD71F-BFFF-4673-B526-01ACBB49E594}"/>
                  </a:ext>
                </a:extLst>
              </p:cNvPr>
              <p:cNvSpPr>
                <a:spLocks/>
              </p:cNvSpPr>
              <p:nvPr/>
            </p:nvSpPr>
            <p:spPr bwMode="auto">
              <a:xfrm>
                <a:off x="183050" y="237919"/>
                <a:ext cx="1218061" cy="52832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lstStyle>
                <a:lvl1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95363" rtl="0" eaLnBrk="1" fontAlgn="base" latinLnBrk="0" hangingPunct="0">
                  <a:lnSpc>
                    <a:spcPct val="115000"/>
                  </a:lnSpc>
                  <a:spcBef>
                    <a:spcPct val="0"/>
                  </a:spcBef>
                  <a:spcAft>
                    <a:spcPct val="0"/>
                  </a:spcAft>
                  <a:buClrTx/>
                  <a:buSzTx/>
                  <a:buFontTx/>
                  <a:buNone/>
                  <a:tabLst/>
                  <a:defRPr/>
                </a:pPr>
                <a:r>
                  <a:rPr kumimoji="0" lang="sv-SE" altLang="sv-SE" sz="1300" b="1" i="0" u="none" strike="noStrike" kern="1200" cap="none" spc="0" normalizeH="0" baseline="0" noProof="0">
                    <a:ln>
                      <a:noFill/>
                    </a:ln>
                    <a:solidFill>
                      <a:srgbClr val="000000"/>
                    </a:solidFill>
                    <a:effectLst/>
                    <a:uLnTx/>
                    <a:uFillTx/>
                    <a:latin typeface="Avenir" charset="0"/>
                    <a:cs typeface="Arial" panose="020B0604020202020204" pitchFamily="34" charset="0"/>
                    <a:sym typeface="Avenir" charset="0"/>
                  </a:rPr>
                  <a:t>NADAWANIE KWALIFIKACJI</a:t>
                </a:r>
                <a:endParaRPr kumimoji="0" lang="sv-SE" altLang="sv-SE"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sp>
          <p:nvSpPr>
            <p:cNvPr id="17" name="Line 30">
              <a:extLst>
                <a:ext uri="{FF2B5EF4-FFF2-40B4-BE49-F238E27FC236}">
                  <a16:creationId xmlns:a16="http://schemas.microsoft.com/office/drawing/2014/main" id="{FB9E459D-546D-4DF4-A860-959B10AB9A63}"/>
                </a:ext>
              </a:extLst>
            </p:cNvPr>
            <p:cNvSpPr>
              <a:spLocks noChangeShapeType="1"/>
            </p:cNvSpPr>
            <p:nvPr/>
          </p:nvSpPr>
          <p:spPr bwMode="auto">
            <a:xfrm>
              <a:off x="4968841" y="1301028"/>
              <a:ext cx="1" cy="389497"/>
            </a:xfrm>
            <a:prstGeom prst="line">
              <a:avLst/>
            </a:prstGeom>
            <a:noFill/>
            <a:ln w="25400" cap="flat" cmpd="sng">
              <a:solidFill>
                <a:srgbClr val="A0A0A0"/>
              </a:solidFill>
              <a:prstDash val="solid"/>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defTabSz="457200">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defTabSz="457200"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defTabSz="457200"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defTabSz="457200"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defTabSz="457200"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457200" rtl="0" eaLnBrk="1" fontAlgn="base" latinLnBrk="0" hangingPunct="0">
                <a:lnSpc>
                  <a:spcPct val="100000"/>
                </a:lnSpc>
                <a:spcBef>
                  <a:spcPct val="0"/>
                </a:spcBef>
                <a:spcAft>
                  <a:spcPct val="0"/>
                </a:spcAft>
                <a:buClrTx/>
                <a:buSzTx/>
                <a:buFontTx/>
                <a:buNone/>
                <a:tabLst/>
                <a:defRPr/>
              </a:pPr>
              <a:endParaRPr kumimoji="0" lang="sv-SE" altLang="sv-SE" sz="1300" b="0" i="0" u="none" strike="noStrike" kern="1200" cap="none" spc="0" normalizeH="0" baseline="0" noProof="0">
                <a:ln>
                  <a:noFill/>
                </a:ln>
                <a:solidFill>
                  <a:srgbClr val="000000"/>
                </a:solidFill>
                <a:effectLst/>
                <a:uLnTx/>
                <a:uFillTx/>
                <a:latin typeface="Helvetica" panose="020B0604020202020204" pitchFamily="34" charset="0"/>
                <a:cs typeface="Arial" panose="020B0604020202020204" pitchFamily="34" charset="0"/>
                <a:sym typeface="Helvetica" panose="020B0604020202020204" pitchFamily="34" charset="0"/>
              </a:endParaRPr>
            </a:p>
          </p:txBody>
        </p:sp>
        <p:grpSp>
          <p:nvGrpSpPr>
            <p:cNvPr id="18" name="Group 31">
              <a:extLst>
                <a:ext uri="{FF2B5EF4-FFF2-40B4-BE49-F238E27FC236}">
                  <a16:creationId xmlns:a16="http://schemas.microsoft.com/office/drawing/2014/main" id="{F29834D5-9E38-4F0C-9F45-C09FC1C4F1AA}"/>
                </a:ext>
              </a:extLst>
            </p:cNvPr>
            <p:cNvGrpSpPr>
              <a:grpSpLocks/>
            </p:cNvGrpSpPr>
            <p:nvPr/>
          </p:nvGrpSpPr>
          <p:grpSpPr bwMode="auto">
            <a:xfrm>
              <a:off x="6264688" y="1689867"/>
              <a:ext cx="1584169" cy="1011301"/>
              <a:chOff x="0" y="0"/>
              <a:chExt cx="1584169" cy="1011300"/>
            </a:xfrm>
          </p:grpSpPr>
          <p:sp>
            <p:nvSpPr>
              <p:cNvPr id="28" name="AutoShape 32">
                <a:extLst>
                  <a:ext uri="{FF2B5EF4-FFF2-40B4-BE49-F238E27FC236}">
                    <a16:creationId xmlns:a16="http://schemas.microsoft.com/office/drawing/2014/main" id="{1AF8D615-2249-4920-899B-583E0456F3C3}"/>
                  </a:ext>
                </a:extLst>
              </p:cNvPr>
              <p:cNvSpPr>
                <a:spLocks/>
              </p:cNvSpPr>
              <p:nvPr/>
            </p:nvSpPr>
            <p:spPr bwMode="auto">
              <a:xfrm>
                <a:off x="0" y="0"/>
                <a:ext cx="1584169" cy="1011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C0C0C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sv-SE" altLang="sv-SE"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9" name="AutoShape 33">
                <a:extLst>
                  <a:ext uri="{FF2B5EF4-FFF2-40B4-BE49-F238E27FC236}">
                    <a16:creationId xmlns:a16="http://schemas.microsoft.com/office/drawing/2014/main" id="{56E0FEC6-4C4C-4C7D-82F4-047B6F3556EF}"/>
                  </a:ext>
                </a:extLst>
              </p:cNvPr>
              <p:cNvSpPr>
                <a:spLocks/>
              </p:cNvSpPr>
              <p:nvPr/>
            </p:nvSpPr>
            <p:spPr bwMode="auto">
              <a:xfrm>
                <a:off x="181099" y="116780"/>
                <a:ext cx="1219648" cy="7620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lstStyle>
                <a:lvl1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95363" rtl="0" eaLnBrk="1" fontAlgn="base" latinLnBrk="0" hangingPunct="0">
                  <a:lnSpc>
                    <a:spcPct val="115000"/>
                  </a:lnSpc>
                  <a:spcBef>
                    <a:spcPct val="0"/>
                  </a:spcBef>
                  <a:spcAft>
                    <a:spcPct val="0"/>
                  </a:spcAft>
                  <a:buClrTx/>
                  <a:buSzTx/>
                  <a:buFontTx/>
                  <a:buNone/>
                  <a:tabLst/>
                  <a:defRPr/>
                </a:pPr>
                <a:r>
                  <a:rPr kumimoji="0" lang="sv-SE" altLang="sv-SE" sz="1300" b="1" i="0" u="none" strike="noStrike" kern="1200" cap="none" spc="0" normalizeH="0" baseline="0" noProof="0">
                    <a:ln>
                      <a:noFill/>
                    </a:ln>
                    <a:solidFill>
                      <a:srgbClr val="000000"/>
                    </a:solidFill>
                    <a:effectLst/>
                    <a:uLnTx/>
                    <a:uFillTx/>
                    <a:latin typeface="Avenir" charset="0"/>
                    <a:cs typeface="Arial" panose="020B0604020202020204" pitchFamily="34" charset="0"/>
                    <a:sym typeface="Avenir" charset="0"/>
                  </a:rPr>
                  <a:t>ZEWNĘTRZNE ZAPEWNIANIE JAKOŚCI</a:t>
                </a:r>
                <a:endParaRPr kumimoji="0" lang="sv-SE" altLang="sv-SE"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19" name="Group 34">
              <a:extLst>
                <a:ext uri="{FF2B5EF4-FFF2-40B4-BE49-F238E27FC236}">
                  <a16:creationId xmlns:a16="http://schemas.microsoft.com/office/drawing/2014/main" id="{53D67116-9AFD-424D-988A-68D1D3D22B13}"/>
                </a:ext>
              </a:extLst>
            </p:cNvPr>
            <p:cNvGrpSpPr>
              <a:grpSpLocks/>
            </p:cNvGrpSpPr>
            <p:nvPr/>
          </p:nvGrpSpPr>
          <p:grpSpPr bwMode="auto">
            <a:xfrm>
              <a:off x="4176464" y="3089346"/>
              <a:ext cx="1584169" cy="1011301"/>
              <a:chOff x="0" y="0"/>
              <a:chExt cx="1584169" cy="1011300"/>
            </a:xfrm>
          </p:grpSpPr>
          <p:sp>
            <p:nvSpPr>
              <p:cNvPr id="26" name="AutoShape 35">
                <a:extLst>
                  <a:ext uri="{FF2B5EF4-FFF2-40B4-BE49-F238E27FC236}">
                    <a16:creationId xmlns:a16="http://schemas.microsoft.com/office/drawing/2014/main" id="{F4B5DFE1-7E2E-40F7-AD2F-23ADC1F59EE1}"/>
                  </a:ext>
                </a:extLst>
              </p:cNvPr>
              <p:cNvSpPr>
                <a:spLocks/>
              </p:cNvSpPr>
              <p:nvPr/>
            </p:nvSpPr>
            <p:spPr bwMode="auto">
              <a:xfrm>
                <a:off x="0" y="0"/>
                <a:ext cx="1584169" cy="1011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80808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sv-SE" altLang="sv-SE"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7" name="AutoShape 36">
                <a:extLst>
                  <a:ext uri="{FF2B5EF4-FFF2-40B4-BE49-F238E27FC236}">
                    <a16:creationId xmlns:a16="http://schemas.microsoft.com/office/drawing/2014/main" id="{894D17AC-C204-4E89-B1AA-B0D003801F2A}"/>
                  </a:ext>
                </a:extLst>
              </p:cNvPr>
              <p:cNvSpPr>
                <a:spLocks/>
              </p:cNvSpPr>
              <p:nvPr/>
            </p:nvSpPr>
            <p:spPr bwMode="auto">
              <a:xfrm>
                <a:off x="183347" y="124649"/>
                <a:ext cx="1218062" cy="7620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lstStyle>
                <a:lvl1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95363" rtl="0" eaLnBrk="1" fontAlgn="base" latinLnBrk="0" hangingPunct="0">
                  <a:lnSpc>
                    <a:spcPct val="115000"/>
                  </a:lnSpc>
                  <a:spcBef>
                    <a:spcPct val="0"/>
                  </a:spcBef>
                  <a:spcAft>
                    <a:spcPct val="0"/>
                  </a:spcAft>
                  <a:buClrTx/>
                  <a:buSzTx/>
                  <a:buFontTx/>
                  <a:buNone/>
                  <a:tabLst/>
                  <a:defRPr/>
                </a:pPr>
                <a:r>
                  <a:rPr kumimoji="0" lang="sv-SE" altLang="sv-SE" sz="1300" b="1" i="0" u="none" strike="noStrike" kern="1200" cap="none" spc="0" normalizeH="0" baseline="0" noProof="0">
                    <a:ln>
                      <a:noFill/>
                    </a:ln>
                    <a:solidFill>
                      <a:srgbClr val="FFFFFF"/>
                    </a:solidFill>
                    <a:effectLst/>
                    <a:uLnTx/>
                    <a:uFillTx/>
                    <a:latin typeface="Avenir" charset="0"/>
                    <a:cs typeface="Arial" panose="020B0604020202020204" pitchFamily="34" charset="0"/>
                    <a:sym typeface="Avenir" charset="0"/>
                  </a:rPr>
                  <a:t>WEWNĘTRZNE ZAPEWNIANIE JAKOŚCI</a:t>
                </a:r>
                <a:endParaRPr kumimoji="0" lang="sv-SE" altLang="sv-SE"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sp>
          <p:nvSpPr>
            <p:cNvPr id="20" name="AutoShape 37">
              <a:extLst>
                <a:ext uri="{FF2B5EF4-FFF2-40B4-BE49-F238E27FC236}">
                  <a16:creationId xmlns:a16="http://schemas.microsoft.com/office/drawing/2014/main" id="{DACD1FCE-C498-429D-B5E2-9378D8A36A71}"/>
                </a:ext>
              </a:extLst>
            </p:cNvPr>
            <p:cNvSpPr>
              <a:spLocks/>
            </p:cNvSpPr>
            <p:nvPr/>
          </p:nvSpPr>
          <p:spPr bwMode="auto">
            <a:xfrm>
              <a:off x="4962690" y="2701762"/>
              <a:ext cx="2542" cy="38758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599"/>
                  </a:moveTo>
                  <a:cubicBezTo>
                    <a:pt x="14400" y="14399"/>
                    <a:pt x="7199" y="7200"/>
                    <a:pt x="0" y="0"/>
                  </a:cubicBezTo>
                </a:path>
              </a:pathLst>
            </a:custGeom>
            <a:noFill/>
            <a:ln w="25400" cap="flat" cmpd="sng">
              <a:solidFill>
                <a:srgbClr val="A0A0A0"/>
              </a:solidFill>
              <a:prstDash val="solid"/>
              <a:round/>
              <a:headEnd/>
              <a:tailEnd type="triangl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sv-SE"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 name="Line 38">
              <a:extLst>
                <a:ext uri="{FF2B5EF4-FFF2-40B4-BE49-F238E27FC236}">
                  <a16:creationId xmlns:a16="http://schemas.microsoft.com/office/drawing/2014/main" id="{159BFCD8-3293-4225-BC89-7C261E104698}"/>
                </a:ext>
              </a:extLst>
            </p:cNvPr>
            <p:cNvSpPr>
              <a:spLocks noChangeShapeType="1"/>
            </p:cNvSpPr>
            <p:nvPr/>
          </p:nvSpPr>
          <p:spPr bwMode="auto">
            <a:xfrm>
              <a:off x="7056404" y="1301028"/>
              <a:ext cx="1" cy="389497"/>
            </a:xfrm>
            <a:prstGeom prst="line">
              <a:avLst/>
            </a:prstGeom>
            <a:noFill/>
            <a:ln w="25400" cap="flat" cmpd="sng">
              <a:solidFill>
                <a:srgbClr val="A0A0A0"/>
              </a:solidFill>
              <a:prstDash val="solid"/>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defTabSz="457200">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defTabSz="457200"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defTabSz="457200"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defTabSz="457200"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defTabSz="457200"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457200" rtl="0" eaLnBrk="1" fontAlgn="base" latinLnBrk="0" hangingPunct="0">
                <a:lnSpc>
                  <a:spcPct val="100000"/>
                </a:lnSpc>
                <a:spcBef>
                  <a:spcPct val="0"/>
                </a:spcBef>
                <a:spcAft>
                  <a:spcPct val="0"/>
                </a:spcAft>
                <a:buClrTx/>
                <a:buSzTx/>
                <a:buFontTx/>
                <a:buNone/>
                <a:tabLst/>
                <a:defRPr/>
              </a:pPr>
              <a:endParaRPr kumimoji="0" lang="sv-SE" altLang="sv-SE" sz="1300" b="0" i="0" u="none" strike="noStrike" kern="1200" cap="none" spc="0" normalizeH="0" baseline="0" noProof="0">
                <a:ln>
                  <a:noFill/>
                </a:ln>
                <a:solidFill>
                  <a:srgbClr val="000000"/>
                </a:solidFill>
                <a:effectLst/>
                <a:uLnTx/>
                <a:uFillTx/>
                <a:latin typeface="Helvetica" panose="020B0604020202020204" pitchFamily="34" charset="0"/>
                <a:cs typeface="Arial" panose="020B0604020202020204" pitchFamily="34" charset="0"/>
                <a:sym typeface="Helvetica" panose="020B0604020202020204" pitchFamily="34" charset="0"/>
              </a:endParaRPr>
            </a:p>
          </p:txBody>
        </p:sp>
        <p:sp>
          <p:nvSpPr>
            <p:cNvPr id="22" name="AutoShape 39">
              <a:extLst>
                <a:ext uri="{FF2B5EF4-FFF2-40B4-BE49-F238E27FC236}">
                  <a16:creationId xmlns:a16="http://schemas.microsoft.com/office/drawing/2014/main" id="{F799852F-74DC-4C5E-B415-B6D366C4BB29}"/>
                </a:ext>
              </a:extLst>
            </p:cNvPr>
            <p:cNvSpPr>
              <a:spLocks/>
            </p:cNvSpPr>
            <p:nvPr/>
          </p:nvSpPr>
          <p:spPr bwMode="auto">
            <a:xfrm>
              <a:off x="5760788" y="2195515"/>
              <a:ext cx="503901" cy="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21599"/>
                  </a:moveTo>
                  <a:cubicBezTo>
                    <a:pt x="14399" y="14399"/>
                    <a:pt x="7200" y="7200"/>
                    <a:pt x="0" y="0"/>
                  </a:cubicBezTo>
                </a:path>
              </a:pathLst>
            </a:custGeom>
            <a:noFill/>
            <a:ln w="25400" cap="flat" cmpd="sng">
              <a:solidFill>
                <a:srgbClr val="A0A0A0"/>
              </a:solidFill>
              <a:prstDash val="solid"/>
              <a:round/>
              <a:headEnd/>
              <a:tailEnd type="triangl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sv-SE"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3" name="AutoShape 40">
              <a:extLst>
                <a:ext uri="{FF2B5EF4-FFF2-40B4-BE49-F238E27FC236}">
                  <a16:creationId xmlns:a16="http://schemas.microsoft.com/office/drawing/2014/main" id="{0383F8F0-7B73-4FD2-BF0D-FEEC0C4E1CD2}"/>
                </a:ext>
              </a:extLst>
            </p:cNvPr>
            <p:cNvSpPr>
              <a:spLocks/>
            </p:cNvSpPr>
            <p:nvPr/>
          </p:nvSpPr>
          <p:spPr bwMode="auto">
            <a:xfrm>
              <a:off x="1584325" y="2195516"/>
              <a:ext cx="503908" cy="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cubicBezTo>
                    <a:pt x="7200" y="14399"/>
                    <a:pt x="14399" y="7200"/>
                    <a:pt x="21599" y="0"/>
                  </a:cubicBezTo>
                </a:path>
              </a:pathLst>
            </a:custGeom>
            <a:noFill/>
            <a:ln w="25400" cap="flat" cmpd="sng">
              <a:solidFill>
                <a:srgbClr val="A0A0A0"/>
              </a:solidFill>
              <a:prstDash val="solid"/>
              <a:round/>
              <a:headEnd/>
              <a:tailEnd type="triangl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sv-SE"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4" name="AutoShape 41">
              <a:extLst>
                <a:ext uri="{FF2B5EF4-FFF2-40B4-BE49-F238E27FC236}">
                  <a16:creationId xmlns:a16="http://schemas.microsoft.com/office/drawing/2014/main" id="{535BD4EF-D3E6-4B29-9182-04ED66E45DB9}"/>
                </a:ext>
              </a:extLst>
            </p:cNvPr>
            <p:cNvSpPr>
              <a:spLocks/>
            </p:cNvSpPr>
            <p:nvPr/>
          </p:nvSpPr>
          <p:spPr bwMode="auto">
            <a:xfrm>
              <a:off x="3672557" y="2195515"/>
              <a:ext cx="503907" cy="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cubicBezTo>
                    <a:pt x="7200" y="14399"/>
                    <a:pt x="14399" y="7200"/>
                    <a:pt x="21599" y="0"/>
                  </a:cubicBezTo>
                </a:path>
              </a:pathLst>
            </a:custGeom>
            <a:noFill/>
            <a:ln w="25400" cap="flat" cmpd="sng">
              <a:solidFill>
                <a:srgbClr val="A0A0A0"/>
              </a:solidFill>
              <a:prstDash val="solid"/>
              <a:round/>
              <a:headEnd/>
              <a:tailEnd type="triangl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sv-SE"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5" name="AutoShape 42">
              <a:extLst>
                <a:ext uri="{FF2B5EF4-FFF2-40B4-BE49-F238E27FC236}">
                  <a16:creationId xmlns:a16="http://schemas.microsoft.com/office/drawing/2014/main" id="{CA4C81E1-A506-4457-BA21-1DC516C87E28}"/>
                </a:ext>
              </a:extLst>
            </p:cNvPr>
            <p:cNvSpPr>
              <a:spLocks/>
            </p:cNvSpPr>
            <p:nvPr/>
          </p:nvSpPr>
          <p:spPr bwMode="auto">
            <a:xfrm rot="16200000">
              <a:off x="3779371" y="-2987243"/>
              <a:ext cx="289792" cy="62642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1099" y="21599"/>
                  </a:lnTo>
                </a:path>
              </a:pathLst>
            </a:custGeom>
            <a:noFill/>
            <a:ln w="25400" cap="flat" cmpd="sng">
              <a:solidFill>
                <a:srgbClr val="A0A0A0"/>
              </a:solidFill>
              <a:prstDash val="solid"/>
              <a:round/>
              <a:headEnd/>
              <a:tailEnd type="triangl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sv-SE" altLang="sv-SE"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spTree>
    <p:extLst>
      <p:ext uri="{BB962C8B-B14F-4D97-AF65-F5344CB8AC3E}">
        <p14:creationId xmlns:p14="http://schemas.microsoft.com/office/powerpoint/2010/main" val="3889000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1742625" y="612558"/>
            <a:ext cx="8396577" cy="669785"/>
          </a:xfrm>
          <a:prstGeom prst="rect">
            <a:avLst/>
          </a:prstGeom>
        </p:spPr>
        <p:txBody>
          <a:bodyPr/>
          <a:lstStyle/>
          <a:p>
            <a:r>
              <a:rPr lang="pl-PL" dirty="0"/>
              <a:t>Kliknij, aby edytować styl</a:t>
            </a:r>
          </a:p>
        </p:txBody>
      </p:sp>
      <p:sp>
        <p:nvSpPr>
          <p:cNvPr id="3" name="Symbol zastępczy zawartości 2"/>
          <p:cNvSpPr>
            <a:spLocks noGrp="1"/>
          </p:cNvSpPr>
          <p:nvPr>
            <p:ph idx="1"/>
          </p:nvPr>
        </p:nvSpPr>
        <p:spPr>
          <a:xfrm>
            <a:off x="1742624" y="1475930"/>
            <a:ext cx="8452211" cy="4963909"/>
          </a:xfrm>
        </p:spPr>
        <p:txBody>
          <a:body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16119175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ytuł i zawartość">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102660" y="1841679"/>
            <a:ext cx="9210675" cy="4794250"/>
          </a:xfrm>
          <a:prstGeom prst="rect">
            <a:avLst/>
          </a:prstGeom>
        </p:spPr>
        <p:txBody>
          <a:bodyPr lIns="0" tIns="0" rIns="0" bIns="0"/>
          <a:lstStyle>
            <a:lvl1pPr marL="228600" indent="-228600">
              <a:buClr>
                <a:srgbClr val="0094D8"/>
              </a:buClr>
              <a:buFont typeface="Wingdings" panose="05000000000000000000" pitchFamily="2" charset="2"/>
              <a:buChar char="ü"/>
              <a:defRPr sz="2400">
                <a:solidFill>
                  <a:schemeClr val="tx1">
                    <a:lumMod val="75000"/>
                    <a:lumOff val="25000"/>
                  </a:schemeClr>
                </a:solidFill>
                <a:latin typeface="+mn-lt"/>
              </a:defRPr>
            </a:lvl1pPr>
            <a:lvl2pPr marL="685800" indent="-228600">
              <a:buClr>
                <a:srgbClr val="0094D8"/>
              </a:buClr>
              <a:buFont typeface="Wingdings" panose="05000000000000000000" pitchFamily="2" charset="2"/>
              <a:buChar char="ü"/>
              <a:defRPr sz="2200">
                <a:solidFill>
                  <a:schemeClr val="tx1">
                    <a:lumMod val="75000"/>
                    <a:lumOff val="25000"/>
                  </a:schemeClr>
                </a:solidFill>
                <a:latin typeface="+mn-lt"/>
              </a:defRPr>
            </a:lvl2pPr>
            <a:lvl3pPr marL="1143000" indent="-228600">
              <a:buClr>
                <a:srgbClr val="0094D8"/>
              </a:buClr>
              <a:buFont typeface="Wingdings" panose="05000000000000000000" pitchFamily="2" charset="2"/>
              <a:buChar char="ü"/>
              <a:defRPr>
                <a:solidFill>
                  <a:schemeClr val="tx1">
                    <a:lumMod val="75000"/>
                    <a:lumOff val="25000"/>
                  </a:schemeClr>
                </a:solidFill>
                <a:latin typeface="+mn-lt"/>
              </a:defRPr>
            </a:lvl3pPr>
            <a:lvl4pPr marL="1600200" indent="-228600">
              <a:buClr>
                <a:srgbClr val="0094D8"/>
              </a:buClr>
              <a:buFont typeface="Wingdings" panose="05000000000000000000" pitchFamily="2" charset="2"/>
              <a:buChar char="ü"/>
              <a:defRPr>
                <a:solidFill>
                  <a:schemeClr val="tx1">
                    <a:lumMod val="75000"/>
                    <a:lumOff val="25000"/>
                  </a:schemeClr>
                </a:solidFill>
                <a:latin typeface="+mn-lt"/>
              </a:defRPr>
            </a:lvl4pPr>
            <a:lvl5pPr marL="2057400" indent="-228600">
              <a:buClr>
                <a:srgbClr val="0094D8"/>
              </a:buClr>
              <a:buFont typeface="Wingdings" panose="05000000000000000000" pitchFamily="2" charset="2"/>
              <a:buChar char="ü"/>
              <a:defRPr>
                <a:solidFill>
                  <a:schemeClr val="tx1">
                    <a:lumMod val="75000"/>
                    <a:lumOff val="25000"/>
                  </a:schemeClr>
                </a:solidFill>
                <a:latin typeface="+mn-lt"/>
              </a:defRPr>
            </a:lvl5pPr>
          </a:lstStyle>
          <a:p>
            <a:pPr lvl="0"/>
            <a:r>
              <a:rPr lang="pl-PL" dirty="0"/>
              <a:t>Edytuj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7" name="Tytuł 1"/>
          <p:cNvSpPr>
            <a:spLocks noGrp="1"/>
          </p:cNvSpPr>
          <p:nvPr>
            <p:ph type="title" hasCustomPrompt="1"/>
          </p:nvPr>
        </p:nvSpPr>
        <p:spPr>
          <a:xfrm>
            <a:off x="1093233" y="703294"/>
            <a:ext cx="9210675" cy="776713"/>
          </a:xfrm>
          <a:prstGeom prst="rect">
            <a:avLst/>
          </a:prstGeom>
        </p:spPr>
        <p:txBody>
          <a:bodyPr lIns="0" tIns="0" rIns="0" bIns="0" anchor="t" anchorCtr="0">
            <a:normAutofit/>
          </a:bodyPr>
          <a:lstStyle>
            <a:lvl1pPr>
              <a:defRPr sz="3000" b="1">
                <a:solidFill>
                  <a:schemeClr val="tx1">
                    <a:lumMod val="65000"/>
                    <a:lumOff val="35000"/>
                  </a:schemeClr>
                </a:solidFill>
                <a:latin typeface="+mn-lt"/>
              </a:defRPr>
            </a:lvl1pPr>
          </a:lstStyle>
          <a:p>
            <a:r>
              <a:rPr lang="pl-PL" dirty="0"/>
              <a:t>KLIKNIJ, ABY EDYTOWAĆ STYL</a:t>
            </a:r>
          </a:p>
        </p:txBody>
      </p:sp>
    </p:spTree>
    <p:extLst>
      <p:ext uri="{BB962C8B-B14F-4D97-AF65-F5344CB8AC3E}">
        <p14:creationId xmlns:p14="http://schemas.microsoft.com/office/powerpoint/2010/main" val="26239208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ytuł i zawartość">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112090" y="1832254"/>
            <a:ext cx="9210675" cy="4794250"/>
          </a:xfrm>
          <a:prstGeom prst="rect">
            <a:avLst/>
          </a:prstGeom>
        </p:spPr>
        <p:txBody>
          <a:bodyPr lIns="0" tIns="0" rIns="0" bIns="0"/>
          <a:lstStyle>
            <a:lvl1pPr>
              <a:buClr>
                <a:srgbClr val="0094D8"/>
              </a:buClr>
              <a:defRPr sz="2400">
                <a:solidFill>
                  <a:schemeClr val="tx1">
                    <a:lumMod val="75000"/>
                    <a:lumOff val="25000"/>
                  </a:schemeClr>
                </a:solidFill>
                <a:latin typeface="+mn-lt"/>
              </a:defRPr>
            </a:lvl1pPr>
            <a:lvl2pPr>
              <a:buClr>
                <a:srgbClr val="0094D8"/>
              </a:buClr>
              <a:defRPr sz="2200">
                <a:solidFill>
                  <a:schemeClr val="tx1">
                    <a:lumMod val="75000"/>
                    <a:lumOff val="25000"/>
                  </a:schemeClr>
                </a:solidFill>
                <a:latin typeface="+mn-lt"/>
              </a:defRPr>
            </a:lvl2pPr>
            <a:lvl3pPr>
              <a:buClr>
                <a:srgbClr val="0094D8"/>
              </a:buClr>
              <a:defRPr>
                <a:solidFill>
                  <a:schemeClr val="tx1">
                    <a:lumMod val="75000"/>
                    <a:lumOff val="25000"/>
                  </a:schemeClr>
                </a:solidFill>
                <a:latin typeface="+mn-lt"/>
              </a:defRPr>
            </a:lvl3pPr>
            <a:lvl4pPr>
              <a:buClr>
                <a:srgbClr val="0094D8"/>
              </a:buClr>
              <a:defRPr>
                <a:solidFill>
                  <a:schemeClr val="tx1">
                    <a:lumMod val="75000"/>
                    <a:lumOff val="25000"/>
                  </a:schemeClr>
                </a:solidFill>
                <a:latin typeface="+mn-lt"/>
              </a:defRPr>
            </a:lvl4pPr>
            <a:lvl5pPr>
              <a:buClr>
                <a:srgbClr val="0094D8"/>
              </a:buClr>
              <a:defRPr>
                <a:solidFill>
                  <a:schemeClr val="tx1">
                    <a:lumMod val="75000"/>
                    <a:lumOff val="25000"/>
                  </a:schemeClr>
                </a:solidFill>
                <a:latin typeface="+mn-lt"/>
              </a:defRPr>
            </a:lvl5pPr>
          </a:lstStyle>
          <a:p>
            <a:pPr lvl="0"/>
            <a:r>
              <a:rPr lang="pl-PL" dirty="0"/>
              <a:t>Edytuj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7" name="Tytuł 1"/>
          <p:cNvSpPr>
            <a:spLocks noGrp="1"/>
          </p:cNvSpPr>
          <p:nvPr>
            <p:ph type="title" hasCustomPrompt="1"/>
          </p:nvPr>
        </p:nvSpPr>
        <p:spPr>
          <a:xfrm>
            <a:off x="1102663" y="693869"/>
            <a:ext cx="9210675" cy="776713"/>
          </a:xfrm>
          <a:prstGeom prst="rect">
            <a:avLst/>
          </a:prstGeom>
        </p:spPr>
        <p:txBody>
          <a:bodyPr lIns="0" tIns="0" rIns="0" bIns="0" anchor="t" anchorCtr="0">
            <a:normAutofit/>
          </a:bodyPr>
          <a:lstStyle>
            <a:lvl1pPr>
              <a:defRPr sz="3000" b="1">
                <a:solidFill>
                  <a:schemeClr val="tx1">
                    <a:lumMod val="65000"/>
                    <a:lumOff val="35000"/>
                  </a:schemeClr>
                </a:solidFill>
                <a:latin typeface="+mn-lt"/>
              </a:defRPr>
            </a:lvl1pPr>
          </a:lstStyle>
          <a:p>
            <a:r>
              <a:rPr lang="pl-PL" dirty="0"/>
              <a:t>KLIKNIJ, ABY EDYTOWAĆ STYL</a:t>
            </a:r>
          </a:p>
        </p:txBody>
      </p:sp>
    </p:spTree>
    <p:extLst>
      <p:ext uri="{BB962C8B-B14F-4D97-AF65-F5344CB8AC3E}">
        <p14:creationId xmlns:p14="http://schemas.microsoft.com/office/powerpoint/2010/main" val="42364707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ytuł i zawartość">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102660" y="1841679"/>
            <a:ext cx="9210675" cy="4794250"/>
          </a:xfrm>
          <a:prstGeom prst="rect">
            <a:avLst/>
          </a:prstGeom>
        </p:spPr>
        <p:txBody>
          <a:bodyPr lIns="0" tIns="0" rIns="0" bIns="0"/>
          <a:lstStyle>
            <a:lvl1pPr marL="228600" indent="-228600">
              <a:buClr>
                <a:srgbClr val="0094D8"/>
              </a:buClr>
              <a:buFont typeface="Wingdings" panose="05000000000000000000" pitchFamily="2" charset="2"/>
              <a:buChar char="ü"/>
              <a:defRPr sz="2400">
                <a:solidFill>
                  <a:schemeClr val="tx1">
                    <a:lumMod val="75000"/>
                    <a:lumOff val="25000"/>
                  </a:schemeClr>
                </a:solidFill>
                <a:latin typeface="+mn-lt"/>
              </a:defRPr>
            </a:lvl1pPr>
            <a:lvl2pPr marL="685800" indent="-228600">
              <a:buClr>
                <a:srgbClr val="0094D8"/>
              </a:buClr>
              <a:buFont typeface="Wingdings" panose="05000000000000000000" pitchFamily="2" charset="2"/>
              <a:buChar char="ü"/>
              <a:defRPr sz="2200">
                <a:solidFill>
                  <a:schemeClr val="tx1">
                    <a:lumMod val="75000"/>
                    <a:lumOff val="25000"/>
                  </a:schemeClr>
                </a:solidFill>
                <a:latin typeface="+mn-lt"/>
              </a:defRPr>
            </a:lvl2pPr>
            <a:lvl3pPr marL="1143000" indent="-228600">
              <a:buClr>
                <a:srgbClr val="0094D8"/>
              </a:buClr>
              <a:buFont typeface="Wingdings" panose="05000000000000000000" pitchFamily="2" charset="2"/>
              <a:buChar char="ü"/>
              <a:defRPr>
                <a:solidFill>
                  <a:schemeClr val="tx1">
                    <a:lumMod val="75000"/>
                    <a:lumOff val="25000"/>
                  </a:schemeClr>
                </a:solidFill>
                <a:latin typeface="+mn-lt"/>
              </a:defRPr>
            </a:lvl3pPr>
            <a:lvl4pPr marL="1600200" indent="-228600">
              <a:buClr>
                <a:srgbClr val="0094D8"/>
              </a:buClr>
              <a:buFont typeface="Wingdings" panose="05000000000000000000" pitchFamily="2" charset="2"/>
              <a:buChar char="ü"/>
              <a:defRPr>
                <a:solidFill>
                  <a:schemeClr val="tx1">
                    <a:lumMod val="75000"/>
                    <a:lumOff val="25000"/>
                  </a:schemeClr>
                </a:solidFill>
                <a:latin typeface="+mn-lt"/>
              </a:defRPr>
            </a:lvl4pPr>
            <a:lvl5pPr marL="2057400" indent="-228600">
              <a:buClr>
                <a:srgbClr val="0094D8"/>
              </a:buClr>
              <a:buFont typeface="Wingdings" panose="05000000000000000000" pitchFamily="2" charset="2"/>
              <a:buChar char="ü"/>
              <a:defRPr>
                <a:solidFill>
                  <a:schemeClr val="tx1">
                    <a:lumMod val="75000"/>
                    <a:lumOff val="25000"/>
                  </a:schemeClr>
                </a:solidFill>
                <a:latin typeface="+mn-lt"/>
              </a:defRPr>
            </a:lvl5pPr>
          </a:lstStyle>
          <a:p>
            <a:pPr lvl="0"/>
            <a:r>
              <a:rPr lang="pl-PL" dirty="0"/>
              <a:t>Edytuj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7" name="Tytuł 1"/>
          <p:cNvSpPr>
            <a:spLocks noGrp="1"/>
          </p:cNvSpPr>
          <p:nvPr>
            <p:ph type="title" hasCustomPrompt="1"/>
          </p:nvPr>
        </p:nvSpPr>
        <p:spPr>
          <a:xfrm>
            <a:off x="1093233" y="703294"/>
            <a:ext cx="9210675" cy="776713"/>
          </a:xfrm>
          <a:prstGeom prst="rect">
            <a:avLst/>
          </a:prstGeom>
        </p:spPr>
        <p:txBody>
          <a:bodyPr lIns="0" tIns="0" rIns="0" bIns="0" anchor="t" anchorCtr="0">
            <a:normAutofit/>
          </a:bodyPr>
          <a:lstStyle>
            <a:lvl1pPr>
              <a:defRPr sz="3000" b="1">
                <a:solidFill>
                  <a:schemeClr val="tx1">
                    <a:lumMod val="65000"/>
                    <a:lumOff val="35000"/>
                  </a:schemeClr>
                </a:solidFill>
                <a:latin typeface="+mn-lt"/>
              </a:defRPr>
            </a:lvl1pPr>
          </a:lstStyle>
          <a:p>
            <a:r>
              <a:rPr lang="pl-PL" dirty="0"/>
              <a:t>KLIKNIJ, ABY EDYTOWAĆ STYL</a:t>
            </a:r>
          </a:p>
        </p:txBody>
      </p:sp>
    </p:spTree>
    <p:extLst>
      <p:ext uri="{BB962C8B-B14F-4D97-AF65-F5344CB8AC3E}">
        <p14:creationId xmlns:p14="http://schemas.microsoft.com/office/powerpoint/2010/main" val="41441405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wa elementy zawartości">
    <p:spTree>
      <p:nvGrpSpPr>
        <p:cNvPr id="1" name=""/>
        <p:cNvGrpSpPr/>
        <p:nvPr/>
      </p:nvGrpSpPr>
      <p:grpSpPr>
        <a:xfrm>
          <a:off x="0" y="0"/>
          <a:ext cx="0" cy="0"/>
          <a:chOff x="0" y="0"/>
          <a:chExt cx="0" cy="0"/>
        </a:xfrm>
      </p:grpSpPr>
      <p:sp>
        <p:nvSpPr>
          <p:cNvPr id="8" name="Tytuł 1"/>
          <p:cNvSpPr>
            <a:spLocks noGrp="1"/>
          </p:cNvSpPr>
          <p:nvPr>
            <p:ph type="title" hasCustomPrompt="1"/>
          </p:nvPr>
        </p:nvSpPr>
        <p:spPr>
          <a:xfrm>
            <a:off x="1102659" y="712722"/>
            <a:ext cx="9210675" cy="776713"/>
          </a:xfrm>
          <a:prstGeom prst="rect">
            <a:avLst/>
          </a:prstGeom>
        </p:spPr>
        <p:txBody>
          <a:bodyPr lIns="0" tIns="0" rIns="0" bIns="0" anchor="t" anchorCtr="0">
            <a:normAutofit/>
          </a:bodyPr>
          <a:lstStyle>
            <a:lvl1pPr>
              <a:defRPr sz="3000" b="1">
                <a:solidFill>
                  <a:schemeClr val="tx1">
                    <a:lumMod val="65000"/>
                    <a:lumOff val="35000"/>
                  </a:schemeClr>
                </a:solidFill>
                <a:latin typeface="+mn-lt"/>
              </a:defRPr>
            </a:lvl1pPr>
          </a:lstStyle>
          <a:p>
            <a:r>
              <a:rPr lang="pl-PL" dirty="0"/>
              <a:t>KLIKNIJ, ABY EDYTOWAĆ STYL</a:t>
            </a:r>
          </a:p>
        </p:txBody>
      </p:sp>
      <p:sp>
        <p:nvSpPr>
          <p:cNvPr id="9" name="Symbol zastępczy zawartości 2"/>
          <p:cNvSpPr>
            <a:spLocks noGrp="1"/>
          </p:cNvSpPr>
          <p:nvPr>
            <p:ph idx="1"/>
          </p:nvPr>
        </p:nvSpPr>
        <p:spPr>
          <a:xfrm>
            <a:off x="1112087" y="1851107"/>
            <a:ext cx="4435655" cy="4794250"/>
          </a:xfrm>
          <a:prstGeom prst="rect">
            <a:avLst/>
          </a:prstGeom>
        </p:spPr>
        <p:txBody>
          <a:bodyPr lIns="0" tIns="0" rIns="0" bIns="0"/>
          <a:lstStyle>
            <a:lvl1pPr>
              <a:buClr>
                <a:srgbClr val="0094D8"/>
              </a:buClr>
              <a:defRPr sz="2400">
                <a:solidFill>
                  <a:schemeClr val="tx1">
                    <a:lumMod val="75000"/>
                    <a:lumOff val="25000"/>
                  </a:schemeClr>
                </a:solidFill>
                <a:latin typeface="+mn-lt"/>
              </a:defRPr>
            </a:lvl1pPr>
            <a:lvl2pPr>
              <a:buClr>
                <a:srgbClr val="0094D8"/>
              </a:buClr>
              <a:defRPr sz="2200">
                <a:solidFill>
                  <a:schemeClr val="tx1">
                    <a:lumMod val="75000"/>
                    <a:lumOff val="25000"/>
                  </a:schemeClr>
                </a:solidFill>
                <a:latin typeface="+mn-lt"/>
              </a:defRPr>
            </a:lvl2pPr>
            <a:lvl3pPr>
              <a:buClr>
                <a:srgbClr val="0094D8"/>
              </a:buClr>
              <a:defRPr>
                <a:solidFill>
                  <a:schemeClr val="tx1">
                    <a:lumMod val="75000"/>
                    <a:lumOff val="25000"/>
                  </a:schemeClr>
                </a:solidFill>
                <a:latin typeface="+mn-lt"/>
              </a:defRPr>
            </a:lvl3pPr>
            <a:lvl4pPr>
              <a:buClr>
                <a:srgbClr val="0094D8"/>
              </a:buClr>
              <a:defRPr>
                <a:solidFill>
                  <a:schemeClr val="tx1">
                    <a:lumMod val="75000"/>
                    <a:lumOff val="25000"/>
                  </a:schemeClr>
                </a:solidFill>
                <a:latin typeface="+mn-lt"/>
              </a:defRPr>
            </a:lvl4pPr>
            <a:lvl5pPr>
              <a:buClr>
                <a:srgbClr val="0094D8"/>
              </a:buClr>
              <a:defRPr>
                <a:solidFill>
                  <a:schemeClr val="tx1">
                    <a:lumMod val="75000"/>
                    <a:lumOff val="25000"/>
                  </a:schemeClr>
                </a:solidFill>
                <a:latin typeface="+mn-lt"/>
              </a:defRPr>
            </a:lvl5pPr>
          </a:lstStyle>
          <a:p>
            <a:pPr lvl="0"/>
            <a:r>
              <a:rPr lang="pl-PL" dirty="0"/>
              <a:t>Edytuj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10" name="Symbol zastępczy zawartości 2"/>
          <p:cNvSpPr>
            <a:spLocks noGrp="1"/>
          </p:cNvSpPr>
          <p:nvPr>
            <p:ph idx="13"/>
          </p:nvPr>
        </p:nvSpPr>
        <p:spPr>
          <a:xfrm>
            <a:off x="5877679" y="1851107"/>
            <a:ext cx="4435655" cy="4794250"/>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lIns="0" tIns="0" rIns="0" bIns="0"/>
          <a:lstStyle>
            <a:lvl1pPr>
              <a:buClr>
                <a:srgbClr val="0094D8"/>
              </a:buClr>
              <a:defRPr sz="2400">
                <a:solidFill>
                  <a:schemeClr val="tx1">
                    <a:lumMod val="75000"/>
                    <a:lumOff val="25000"/>
                  </a:schemeClr>
                </a:solidFill>
                <a:latin typeface="+mn-lt"/>
              </a:defRPr>
            </a:lvl1pPr>
            <a:lvl2pPr>
              <a:buClr>
                <a:srgbClr val="0094D8"/>
              </a:buClr>
              <a:defRPr sz="2200">
                <a:solidFill>
                  <a:schemeClr val="tx1">
                    <a:lumMod val="75000"/>
                    <a:lumOff val="25000"/>
                  </a:schemeClr>
                </a:solidFill>
                <a:latin typeface="+mn-lt"/>
              </a:defRPr>
            </a:lvl2pPr>
            <a:lvl3pPr>
              <a:buClr>
                <a:srgbClr val="0094D8"/>
              </a:buClr>
              <a:defRPr>
                <a:solidFill>
                  <a:schemeClr val="tx1">
                    <a:lumMod val="75000"/>
                    <a:lumOff val="25000"/>
                  </a:schemeClr>
                </a:solidFill>
                <a:latin typeface="+mn-lt"/>
              </a:defRPr>
            </a:lvl3pPr>
            <a:lvl4pPr>
              <a:buClr>
                <a:srgbClr val="0094D8"/>
              </a:buClr>
              <a:defRPr>
                <a:solidFill>
                  <a:schemeClr val="tx1">
                    <a:lumMod val="75000"/>
                    <a:lumOff val="25000"/>
                  </a:schemeClr>
                </a:solidFill>
                <a:latin typeface="+mn-lt"/>
              </a:defRPr>
            </a:lvl4pPr>
            <a:lvl5pPr>
              <a:buClr>
                <a:srgbClr val="0094D8"/>
              </a:buClr>
              <a:defRPr>
                <a:solidFill>
                  <a:schemeClr val="tx1">
                    <a:lumMod val="75000"/>
                    <a:lumOff val="25000"/>
                  </a:schemeClr>
                </a:solidFill>
                <a:latin typeface="+mn-lt"/>
              </a:defRPr>
            </a:lvl5pPr>
          </a:lstStyle>
          <a:p>
            <a:pPr lvl="0"/>
            <a:r>
              <a:rPr lang="pl-PL" dirty="0"/>
              <a:t>Edytuj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378726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usty">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2450696" y="2303773"/>
            <a:ext cx="7636397" cy="1485802"/>
          </a:xfrm>
          <a:prstGeom prst="rect">
            <a:avLst/>
          </a:prstGeom>
        </p:spPr>
        <p:txBody>
          <a:bodyPr vert="horz" lIns="0" tIns="0" rIns="0" bIns="0" rtlCol="0" anchor="t" anchorCtr="0">
            <a:normAutofit/>
          </a:bodyPr>
          <a:lstStyle>
            <a:lvl1pPr>
              <a:defRPr>
                <a:solidFill>
                  <a:srgbClr val="0094D8"/>
                </a:solidFill>
              </a:defRPr>
            </a:lvl1pPr>
          </a:lstStyle>
          <a:p>
            <a:r>
              <a:rPr lang="pl-PL" dirty="0"/>
              <a:t>KLIKNIJ, ABY EDYTOWAĆ STYL</a:t>
            </a:r>
          </a:p>
        </p:txBody>
      </p:sp>
    </p:spTree>
    <p:extLst>
      <p:ext uri="{BB962C8B-B14F-4D97-AF65-F5344CB8AC3E}">
        <p14:creationId xmlns:p14="http://schemas.microsoft.com/office/powerpoint/2010/main" val="1618064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lajd tytułowy">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04036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Slajd tytułowy">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6EFB4A86-5CC9-477D-B2C7-88D29337AE19}"/>
              </a:ext>
            </a:extLst>
          </p:cNvPr>
          <p:cNvSpPr txBox="1">
            <a:spLocks noChangeArrowheads="1"/>
          </p:cNvSpPr>
          <p:nvPr userDrawn="1"/>
        </p:nvSpPr>
        <p:spPr>
          <a:xfrm>
            <a:off x="1184700" y="626556"/>
            <a:ext cx="8402638" cy="685800"/>
          </a:xfrm>
          <a:prstGeom prst="rect">
            <a:avLst/>
          </a:prstGeom>
        </p:spPr>
        <p:txBody>
          <a:bodyPr lIns="0" tIns="0" rIns="0" bIns="0"/>
          <a:lstStyle>
            <a:lvl1pPr algn="l" defTabSz="457200" rtl="0" fontAlgn="base" hangingPunct="0">
              <a:spcBef>
                <a:spcPct val="0"/>
              </a:spcBef>
              <a:spcAft>
                <a:spcPct val="0"/>
              </a:spcAft>
              <a:defRPr sz="1200" kern="1200">
                <a:solidFill>
                  <a:srgbClr val="000000"/>
                </a:solidFill>
                <a:latin typeface="+mj-lt"/>
                <a:ea typeface="+mj-ea"/>
                <a:cs typeface="+mj-cs"/>
                <a:sym typeface="Helvetica" panose="020B0604020202020204" pitchFamily="34" charset="0"/>
              </a:defRPr>
            </a:lvl1pPr>
            <a:lvl2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4572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9144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13716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18288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l" defTabSz="755650" rtl="0" eaLnBrk="1" fontAlgn="base" latinLnBrk="0" hangingPunct="0">
              <a:lnSpc>
                <a:spcPct val="115000"/>
              </a:lnSpc>
              <a:spcBef>
                <a:spcPct val="0"/>
              </a:spcBef>
              <a:spcAft>
                <a:spcPct val="0"/>
              </a:spcAft>
              <a:buClrTx/>
              <a:buSzTx/>
              <a:buFontTx/>
              <a:buNone/>
              <a:tabLst/>
              <a:defRPr/>
            </a:pPr>
            <a:r>
              <a:rPr kumimoji="0" lang="sv-SE" altLang="sv-SE" sz="3000" b="1" i="0" u="none" strike="noStrike" kern="1200" cap="none" spc="0" normalizeH="0" baseline="0" noProof="0" dirty="0">
                <a:ln>
                  <a:noFill/>
                </a:ln>
                <a:solidFill>
                  <a:srgbClr val="0094D8"/>
                </a:solidFill>
                <a:effectLst/>
                <a:uLnTx/>
                <a:uFillTx/>
                <a:latin typeface="Calibri"/>
                <a:ea typeface="Avenir" charset="0"/>
                <a:cs typeface="Calibri"/>
                <a:sym typeface="Avenir" charset="0"/>
              </a:rPr>
              <a:t>KWALIFIKACJE</a:t>
            </a:r>
            <a:r>
              <a:rPr kumimoji="0" lang="sv-SE" altLang="sv-SE" sz="3000" b="1" i="0" u="none" strike="noStrike" kern="1200" cap="none" spc="0" normalizeH="0" baseline="0" noProof="0" dirty="0">
                <a:ln>
                  <a:noFill/>
                </a:ln>
                <a:solidFill>
                  <a:srgbClr val="535353"/>
                </a:solidFill>
                <a:effectLst/>
                <a:uLnTx/>
                <a:uFillTx/>
                <a:latin typeface="Calibri"/>
                <a:ea typeface="Avenir" charset="0"/>
                <a:cs typeface="Calibri"/>
                <a:sym typeface="Avenir" charset="0"/>
              </a:rPr>
              <a:t> AKTUALNIE ZGŁOSZONE DO ZRK</a:t>
            </a:r>
            <a:endParaRPr kumimoji="0" lang="sv-SE" altLang="sv-SE" sz="1200" b="0" i="0" u="none" strike="noStrike" kern="1200" cap="none" spc="0" normalizeH="0" baseline="0" noProof="0" dirty="0">
              <a:ln>
                <a:noFill/>
              </a:ln>
              <a:solidFill>
                <a:srgbClr val="000000"/>
              </a:solidFill>
              <a:effectLst/>
              <a:uLnTx/>
              <a:uFillTx/>
              <a:latin typeface="Calibri"/>
              <a:ea typeface="+mj-ea"/>
              <a:cs typeface="Calibri"/>
              <a:sym typeface="Helvetica" panose="020B0604020202020204" pitchFamily="34" charset="0"/>
            </a:endParaRPr>
          </a:p>
        </p:txBody>
      </p:sp>
      <p:sp>
        <p:nvSpPr>
          <p:cNvPr id="5" name="Rectangle 2">
            <a:extLst>
              <a:ext uri="{FF2B5EF4-FFF2-40B4-BE49-F238E27FC236}">
                <a16:creationId xmlns:a16="http://schemas.microsoft.com/office/drawing/2014/main" id="{53ADDA22-D8AA-459D-90F4-55751BB32AE1}"/>
              </a:ext>
            </a:extLst>
          </p:cNvPr>
          <p:cNvSpPr txBox="1">
            <a:spLocks noChangeArrowheads="1"/>
          </p:cNvSpPr>
          <p:nvPr userDrawn="1"/>
        </p:nvSpPr>
        <p:spPr>
          <a:xfrm>
            <a:off x="1565700" y="1491744"/>
            <a:ext cx="6872287" cy="4730750"/>
          </a:xfrm>
          <a:prstGeom prst="rect">
            <a:avLst/>
          </a:prstGeom>
        </p:spPr>
        <p:txBody>
          <a:bodyPr lIns="0" tIns="0" rIns="0" bIns="0"/>
          <a:lstStyle>
            <a:lvl1pPr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1pPr>
            <a:lvl2pPr marL="228600"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2pPr>
            <a:lvl3pPr marL="457200"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3pPr>
            <a:lvl4pPr marL="685800"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4pPr>
            <a:lvl5pPr marL="914400"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7175" marR="0" lvl="0" indent="-257175" algn="l" defTabSz="995363" rtl="0" eaLnBrk="1" fontAlgn="base" latinLnBrk="0" hangingPunct="0">
              <a:lnSpc>
                <a:spcPct val="100000"/>
              </a:lnSpc>
              <a:spcBef>
                <a:spcPts val="600"/>
              </a:spcBef>
              <a:spcAft>
                <a:spcPct val="0"/>
              </a:spcAft>
              <a:buClr>
                <a:srgbClr val="0094D8"/>
              </a:buClr>
              <a:buSzTx/>
              <a:buFontTx/>
              <a:buChar char="•"/>
              <a:tabLst/>
              <a:defRPr/>
            </a:pPr>
            <a:r>
              <a:rPr kumimoji="0" lang="sv-SE" altLang="sv-SE" sz="1800" b="0" i="0" u="none" strike="noStrike" kern="1200" cap="none" spc="0" normalizeH="0" baseline="0" noProof="0" dirty="0">
                <a:ln>
                  <a:noFill/>
                </a:ln>
                <a:solidFill>
                  <a:srgbClr val="535353"/>
                </a:solidFill>
                <a:effectLst/>
                <a:uLnTx/>
                <a:uFillTx/>
                <a:latin typeface="Calibri"/>
                <a:ea typeface="Avenir" charset="0"/>
                <a:cs typeface="Calibri"/>
                <a:sym typeface="Avenir" charset="0"/>
              </a:rPr>
              <a:t>Prowadzenie szkoleń, warsztatów i treningów dla osób dorosłych pracujących </a:t>
            </a:r>
            <a:br>
              <a:rPr kumimoji="0" lang="en-US" sz="1200" b="0" i="0" u="none" strike="noStrike" kern="1200" cap="none" spc="0" normalizeH="0" baseline="0" noProof="0" dirty="0">
                <a:ln>
                  <a:noFill/>
                </a:ln>
                <a:solidFill>
                  <a:prstClr val="black"/>
                </a:solidFill>
                <a:effectLst/>
                <a:uLnTx/>
                <a:uFillTx/>
                <a:latin typeface="Calibri"/>
                <a:ea typeface="+mn-ea"/>
                <a:cs typeface="+mn-cs"/>
                <a:sym typeface="Helvetica" panose="020B0604020202020204" pitchFamily="34" charset="0"/>
              </a:rPr>
            </a:br>
            <a:r>
              <a:rPr kumimoji="0" lang="sv-SE" altLang="sv-SE" sz="1800" b="0" i="0" u="none" strike="noStrike" kern="1200" cap="none" spc="0" normalizeH="0" baseline="0" noProof="0" dirty="0">
                <a:ln>
                  <a:noFill/>
                </a:ln>
                <a:solidFill>
                  <a:srgbClr val="535353"/>
                </a:solidFill>
                <a:effectLst/>
                <a:uLnTx/>
                <a:uFillTx/>
                <a:latin typeface="Calibri"/>
                <a:ea typeface="Avenir" charset="0"/>
                <a:cs typeface="Calibri"/>
                <a:sym typeface="Avenir" charset="0"/>
              </a:rPr>
              <a:t>w organizacjach biznesowych i instytucjach administracji publicznej</a:t>
            </a:r>
            <a:endParaRPr kumimoji="0" lang="sv-SE" altLang="sv-SE" sz="1800" b="0" i="0" u="none" strike="noStrike" kern="1200" cap="none" spc="0" normalizeH="0" baseline="0" noProof="0" dirty="0">
              <a:ln>
                <a:noFill/>
              </a:ln>
              <a:solidFill>
                <a:srgbClr val="535353"/>
              </a:solidFill>
              <a:effectLst/>
              <a:uLnTx/>
              <a:uFillTx/>
              <a:latin typeface="Calibri"/>
              <a:ea typeface="Avenir" charset="0"/>
              <a:cs typeface="Calibri"/>
              <a:sym typeface="Helvetica" panose="020B0604020202020204" pitchFamily="34" charset="0"/>
            </a:endParaRPr>
          </a:p>
          <a:p>
            <a:pPr marL="257175" marR="0" lvl="0" indent="-257175" algn="l" defTabSz="995363" rtl="0" eaLnBrk="1" fontAlgn="base" latinLnBrk="0" hangingPunct="0">
              <a:lnSpc>
                <a:spcPct val="100000"/>
              </a:lnSpc>
              <a:spcBef>
                <a:spcPts val="600"/>
              </a:spcBef>
              <a:spcAft>
                <a:spcPct val="0"/>
              </a:spcAft>
              <a:buClr>
                <a:srgbClr val="0094D8"/>
              </a:buClr>
              <a:buSzTx/>
              <a:buFontTx/>
              <a:buChar char="•"/>
              <a:tabLst/>
              <a:defRPr/>
            </a:pPr>
            <a:r>
              <a:rPr kumimoji="0" lang="sv-SE" altLang="sv-SE" sz="1800" b="0" i="0" u="none" strike="noStrike" kern="1200" cap="none" spc="0" normalizeH="0" baseline="0" noProof="0" dirty="0">
                <a:ln>
                  <a:noFill/>
                </a:ln>
                <a:solidFill>
                  <a:srgbClr val="535353"/>
                </a:solidFill>
                <a:effectLst/>
                <a:uLnTx/>
                <a:uFillTx/>
                <a:latin typeface="Calibri"/>
                <a:ea typeface="Avenir" charset="0"/>
                <a:cs typeface="Calibri"/>
                <a:sym typeface="Avenir" charset="0"/>
              </a:rPr>
              <a:t>Instruktor stylizacji paznokci</a:t>
            </a:r>
            <a:endParaRPr kumimoji="0" lang="sv-SE" altLang="sv-SE" sz="1800" b="0" i="0" u="none" strike="noStrike" kern="1200" cap="none" spc="0" normalizeH="0" baseline="0" noProof="0" dirty="0">
              <a:ln>
                <a:noFill/>
              </a:ln>
              <a:solidFill>
                <a:srgbClr val="535353"/>
              </a:solidFill>
              <a:effectLst/>
              <a:uLnTx/>
              <a:uFillTx/>
              <a:latin typeface="Calibri"/>
              <a:ea typeface="Avenir" charset="0"/>
              <a:cs typeface="Calibri"/>
              <a:sym typeface="Helvetica" panose="020B0604020202020204" pitchFamily="34" charset="0"/>
            </a:endParaRPr>
          </a:p>
          <a:p>
            <a:pPr marL="257175" marR="0" lvl="0" indent="-257175" algn="l" defTabSz="995363" rtl="0" eaLnBrk="1" fontAlgn="base" latinLnBrk="0" hangingPunct="0">
              <a:lnSpc>
                <a:spcPct val="100000"/>
              </a:lnSpc>
              <a:spcBef>
                <a:spcPts val="600"/>
              </a:spcBef>
              <a:spcAft>
                <a:spcPct val="0"/>
              </a:spcAft>
              <a:buClr>
                <a:srgbClr val="0094D8"/>
              </a:buClr>
              <a:buSzTx/>
              <a:buFontTx/>
              <a:buChar char="•"/>
              <a:tabLst/>
              <a:defRPr/>
            </a:pPr>
            <a:r>
              <a:rPr kumimoji="0" lang="sv-SE" altLang="sv-SE" sz="1800" b="0" i="0" u="none" strike="noStrike" kern="1200" cap="none" spc="0" normalizeH="0" baseline="0" noProof="0" dirty="0">
                <a:ln>
                  <a:noFill/>
                </a:ln>
                <a:solidFill>
                  <a:srgbClr val="535353"/>
                </a:solidFill>
                <a:effectLst/>
                <a:uLnTx/>
                <a:uFillTx/>
                <a:latin typeface="Calibri"/>
                <a:ea typeface="Avenir" charset="0"/>
                <a:cs typeface="Calibri"/>
                <a:sym typeface="Avenir" charset="0"/>
              </a:rPr>
              <a:t>Instruktor stylizacji rzęs</a:t>
            </a:r>
            <a:endParaRPr kumimoji="0" lang="sv-SE" altLang="sv-SE" sz="1800" b="0" i="0" u="none" strike="noStrike" kern="1200" cap="none" spc="0" normalizeH="0" baseline="0" noProof="0" dirty="0">
              <a:ln>
                <a:noFill/>
              </a:ln>
              <a:solidFill>
                <a:srgbClr val="535353"/>
              </a:solidFill>
              <a:effectLst/>
              <a:uLnTx/>
              <a:uFillTx/>
              <a:latin typeface="Calibri"/>
              <a:ea typeface="Avenir" charset="0"/>
              <a:cs typeface="Calibri"/>
              <a:sym typeface="Helvetica" panose="020B0604020202020204" pitchFamily="34" charset="0"/>
            </a:endParaRPr>
          </a:p>
          <a:p>
            <a:pPr marL="257175" marR="0" lvl="0" indent="-257175" algn="l" defTabSz="995363" rtl="0" eaLnBrk="1" fontAlgn="base" latinLnBrk="0" hangingPunct="0">
              <a:lnSpc>
                <a:spcPct val="100000"/>
              </a:lnSpc>
              <a:spcBef>
                <a:spcPts val="600"/>
              </a:spcBef>
              <a:spcAft>
                <a:spcPct val="0"/>
              </a:spcAft>
              <a:buClr>
                <a:srgbClr val="0094D8"/>
              </a:buClr>
              <a:buSzTx/>
              <a:buFontTx/>
              <a:buChar char="•"/>
              <a:tabLst/>
              <a:defRPr/>
            </a:pPr>
            <a:r>
              <a:rPr kumimoji="0" lang="sv-SE" altLang="sv-SE" sz="1800" b="0" i="0" u="none" strike="noStrike" kern="1200" cap="none" spc="0" normalizeH="0" baseline="0" noProof="0" dirty="0">
                <a:ln>
                  <a:noFill/>
                </a:ln>
                <a:solidFill>
                  <a:srgbClr val="535353"/>
                </a:solidFill>
                <a:effectLst/>
                <a:uLnTx/>
                <a:uFillTx/>
                <a:latin typeface="Calibri"/>
                <a:ea typeface="Avenir" charset="0"/>
                <a:cs typeface="Calibri"/>
                <a:sym typeface="Avenir" charset="0"/>
              </a:rPr>
              <a:t>Obsługa procesów kadrowo-płacowych</a:t>
            </a:r>
            <a:endParaRPr kumimoji="0" lang="sv-SE" altLang="sv-SE" sz="1800" b="0" i="0" u="none" strike="noStrike" kern="1200" cap="none" spc="0" normalizeH="0" baseline="0" noProof="0" dirty="0">
              <a:ln>
                <a:noFill/>
              </a:ln>
              <a:solidFill>
                <a:srgbClr val="535353"/>
              </a:solidFill>
              <a:effectLst/>
              <a:uLnTx/>
              <a:uFillTx/>
              <a:latin typeface="Calibri"/>
              <a:ea typeface="Avenir" charset="0"/>
              <a:cs typeface="Calibri"/>
              <a:sym typeface="Helvetica" panose="020B0604020202020204" pitchFamily="34" charset="0"/>
            </a:endParaRPr>
          </a:p>
          <a:p>
            <a:pPr marL="257175" marR="0" lvl="0" indent="-257175" algn="l" defTabSz="995363" rtl="0" eaLnBrk="1" fontAlgn="base" latinLnBrk="0" hangingPunct="0">
              <a:lnSpc>
                <a:spcPct val="100000"/>
              </a:lnSpc>
              <a:spcBef>
                <a:spcPts val="600"/>
              </a:spcBef>
              <a:spcAft>
                <a:spcPct val="0"/>
              </a:spcAft>
              <a:buClr>
                <a:srgbClr val="0094D8"/>
              </a:buClr>
              <a:buSzTx/>
              <a:buFontTx/>
              <a:buChar char="•"/>
              <a:tabLst/>
              <a:defRPr/>
            </a:pPr>
            <a:r>
              <a:rPr kumimoji="0" lang="sv-SE" altLang="sv-SE" sz="1800" b="0" i="0" u="none" strike="noStrike" kern="1200" cap="none" spc="0" normalizeH="0" baseline="0" noProof="0" dirty="0">
                <a:ln>
                  <a:noFill/>
                </a:ln>
                <a:solidFill>
                  <a:srgbClr val="535353"/>
                </a:solidFill>
                <a:effectLst/>
                <a:uLnTx/>
                <a:uFillTx/>
                <a:latin typeface="Calibri"/>
                <a:ea typeface="Avenir" charset="0"/>
                <a:cs typeface="Calibri"/>
                <a:sym typeface="Avenir" charset="0"/>
              </a:rPr>
              <a:t>Praca z dzieckiem metodą Marii Montessori</a:t>
            </a:r>
            <a:endParaRPr kumimoji="0" lang="sv-SE" altLang="sv-SE" sz="1800" b="0" i="0" u="none" strike="noStrike" kern="1200" cap="none" spc="0" normalizeH="0" baseline="0" noProof="0" dirty="0">
              <a:ln>
                <a:noFill/>
              </a:ln>
              <a:solidFill>
                <a:srgbClr val="535353"/>
              </a:solidFill>
              <a:effectLst/>
              <a:uLnTx/>
              <a:uFillTx/>
              <a:latin typeface="Calibri"/>
              <a:ea typeface="Avenir" charset="0"/>
              <a:cs typeface="Calibri"/>
              <a:sym typeface="Helvetica" panose="020B0604020202020204" pitchFamily="34" charset="0"/>
            </a:endParaRPr>
          </a:p>
          <a:p>
            <a:pPr marL="257175" marR="0" lvl="0" indent="-257175" algn="l" defTabSz="995363" rtl="0" eaLnBrk="1" fontAlgn="base" latinLnBrk="0" hangingPunct="0">
              <a:lnSpc>
                <a:spcPct val="100000"/>
              </a:lnSpc>
              <a:spcBef>
                <a:spcPts val="600"/>
              </a:spcBef>
              <a:spcAft>
                <a:spcPct val="0"/>
              </a:spcAft>
              <a:buClr>
                <a:srgbClr val="0094D8"/>
              </a:buClr>
              <a:buSzTx/>
              <a:buFontTx/>
              <a:buChar char="•"/>
              <a:tabLst/>
              <a:defRPr/>
            </a:pPr>
            <a:r>
              <a:rPr kumimoji="0" lang="sv-SE" altLang="sv-SE" sz="1800" b="0" i="0" u="none" strike="noStrike" kern="1200" cap="none" spc="0" normalizeH="0" baseline="0" noProof="0" dirty="0">
                <a:ln>
                  <a:noFill/>
                </a:ln>
                <a:solidFill>
                  <a:srgbClr val="535353"/>
                </a:solidFill>
                <a:effectLst/>
                <a:uLnTx/>
                <a:uFillTx/>
                <a:latin typeface="Calibri"/>
                <a:ea typeface="Avenir" charset="0"/>
                <a:cs typeface="Calibri"/>
                <a:sym typeface="Avenir" charset="0"/>
              </a:rPr>
              <a:t>Doradzanie w zakresie finansów osobistych</a:t>
            </a:r>
            <a:endParaRPr kumimoji="0" lang="sv-SE" altLang="sv-SE" sz="1800" b="0" i="0" u="none" strike="noStrike" kern="1200" cap="none" spc="0" normalizeH="0" baseline="0" noProof="0" dirty="0">
              <a:ln>
                <a:noFill/>
              </a:ln>
              <a:solidFill>
                <a:srgbClr val="535353"/>
              </a:solidFill>
              <a:effectLst/>
              <a:uLnTx/>
              <a:uFillTx/>
              <a:latin typeface="Calibri"/>
              <a:ea typeface="Avenir" charset="0"/>
              <a:cs typeface="Calibri"/>
              <a:sym typeface="Helvetica" panose="020B0604020202020204" pitchFamily="34" charset="0"/>
            </a:endParaRPr>
          </a:p>
          <a:p>
            <a:pPr marL="257175" marR="0" lvl="0" indent="-257175" algn="l" defTabSz="995363" rtl="0" eaLnBrk="1" fontAlgn="base" latinLnBrk="0" hangingPunct="0">
              <a:lnSpc>
                <a:spcPct val="100000"/>
              </a:lnSpc>
              <a:spcBef>
                <a:spcPts val="600"/>
              </a:spcBef>
              <a:spcAft>
                <a:spcPct val="0"/>
              </a:spcAft>
              <a:buClr>
                <a:srgbClr val="0094D8"/>
              </a:buClr>
              <a:buSzTx/>
              <a:buFontTx/>
              <a:buChar char="•"/>
              <a:tabLst/>
              <a:defRPr/>
            </a:pPr>
            <a:r>
              <a:rPr kumimoji="0" lang="sv-SE" altLang="sv-SE" sz="1800" b="0" i="0" u="none" strike="noStrike" kern="1200" cap="none" spc="0" normalizeH="0" baseline="0" noProof="0" dirty="0">
                <a:ln>
                  <a:noFill/>
                </a:ln>
                <a:solidFill>
                  <a:srgbClr val="535353"/>
                </a:solidFill>
                <a:effectLst/>
                <a:uLnTx/>
                <a:uFillTx/>
                <a:latin typeface="Calibri"/>
                <a:ea typeface="Avenir" charset="0"/>
                <a:cs typeface="Calibri"/>
                <a:sym typeface="Avenir" charset="0"/>
              </a:rPr>
              <a:t>Planowanie i prowadzenie zajęć z kiteboardingu w ramach cyklu szkoleniowego</a:t>
            </a:r>
            <a:endParaRPr kumimoji="0" lang="sv-SE" altLang="sv-SE" sz="1800" b="0" i="0" u="none" strike="noStrike" kern="1200" cap="none" spc="0" normalizeH="0" baseline="0" noProof="0" dirty="0">
              <a:ln>
                <a:noFill/>
              </a:ln>
              <a:solidFill>
                <a:srgbClr val="535353"/>
              </a:solidFill>
              <a:effectLst/>
              <a:uLnTx/>
              <a:uFillTx/>
              <a:latin typeface="Calibri"/>
              <a:ea typeface="Avenir" charset="0"/>
              <a:cs typeface="Calibri"/>
              <a:sym typeface="Helvetica" panose="020B0604020202020204" pitchFamily="34" charset="0"/>
            </a:endParaRPr>
          </a:p>
          <a:p>
            <a:pPr marL="257175" marR="0" lvl="0" indent="-257175" algn="l" defTabSz="995363" rtl="0" eaLnBrk="1" fontAlgn="base" latinLnBrk="0" hangingPunct="0">
              <a:lnSpc>
                <a:spcPct val="100000"/>
              </a:lnSpc>
              <a:spcBef>
                <a:spcPts val="600"/>
              </a:spcBef>
              <a:spcAft>
                <a:spcPct val="0"/>
              </a:spcAft>
              <a:buClr>
                <a:srgbClr val="0094D8"/>
              </a:buClr>
              <a:buSzTx/>
              <a:buFontTx/>
              <a:buChar char="•"/>
              <a:tabLst/>
              <a:defRPr/>
            </a:pPr>
            <a:r>
              <a:rPr kumimoji="0" lang="sv-SE" altLang="sv-SE" sz="1800" b="0" i="0" u="none" strike="noStrike" kern="1200" cap="none" spc="0" normalizeH="0" baseline="0" noProof="0" dirty="0">
                <a:ln>
                  <a:noFill/>
                </a:ln>
                <a:solidFill>
                  <a:srgbClr val="535353"/>
                </a:solidFill>
                <a:effectLst/>
                <a:uLnTx/>
                <a:uFillTx/>
                <a:latin typeface="Calibri"/>
                <a:ea typeface="Avenir" charset="0"/>
                <a:cs typeface="Calibri"/>
                <a:sym typeface="Avenir" charset="0"/>
              </a:rPr>
              <a:t>Organizowanie pobytu i działań edukacyjno-krajoznawczych </a:t>
            </a:r>
            <a:br>
              <a:rPr kumimoji="0" lang="en-US" sz="1200" b="0" i="0" u="none" strike="noStrike" kern="1200" cap="none" spc="0" normalizeH="0" baseline="0" noProof="0" dirty="0">
                <a:ln>
                  <a:noFill/>
                </a:ln>
                <a:solidFill>
                  <a:prstClr val="black"/>
                </a:solidFill>
                <a:effectLst/>
                <a:uLnTx/>
                <a:uFillTx/>
                <a:latin typeface="+mn-lt"/>
                <a:ea typeface="+mn-ea"/>
                <a:cs typeface="+mn-cs"/>
                <a:sym typeface="Helvetica" panose="020B0604020202020204" pitchFamily="34" charset="0"/>
              </a:rPr>
            </a:br>
            <a:r>
              <a:rPr kumimoji="0" lang="sv-SE" altLang="sv-SE" sz="1800" b="0" i="0" u="none" strike="noStrike" kern="1200" cap="none" spc="0" normalizeH="0" baseline="0" noProof="0" dirty="0">
                <a:ln>
                  <a:noFill/>
                </a:ln>
                <a:solidFill>
                  <a:srgbClr val="535353"/>
                </a:solidFill>
                <a:effectLst/>
                <a:uLnTx/>
                <a:uFillTx/>
                <a:latin typeface="Calibri"/>
                <a:ea typeface="Avenir" charset="0"/>
                <a:cs typeface="Calibri"/>
                <a:sym typeface="Avenir" charset="0"/>
              </a:rPr>
              <a:t>na terenach wiejskich</a:t>
            </a:r>
            <a:endParaRPr kumimoji="0" lang="sv-SE" altLang="sv-SE" sz="1800" b="0" i="0" u="none" strike="noStrike" kern="1200" cap="none" spc="0" normalizeH="0" baseline="0" noProof="0" dirty="0">
              <a:ln>
                <a:noFill/>
              </a:ln>
              <a:solidFill>
                <a:srgbClr val="535353"/>
              </a:solidFill>
              <a:effectLst/>
              <a:uLnTx/>
              <a:uFillTx/>
              <a:latin typeface="Calibri"/>
              <a:ea typeface="Avenir" charset="0"/>
              <a:cs typeface="Calibri"/>
              <a:sym typeface="Helvetica" panose="020B0604020202020204" pitchFamily="34" charset="0"/>
            </a:endParaRPr>
          </a:p>
          <a:p>
            <a:pPr marL="257175" marR="0" lvl="0" indent="-257175" algn="l" defTabSz="995363" rtl="0" eaLnBrk="1" fontAlgn="base" latinLnBrk="0" hangingPunct="0">
              <a:lnSpc>
                <a:spcPct val="100000"/>
              </a:lnSpc>
              <a:spcBef>
                <a:spcPts val="600"/>
              </a:spcBef>
              <a:spcAft>
                <a:spcPct val="0"/>
              </a:spcAft>
              <a:buClr>
                <a:srgbClr val="0094D8"/>
              </a:buClr>
              <a:buSzTx/>
              <a:buFontTx/>
              <a:buChar char="•"/>
              <a:tabLst/>
              <a:defRPr/>
            </a:pPr>
            <a:r>
              <a:rPr kumimoji="0" lang="sv-SE" altLang="sv-SE" sz="1800" b="0" i="0" u="none" strike="noStrike" kern="1200" cap="none" spc="0" normalizeH="0" baseline="0" noProof="0" dirty="0">
                <a:ln>
                  <a:noFill/>
                </a:ln>
                <a:solidFill>
                  <a:srgbClr val="535353"/>
                </a:solidFill>
                <a:effectLst/>
                <a:uLnTx/>
                <a:uFillTx/>
                <a:latin typeface="Calibri"/>
                <a:ea typeface="Avenir" charset="0"/>
                <a:cs typeface="Calibri"/>
                <a:sym typeface="Avenir" charset="0"/>
              </a:rPr>
              <a:t>Przygotowywanie potraw zgodnie z trendami rynkowymi i zasadami </a:t>
            </a:r>
            <a:br>
              <a:rPr kumimoji="0" lang="en-US" sz="1200" b="0" i="0" u="none" strike="noStrike" kern="1200" cap="none" spc="0" normalizeH="0" baseline="0" noProof="0" dirty="0">
                <a:ln>
                  <a:noFill/>
                </a:ln>
                <a:solidFill>
                  <a:prstClr val="black"/>
                </a:solidFill>
                <a:effectLst/>
                <a:uLnTx/>
                <a:uFillTx/>
                <a:latin typeface="+mn-lt"/>
                <a:ea typeface="+mn-ea"/>
                <a:cs typeface="+mn-cs"/>
                <a:sym typeface="Helvetica" panose="020B0604020202020204" pitchFamily="34" charset="0"/>
              </a:rPr>
            </a:br>
            <a:r>
              <a:rPr kumimoji="0" lang="sv-SE" altLang="sv-SE" sz="1800" b="0" i="0" u="none" strike="noStrike" kern="1200" cap="none" spc="0" normalizeH="0" baseline="0" noProof="0" dirty="0">
                <a:ln>
                  <a:noFill/>
                </a:ln>
                <a:solidFill>
                  <a:srgbClr val="535353"/>
                </a:solidFill>
                <a:effectLst/>
                <a:uLnTx/>
                <a:uFillTx/>
                <a:latin typeface="Calibri"/>
                <a:ea typeface="Avenir" charset="0"/>
                <a:cs typeface="Calibri"/>
                <a:sym typeface="Avenir" charset="0"/>
              </a:rPr>
              <a:t>zdrowego żywienia</a:t>
            </a:r>
            <a:endParaRPr kumimoji="0" lang="sv-SE" altLang="sv-SE" sz="1200" b="0" i="0" u="none" strike="noStrike" kern="1200" cap="none" spc="0" normalizeH="0" baseline="0" noProof="0" dirty="0">
              <a:ln>
                <a:noFill/>
              </a:ln>
              <a:solidFill>
                <a:srgbClr val="000000"/>
              </a:solidFill>
              <a:effectLst/>
              <a:uLnTx/>
              <a:uFillTx/>
              <a:latin typeface="Calibri"/>
              <a:ea typeface="+mn-ea"/>
              <a:cs typeface="Calibri"/>
              <a:sym typeface="Helvetica" panose="020B0604020202020204" pitchFamily="34" charset="0"/>
            </a:endParaRPr>
          </a:p>
        </p:txBody>
      </p:sp>
    </p:spTree>
    <p:extLst>
      <p:ext uri="{BB962C8B-B14F-4D97-AF65-F5344CB8AC3E}">
        <p14:creationId xmlns:p14="http://schemas.microsoft.com/office/powerpoint/2010/main" val="6044206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Slajd tytułowy">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6EFB4A86-5CC9-477D-B2C7-88D29337AE19}"/>
              </a:ext>
            </a:extLst>
          </p:cNvPr>
          <p:cNvSpPr txBox="1">
            <a:spLocks noChangeArrowheads="1"/>
          </p:cNvSpPr>
          <p:nvPr userDrawn="1"/>
        </p:nvSpPr>
        <p:spPr>
          <a:xfrm>
            <a:off x="1099859" y="607701"/>
            <a:ext cx="8402638" cy="865188"/>
          </a:xfrm>
          <a:prstGeom prst="rect">
            <a:avLst/>
          </a:prstGeom>
        </p:spPr>
        <p:txBody>
          <a:bodyPr lIns="0" tIns="0" rIns="0" bIns="0"/>
          <a:lstStyle>
            <a:lvl1pPr algn="l" defTabSz="457200" rtl="0" fontAlgn="base" hangingPunct="0">
              <a:spcBef>
                <a:spcPct val="0"/>
              </a:spcBef>
              <a:spcAft>
                <a:spcPct val="0"/>
              </a:spcAft>
              <a:defRPr sz="1200" kern="1200">
                <a:solidFill>
                  <a:srgbClr val="000000"/>
                </a:solidFill>
                <a:latin typeface="+mj-lt"/>
                <a:ea typeface="+mj-ea"/>
                <a:cs typeface="+mj-cs"/>
                <a:sym typeface="Helvetica" panose="020B0604020202020204" pitchFamily="34" charset="0"/>
              </a:defRPr>
            </a:lvl1pPr>
            <a:lvl2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4572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9144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13716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18288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l" defTabSz="755650" rtl="0" eaLnBrk="1" fontAlgn="base" latinLnBrk="0" hangingPunct="0">
              <a:lnSpc>
                <a:spcPct val="115000"/>
              </a:lnSpc>
              <a:spcBef>
                <a:spcPct val="0"/>
              </a:spcBef>
              <a:spcAft>
                <a:spcPct val="0"/>
              </a:spcAft>
              <a:buClrTx/>
              <a:buSzTx/>
              <a:buFontTx/>
              <a:buNone/>
              <a:tabLst/>
              <a:defRPr/>
            </a:pPr>
            <a:r>
              <a:rPr kumimoji="0" lang="sv-SE" altLang="sv-SE" sz="3000" b="1" i="0" u="none" strike="noStrike" kern="1200" cap="none" spc="0" normalizeH="0" baseline="0" noProof="0" dirty="0">
                <a:ln>
                  <a:noFill/>
                </a:ln>
                <a:solidFill>
                  <a:srgbClr val="0094D8"/>
                </a:solidFill>
                <a:effectLst/>
                <a:uLnTx/>
                <a:uFillTx/>
                <a:latin typeface="Calibri"/>
                <a:ea typeface="Avenir" charset="0"/>
                <a:cs typeface="Calibri"/>
                <a:sym typeface="Avenir" charset="0"/>
              </a:rPr>
              <a:t>KWALIFIKACJE</a:t>
            </a:r>
            <a:r>
              <a:rPr kumimoji="0" lang="sv-SE" altLang="sv-SE" sz="3000" b="1" i="0" u="none" strike="noStrike" kern="1200" cap="none" spc="0" normalizeH="0" baseline="0" noProof="0" dirty="0">
                <a:ln>
                  <a:noFill/>
                </a:ln>
                <a:solidFill>
                  <a:srgbClr val="535353"/>
                </a:solidFill>
                <a:effectLst/>
                <a:uLnTx/>
                <a:uFillTx/>
                <a:latin typeface="Calibri"/>
                <a:ea typeface="Avenir" charset="0"/>
                <a:cs typeface="Calibri"/>
                <a:sym typeface="Avenir" charset="0"/>
              </a:rPr>
              <a:t> AKTUALNIE ZGŁOSZONE DO ZRK</a:t>
            </a:r>
            <a:endParaRPr kumimoji="0" lang="sv-SE" altLang="sv-SE" sz="1200" b="0" i="0" u="none" strike="noStrike" kern="1200" cap="none" spc="0" normalizeH="0" baseline="0" noProof="0" dirty="0">
              <a:ln>
                <a:noFill/>
              </a:ln>
              <a:solidFill>
                <a:srgbClr val="000000"/>
              </a:solidFill>
              <a:effectLst/>
              <a:uLnTx/>
              <a:uFillTx/>
              <a:latin typeface="Calibri"/>
              <a:ea typeface="+mj-ea"/>
              <a:cs typeface="Calibri"/>
              <a:sym typeface="Helvetica" panose="020B0604020202020204" pitchFamily="34" charset="0"/>
            </a:endParaRPr>
          </a:p>
        </p:txBody>
      </p:sp>
      <p:sp>
        <p:nvSpPr>
          <p:cNvPr id="7" name="Rectangle 2">
            <a:extLst>
              <a:ext uri="{FF2B5EF4-FFF2-40B4-BE49-F238E27FC236}">
                <a16:creationId xmlns:a16="http://schemas.microsoft.com/office/drawing/2014/main" id="{476DE533-7D1B-4474-95BE-9EDF291ECED3}"/>
              </a:ext>
            </a:extLst>
          </p:cNvPr>
          <p:cNvSpPr>
            <a:spLocks noGrp="1" noChangeArrowheads="1"/>
          </p:cNvSpPr>
          <p:nvPr>
            <p:ph idx="4294967295" hasCustomPrompt="1"/>
          </p:nvPr>
        </p:nvSpPr>
        <p:spPr>
          <a:xfrm>
            <a:off x="1480858" y="1472889"/>
            <a:ext cx="6872287" cy="3859212"/>
          </a:xfrm>
          <a:prstGeom prst="rect">
            <a:avLst/>
          </a:prstGeom>
        </p:spPr>
        <p:txBody>
          <a:bodyPr lIns="0" tIns="0" rIns="0" bIns="0"/>
          <a:lstStyle>
            <a:lvl2pPr>
              <a:defRPr>
                <a:solidFill>
                  <a:srgbClr val="0094D8"/>
                </a:solidFill>
              </a:defRPr>
            </a:lvl2pPr>
          </a:lstStyle>
          <a:p>
            <a:pPr marL="375920" lvl="1" indent="-147320" defTabSz="517525">
              <a:lnSpc>
                <a:spcPct val="115000"/>
              </a:lnSpc>
              <a:buClr>
                <a:srgbClr val="00A0E3"/>
              </a:buClr>
              <a:buFontTx/>
              <a:buChar char="•"/>
            </a:pPr>
            <a:r>
              <a:rPr lang="sv-SE" altLang="sv-SE" sz="1700" b="1" dirty="0" err="1">
                <a:solidFill>
                  <a:srgbClr val="00A1E4"/>
                </a:solidFill>
                <a:latin typeface="Calibri"/>
                <a:ea typeface="Avenir" charset="0"/>
                <a:cs typeface="Calibri"/>
                <a:sym typeface="Avenir" charset="0"/>
              </a:rPr>
              <a:t>Nazwa</a:t>
            </a:r>
            <a:r>
              <a:rPr lang="sv-SE" altLang="sv-SE" sz="1700" b="1" dirty="0">
                <a:solidFill>
                  <a:srgbClr val="00A1E4"/>
                </a:solidFill>
                <a:latin typeface="Calibri"/>
                <a:ea typeface="Avenir" charset="0"/>
                <a:cs typeface="Calibri"/>
                <a:sym typeface="Avenir" charset="0"/>
              </a:rPr>
              <a:t> </a:t>
            </a:r>
            <a:r>
              <a:rPr lang="sv-SE" altLang="sv-SE" sz="1700" b="1" dirty="0" err="1">
                <a:solidFill>
                  <a:srgbClr val="00A1E4"/>
                </a:solidFill>
                <a:latin typeface="Calibri"/>
                <a:ea typeface="Avenir" charset="0"/>
                <a:cs typeface="Calibri"/>
                <a:sym typeface="Avenir" charset="0"/>
              </a:rPr>
              <a:t>kwalifikacji</a:t>
            </a:r>
            <a:r>
              <a:rPr lang="sv-SE" altLang="sv-SE" sz="1700" b="1" dirty="0">
                <a:solidFill>
                  <a:srgbClr val="535353"/>
                </a:solidFill>
                <a:latin typeface="Calibri"/>
                <a:ea typeface="Avenir" charset="0"/>
                <a:cs typeface="Calibri"/>
                <a:sym typeface="Avenir" charset="0"/>
              </a:rPr>
              <a:t> </a:t>
            </a:r>
            <a:endParaRPr lang="sv-SE" altLang="sv-SE" sz="1700" b="1" dirty="0">
              <a:solidFill>
                <a:srgbClr val="535353"/>
              </a:solidFill>
              <a:latin typeface="Calibri"/>
              <a:ea typeface="Avenir" charset="0"/>
              <a:cs typeface="Calibri"/>
            </a:endParaRPr>
          </a:p>
          <a:p>
            <a:pPr marL="375920" lvl="1" indent="-147320" defTabSz="517525">
              <a:lnSpc>
                <a:spcPct val="115000"/>
              </a:lnSpc>
              <a:buClr>
                <a:srgbClr val="00A0E3"/>
              </a:buClr>
              <a:buFontTx/>
              <a:buChar char="•"/>
            </a:pPr>
            <a:r>
              <a:rPr lang="sv-SE" altLang="sv-SE" sz="1700" b="1" dirty="0">
                <a:solidFill>
                  <a:srgbClr val="00A1E4"/>
                </a:solidFill>
                <a:latin typeface="Calibri"/>
                <a:ea typeface="Avenir" charset="0"/>
                <a:cs typeface="Calibri"/>
                <a:sym typeface="Avenir" charset="0"/>
              </a:rPr>
              <a:t>Propozycja instytucji certyfikującej</a:t>
            </a:r>
            <a:r>
              <a:rPr lang="sv-SE" altLang="sv-SE" sz="1700" b="1" dirty="0">
                <a:solidFill>
                  <a:srgbClr val="535353"/>
                </a:solidFill>
                <a:latin typeface="Calibri"/>
                <a:ea typeface="Avenir" charset="0"/>
                <a:cs typeface="Calibri"/>
                <a:sym typeface="Avenir" charset="0"/>
              </a:rPr>
              <a:t> </a:t>
            </a:r>
            <a:r>
              <a:rPr lang="sv-SE" altLang="sv-SE" sz="1700" dirty="0">
                <a:solidFill>
                  <a:srgbClr val="535353"/>
                </a:solidFill>
                <a:latin typeface="Calibri"/>
                <a:ea typeface="Avenir" charset="0"/>
                <a:cs typeface="Calibri"/>
                <a:sym typeface="Avenir" charset="0"/>
              </a:rPr>
              <a:t>gotowej podjąć się certyfikowania danej kwalifikacji w tym oświadczenie potencjalnej instytucji certyfikującej o gotowości rozpoczęcia procesu certyfikacji po wprowadzeniu kwalifikacji do ZRK (2 pkt dla każdej kwalifikacji, łącznie max X punktów)</a:t>
            </a:r>
            <a:endParaRPr lang="sv-SE" altLang="sv-SE" sz="1700" dirty="0">
              <a:solidFill>
                <a:srgbClr val="535353"/>
              </a:solidFill>
              <a:latin typeface="Calibri"/>
              <a:ea typeface="Avenir" charset="0"/>
              <a:cs typeface="Calibri"/>
            </a:endParaRPr>
          </a:p>
          <a:p>
            <a:pPr marL="375920" lvl="1" indent="-147320" defTabSz="517525">
              <a:lnSpc>
                <a:spcPct val="115000"/>
              </a:lnSpc>
              <a:buClr>
                <a:srgbClr val="00A0E3"/>
              </a:buClr>
              <a:buFontTx/>
              <a:buChar char="•"/>
            </a:pPr>
            <a:r>
              <a:rPr lang="sv-SE" altLang="sv-SE" sz="1700" b="1" dirty="0">
                <a:solidFill>
                  <a:srgbClr val="00A1E4"/>
                </a:solidFill>
                <a:latin typeface="Calibri"/>
                <a:ea typeface="Avenir" charset="0"/>
                <a:cs typeface="Calibri"/>
                <a:sym typeface="Avenir" charset="0"/>
              </a:rPr>
              <a:t>Doświadczenie zawodowe eksperta głównego</a:t>
            </a:r>
            <a:r>
              <a:rPr lang="sv-SE" altLang="sv-SE" sz="1700" b="1" dirty="0">
                <a:solidFill>
                  <a:srgbClr val="535353"/>
                </a:solidFill>
                <a:latin typeface="Calibri"/>
                <a:ea typeface="Avenir" charset="0"/>
                <a:cs typeface="Calibri"/>
                <a:sym typeface="Avenir" charset="0"/>
              </a:rPr>
              <a:t> </a:t>
            </a:r>
            <a:r>
              <a:rPr lang="sv-SE" altLang="sv-SE" sz="1700" dirty="0">
                <a:solidFill>
                  <a:srgbClr val="535353"/>
                </a:solidFill>
                <a:latin typeface="Calibri"/>
                <a:ea typeface="Avenir" charset="0"/>
                <a:cs typeface="Calibri"/>
                <a:sym typeface="Avenir" charset="0"/>
              </a:rPr>
              <a:t>dla danej kwalifikacji (rola eksperta wiodącego zdefiniowana jest w OPZ) na stanowisku pracy, na którym opisywana kwalifikacja jest kluczowa (6 pkt dla każdej kwalifikacji, łącznie max  X punktów, 2 pkt za co najmniej 3 lata doświadczenia, 4  punkty za do 5 lat doświadczenia, 6 punkty za powyżej 5 lat doświadczenia)</a:t>
            </a:r>
            <a:endParaRPr lang="sv-SE" altLang="sv-SE" sz="1700" dirty="0">
              <a:latin typeface="Calibri"/>
              <a:cs typeface="Calibri"/>
            </a:endParaRPr>
          </a:p>
        </p:txBody>
      </p:sp>
    </p:spTree>
    <p:extLst>
      <p:ext uri="{BB962C8B-B14F-4D97-AF65-F5344CB8AC3E}">
        <p14:creationId xmlns:p14="http://schemas.microsoft.com/office/powerpoint/2010/main" val="30831173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Slajd tytułowy">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6EFB4A86-5CC9-477D-B2C7-88D29337AE19}"/>
              </a:ext>
            </a:extLst>
          </p:cNvPr>
          <p:cNvSpPr txBox="1">
            <a:spLocks noChangeArrowheads="1"/>
          </p:cNvSpPr>
          <p:nvPr userDrawn="1"/>
        </p:nvSpPr>
        <p:spPr>
          <a:xfrm>
            <a:off x="1118713" y="598275"/>
            <a:ext cx="8402638" cy="865188"/>
          </a:xfrm>
          <a:prstGeom prst="rect">
            <a:avLst/>
          </a:prstGeom>
        </p:spPr>
        <p:txBody>
          <a:bodyPr lIns="0" tIns="0" rIns="0" bIns="0"/>
          <a:lstStyle>
            <a:lvl1pPr algn="l" defTabSz="457200" rtl="0" fontAlgn="base" hangingPunct="0">
              <a:spcBef>
                <a:spcPct val="0"/>
              </a:spcBef>
              <a:spcAft>
                <a:spcPct val="0"/>
              </a:spcAft>
              <a:defRPr sz="1200" kern="1200">
                <a:solidFill>
                  <a:srgbClr val="000000"/>
                </a:solidFill>
                <a:latin typeface="+mj-lt"/>
                <a:ea typeface="+mj-ea"/>
                <a:cs typeface="+mj-cs"/>
                <a:sym typeface="Helvetica" panose="020B0604020202020204" pitchFamily="34" charset="0"/>
              </a:defRPr>
            </a:lvl1pPr>
            <a:lvl2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4572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9144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13716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18288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l" defTabSz="755650" rtl="0" eaLnBrk="1" fontAlgn="base" latinLnBrk="0" hangingPunct="0">
              <a:lnSpc>
                <a:spcPct val="115000"/>
              </a:lnSpc>
              <a:spcBef>
                <a:spcPct val="0"/>
              </a:spcBef>
              <a:spcAft>
                <a:spcPct val="0"/>
              </a:spcAft>
              <a:buClrTx/>
              <a:buSzTx/>
              <a:buFontTx/>
              <a:buNone/>
              <a:tabLst/>
              <a:defRPr/>
            </a:pPr>
            <a:r>
              <a:rPr kumimoji="0" lang="sv-SE" altLang="sv-SE" sz="3000" b="1" i="0" u="none" strike="noStrike" kern="1200" cap="none" spc="0" normalizeH="0" baseline="0" noProof="0" dirty="0">
                <a:ln>
                  <a:noFill/>
                </a:ln>
                <a:solidFill>
                  <a:srgbClr val="0094D8"/>
                </a:solidFill>
                <a:effectLst/>
                <a:uLnTx/>
                <a:uFillTx/>
                <a:latin typeface="Calibri"/>
                <a:ea typeface="Avenir" charset="0"/>
                <a:cs typeface="Calibri"/>
                <a:sym typeface="Avenir" charset="0"/>
              </a:rPr>
              <a:t>KWALIFIKACJE</a:t>
            </a:r>
            <a:r>
              <a:rPr kumimoji="0" lang="sv-SE" altLang="sv-SE" sz="3000" b="1" i="0" u="none" strike="noStrike" kern="1200" cap="none" spc="0" normalizeH="0" baseline="0" noProof="0" dirty="0">
                <a:ln>
                  <a:noFill/>
                </a:ln>
                <a:solidFill>
                  <a:srgbClr val="535353"/>
                </a:solidFill>
                <a:effectLst/>
                <a:uLnTx/>
                <a:uFillTx/>
                <a:latin typeface="Calibri"/>
                <a:ea typeface="Avenir" charset="0"/>
                <a:cs typeface="Calibri"/>
                <a:sym typeface="Avenir" charset="0"/>
              </a:rPr>
              <a:t> AKTUALNIE ZGŁOSZONE DO ZRK</a:t>
            </a:r>
            <a:endParaRPr kumimoji="0" lang="sv-SE" altLang="sv-SE" sz="1200" b="0" i="0" u="none" strike="noStrike" kern="1200" cap="none" spc="0" normalizeH="0" baseline="0" noProof="0" dirty="0">
              <a:ln>
                <a:noFill/>
              </a:ln>
              <a:solidFill>
                <a:srgbClr val="000000"/>
              </a:solidFill>
              <a:effectLst/>
              <a:uLnTx/>
              <a:uFillTx/>
              <a:latin typeface="Calibri"/>
              <a:ea typeface="+mj-ea"/>
              <a:cs typeface="Calibri"/>
              <a:sym typeface="Helvetica" panose="020B0604020202020204" pitchFamily="34" charset="0"/>
            </a:endParaRPr>
          </a:p>
        </p:txBody>
      </p:sp>
      <p:graphicFrame>
        <p:nvGraphicFramePr>
          <p:cNvPr id="5" name="Group 2">
            <a:extLst>
              <a:ext uri="{FF2B5EF4-FFF2-40B4-BE49-F238E27FC236}">
                <a16:creationId xmlns:a16="http://schemas.microsoft.com/office/drawing/2014/main" id="{44203C1B-9F99-4F6C-98C6-0847E614BCFA}"/>
              </a:ext>
            </a:extLst>
          </p:cNvPr>
          <p:cNvGraphicFramePr>
            <a:graphicFrameLocks noGrp="1"/>
          </p:cNvGraphicFramePr>
          <p:nvPr userDrawn="1"/>
        </p:nvGraphicFramePr>
        <p:xfrm>
          <a:off x="1118713" y="1463463"/>
          <a:ext cx="8230623" cy="4368800"/>
        </p:xfrm>
        <a:graphic>
          <a:graphicData uri="http://schemas.openxmlformats.org/drawingml/2006/table">
            <a:tbl>
              <a:tblPr/>
              <a:tblGrid>
                <a:gridCol w="5397441">
                  <a:extLst>
                    <a:ext uri="{9D8B030D-6E8A-4147-A177-3AD203B41FA5}">
                      <a16:colId xmlns:a16="http://schemas.microsoft.com/office/drawing/2014/main" val="1588868408"/>
                    </a:ext>
                  </a:extLst>
                </a:gridCol>
                <a:gridCol w="2833182">
                  <a:extLst>
                    <a:ext uri="{9D8B030D-6E8A-4147-A177-3AD203B41FA5}">
                      <a16:colId xmlns:a16="http://schemas.microsoft.com/office/drawing/2014/main" val="4108203921"/>
                    </a:ext>
                  </a:extLst>
                </a:gridCol>
              </a:tblGrid>
              <a:tr h="358775">
                <a:tc>
                  <a:txBody>
                    <a:bodyPr/>
                    <a:lstStyle>
                      <a:lvl1pPr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995363" rtl="0" eaLnBrk="1" fontAlgn="base" latinLnBrk="0" hangingPunct="0">
                        <a:lnSpc>
                          <a:spcPct val="115000"/>
                        </a:lnSpc>
                        <a:spcBef>
                          <a:spcPct val="0"/>
                        </a:spcBef>
                        <a:spcAft>
                          <a:spcPct val="0"/>
                        </a:spcAft>
                        <a:buClrTx/>
                        <a:buSzTx/>
                        <a:buFontTx/>
                        <a:buNone/>
                        <a:tabLst/>
                      </a:pPr>
                      <a:r>
                        <a:rPr kumimoji="0" lang="sv-SE" altLang="sv-SE" sz="1200" b="1" i="0" u="none" strike="noStrike" cap="none" normalizeH="0" baseline="0" dirty="0">
                          <a:ln>
                            <a:noFill/>
                          </a:ln>
                          <a:solidFill>
                            <a:srgbClr val="FFFFFF"/>
                          </a:solidFill>
                          <a:effectLst/>
                          <a:latin typeface="Calibri" panose="020F0502020204030204" pitchFamily="34" charset="0"/>
                          <a:ea typeface="Avenir" charset="0"/>
                          <a:cs typeface="Calibri" panose="020F0502020204030204" pitchFamily="34" charset="0"/>
                          <a:sym typeface="Avenir" charset="0"/>
                        </a:rPr>
                        <a:t>DZIAŁANIA</a:t>
                      </a:r>
                      <a:endParaRPr kumimoji="0" lang="sv-SE" altLang="sv-SE" sz="1200" b="0" i="0" u="none" strike="noStrike" cap="none" normalizeH="0" baseline="0" dirty="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0094D8"/>
                    </a:solidFill>
                  </a:tcPr>
                </a:tc>
                <a:tc>
                  <a:txBody>
                    <a:bodyPr/>
                    <a:lstStyle>
                      <a:lvl1pPr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995363" rtl="0" eaLnBrk="1" fontAlgn="base" latinLnBrk="0" hangingPunct="0">
                        <a:lnSpc>
                          <a:spcPct val="115000"/>
                        </a:lnSpc>
                        <a:spcBef>
                          <a:spcPct val="0"/>
                        </a:spcBef>
                        <a:spcAft>
                          <a:spcPct val="0"/>
                        </a:spcAft>
                        <a:buClrTx/>
                        <a:buSzTx/>
                        <a:buFontTx/>
                        <a:buNone/>
                        <a:tabLst/>
                      </a:pPr>
                      <a:r>
                        <a:rPr kumimoji="0" lang="sv-SE" altLang="sv-SE" sz="1200" b="1" i="0" u="none" strike="noStrike" cap="none" normalizeH="0" baseline="0" dirty="0">
                          <a:ln>
                            <a:noFill/>
                          </a:ln>
                          <a:solidFill>
                            <a:srgbClr val="FFFFFF"/>
                          </a:solidFill>
                          <a:effectLst/>
                          <a:latin typeface="Calibri" panose="020F0502020204030204" pitchFamily="34" charset="0"/>
                          <a:ea typeface="Avenir" charset="0"/>
                          <a:cs typeface="Calibri" panose="020F0502020204030204" pitchFamily="34" charset="0"/>
                          <a:sym typeface="Avenir" charset="0"/>
                        </a:rPr>
                        <a:t>DNI OD PODPISANIA UMOWY</a:t>
                      </a:r>
                      <a:endParaRPr kumimoji="0" lang="sv-SE" altLang="sv-SE" sz="1200" b="0" i="0" u="none" strike="noStrike" cap="none" normalizeH="0" baseline="0" dirty="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0094D8"/>
                    </a:solidFill>
                  </a:tcPr>
                </a:tc>
                <a:extLst>
                  <a:ext uri="{0D108BD9-81ED-4DB2-BD59-A6C34878D82A}">
                    <a16:rowId xmlns:a16="http://schemas.microsoft.com/office/drawing/2014/main" val="2754069480"/>
                  </a:ext>
                </a:extLst>
              </a:tr>
              <a:tr h="358775">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r" defTabSz="914400" rtl="0" eaLnBrk="1" fontAlgn="base" latinLnBrk="0" hangingPunct="0">
                        <a:lnSpc>
                          <a:spcPct val="100000"/>
                        </a:lnSpc>
                        <a:spcBef>
                          <a:spcPct val="0"/>
                        </a:spcBef>
                        <a:spcAft>
                          <a:spcPct val="0"/>
                        </a:spcAft>
                        <a:buClrTx/>
                        <a:buSzTx/>
                        <a:buFontTx/>
                        <a:buNone/>
                        <a:tabLst/>
                      </a:pPr>
                      <a:r>
                        <a:rPr kumimoji="0" lang="sv-SE" altLang="sv-SE" sz="1200" b="0" i="0" u="none" strike="noStrike" cap="none" normalizeH="0" baseline="0" dirty="0">
                          <a:ln>
                            <a:noFill/>
                          </a:ln>
                          <a:solidFill>
                            <a:srgbClr val="535353"/>
                          </a:solidFill>
                          <a:effectLst/>
                          <a:latin typeface="Calibri" panose="020F0502020204030204" pitchFamily="34" charset="0"/>
                          <a:cs typeface="Calibri" panose="020F0502020204030204" pitchFamily="34" charset="0"/>
                          <a:sym typeface="Arial" panose="020B0604020202020204" pitchFamily="34" charset="0"/>
                        </a:rPr>
                        <a:t>Podpisanie umowy (klauzula o zmianie nazwy kwalifikacji)</a:t>
                      </a:r>
                      <a:endParaRPr kumimoji="0" lang="sv-SE" altLang="sv-SE" sz="1200" b="0" i="0" u="none" strike="noStrike" cap="none" normalizeH="0" baseline="0" dirty="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0">
                      <a:gsLst>
                        <a:gs pos="0">
                          <a:srgbClr val="FFFFFF"/>
                        </a:gs>
                        <a:gs pos="65001">
                          <a:srgbClr val="FFFFFF"/>
                        </a:gs>
                        <a:gs pos="100000">
                          <a:srgbClr val="FFFFFF"/>
                        </a:gs>
                      </a:gsLst>
                      <a:lin ang="5400000"/>
                    </a:gradFill>
                  </a:tcPr>
                </a:tc>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l" defTabSz="914400" rtl="0" eaLnBrk="1" fontAlgn="base" latinLnBrk="0" hangingPunct="0">
                        <a:lnSpc>
                          <a:spcPct val="100000"/>
                        </a:lnSpc>
                        <a:spcBef>
                          <a:spcPct val="0"/>
                        </a:spcBef>
                        <a:spcAft>
                          <a:spcPct val="0"/>
                        </a:spcAft>
                        <a:buClrTx/>
                        <a:buSzTx/>
                        <a:buFontTx/>
                        <a:buNone/>
                        <a:tabLst/>
                      </a:pPr>
                      <a:r>
                        <a:rPr kumimoji="0" lang="sv-SE" altLang="sv-SE" sz="1200" b="0" i="0" u="none" strike="noStrike" cap="none" normalizeH="0" baseline="0">
                          <a:ln>
                            <a:noFill/>
                          </a:ln>
                          <a:solidFill>
                            <a:srgbClr val="535353"/>
                          </a:solidFill>
                          <a:effectLst/>
                          <a:latin typeface="Calibri" panose="020F0502020204030204" pitchFamily="34" charset="0"/>
                          <a:cs typeface="Calibri" panose="020F0502020204030204" pitchFamily="34" charset="0"/>
                          <a:sym typeface="Arial" panose="020B0604020202020204" pitchFamily="34" charset="0"/>
                        </a:rPr>
                        <a:t>0</a:t>
                      </a:r>
                      <a:endParaRPr kumimoji="0" lang="sv-SE" altLang="sv-SE" sz="1200" b="0" i="0" u="none" strike="noStrike" cap="none" normalizeH="0" baseline="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0">
                      <a:gsLst>
                        <a:gs pos="0">
                          <a:srgbClr val="FFFFFF"/>
                        </a:gs>
                        <a:gs pos="65001">
                          <a:srgbClr val="FFFFFF"/>
                        </a:gs>
                        <a:gs pos="100000">
                          <a:srgbClr val="FFFFFF"/>
                        </a:gs>
                      </a:gsLst>
                      <a:lin ang="5400000"/>
                    </a:gradFill>
                  </a:tcPr>
                </a:tc>
                <a:extLst>
                  <a:ext uri="{0D108BD9-81ED-4DB2-BD59-A6C34878D82A}">
                    <a16:rowId xmlns:a16="http://schemas.microsoft.com/office/drawing/2014/main" val="155614033"/>
                  </a:ext>
                </a:extLst>
              </a:tr>
              <a:tr h="346075">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r" defTabSz="914400" rtl="0" eaLnBrk="1" fontAlgn="base" latinLnBrk="0" hangingPunct="0">
                        <a:lnSpc>
                          <a:spcPct val="100000"/>
                        </a:lnSpc>
                        <a:spcBef>
                          <a:spcPct val="0"/>
                        </a:spcBef>
                        <a:spcAft>
                          <a:spcPct val="0"/>
                        </a:spcAft>
                        <a:buClrTx/>
                        <a:buSzTx/>
                        <a:buFontTx/>
                        <a:buNone/>
                        <a:tabLst/>
                      </a:pPr>
                      <a:r>
                        <a:rPr kumimoji="0" lang="sv-SE" altLang="sv-SE" sz="1200" b="0" i="0" u="none" strike="noStrike" cap="none" normalizeH="0" baseline="0" dirty="0">
                          <a:ln>
                            <a:noFill/>
                          </a:ln>
                          <a:solidFill>
                            <a:srgbClr val="535353"/>
                          </a:solidFill>
                          <a:effectLst/>
                          <a:latin typeface="Calibri" panose="020F0502020204030204" pitchFamily="34" charset="0"/>
                          <a:cs typeface="Calibri" panose="020F0502020204030204" pitchFamily="34" charset="0"/>
                          <a:sym typeface="Arial" panose="020B0604020202020204" pitchFamily="34" charset="0"/>
                        </a:rPr>
                        <a:t>Uzgodnienie harmonogramu spotkań i prac</a:t>
                      </a:r>
                      <a:endParaRPr kumimoji="0" lang="sv-SE" altLang="sv-SE" sz="1200" b="0" i="0" u="none" strike="noStrike" cap="none" normalizeH="0" baseline="0" dirty="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F0FA"/>
                    </a:solidFill>
                  </a:tcPr>
                </a:tc>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l" defTabSz="914400" rtl="0" eaLnBrk="1" fontAlgn="base" latinLnBrk="0" hangingPunct="0">
                        <a:lnSpc>
                          <a:spcPct val="100000"/>
                        </a:lnSpc>
                        <a:spcBef>
                          <a:spcPct val="0"/>
                        </a:spcBef>
                        <a:spcAft>
                          <a:spcPct val="0"/>
                        </a:spcAft>
                        <a:buClrTx/>
                        <a:buSzTx/>
                        <a:buFontTx/>
                        <a:buNone/>
                        <a:tabLst/>
                      </a:pPr>
                      <a:r>
                        <a:rPr kumimoji="0" lang="sv-SE" altLang="sv-SE" sz="1200" b="0" i="0" u="none" strike="noStrike" cap="none" normalizeH="0" baseline="0">
                          <a:ln>
                            <a:noFill/>
                          </a:ln>
                          <a:solidFill>
                            <a:srgbClr val="535353"/>
                          </a:solidFill>
                          <a:effectLst/>
                          <a:latin typeface="Calibri" panose="020F0502020204030204" pitchFamily="34" charset="0"/>
                          <a:cs typeface="Calibri" panose="020F0502020204030204" pitchFamily="34" charset="0"/>
                          <a:sym typeface="Arial" panose="020B0604020202020204" pitchFamily="34" charset="0"/>
                        </a:rPr>
                        <a:t>0</a:t>
                      </a:r>
                      <a:endParaRPr kumimoji="0" lang="sv-SE" altLang="sv-SE" sz="1200" b="0" i="0" u="none" strike="noStrike" cap="none" normalizeH="0" baseline="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F0FA"/>
                    </a:solidFill>
                  </a:tcPr>
                </a:tc>
                <a:extLst>
                  <a:ext uri="{0D108BD9-81ED-4DB2-BD59-A6C34878D82A}">
                    <a16:rowId xmlns:a16="http://schemas.microsoft.com/office/drawing/2014/main" val="519048315"/>
                  </a:ext>
                </a:extLst>
              </a:tr>
              <a:tr h="333375">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r" defTabSz="914400" rtl="0" eaLnBrk="1" fontAlgn="base" latinLnBrk="0" hangingPunct="0">
                        <a:lnSpc>
                          <a:spcPct val="100000"/>
                        </a:lnSpc>
                        <a:spcBef>
                          <a:spcPct val="0"/>
                        </a:spcBef>
                        <a:spcAft>
                          <a:spcPct val="0"/>
                        </a:spcAft>
                        <a:buClrTx/>
                        <a:buSzTx/>
                        <a:buFontTx/>
                        <a:buNone/>
                        <a:tabLst/>
                      </a:pPr>
                      <a:r>
                        <a:rPr kumimoji="0" lang="sv-SE" altLang="sv-SE" sz="1200" b="0" i="0" u="none" strike="noStrike" cap="none" normalizeH="0" baseline="0" dirty="0">
                          <a:ln>
                            <a:noFill/>
                          </a:ln>
                          <a:solidFill>
                            <a:srgbClr val="535353"/>
                          </a:solidFill>
                          <a:effectLst/>
                          <a:latin typeface="Calibri" panose="020F0502020204030204" pitchFamily="34" charset="0"/>
                          <a:cs typeface="Calibri" panose="020F0502020204030204" pitchFamily="34" charset="0"/>
                          <a:sym typeface="Arial" panose="020B0604020202020204" pitchFamily="34" charset="0"/>
                        </a:rPr>
                        <a:t>Uzgodnienie listy kwalifikacji, nad którymi pracują grupy ekspertów Wykonawcy</a:t>
                      </a:r>
                      <a:endParaRPr kumimoji="0" lang="sv-SE" altLang="sv-SE" sz="1200" b="0" i="0" u="none" strike="noStrike" cap="none" normalizeH="0" baseline="0" dirty="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l" defTabSz="914400" rtl="0" eaLnBrk="1" fontAlgn="base" latinLnBrk="0" hangingPunct="0">
                        <a:lnSpc>
                          <a:spcPct val="100000"/>
                        </a:lnSpc>
                        <a:spcBef>
                          <a:spcPct val="0"/>
                        </a:spcBef>
                        <a:spcAft>
                          <a:spcPct val="0"/>
                        </a:spcAft>
                        <a:buClrTx/>
                        <a:buSzTx/>
                        <a:buFontTx/>
                        <a:buNone/>
                        <a:tabLst/>
                      </a:pPr>
                      <a:r>
                        <a:rPr kumimoji="0" lang="sv-SE" altLang="sv-SE" sz="1200" b="0" i="0" u="none" strike="noStrike" cap="none" normalizeH="0" baseline="0">
                          <a:ln>
                            <a:noFill/>
                          </a:ln>
                          <a:solidFill>
                            <a:srgbClr val="535353"/>
                          </a:solidFill>
                          <a:effectLst/>
                          <a:latin typeface="Calibri" panose="020F0502020204030204" pitchFamily="34" charset="0"/>
                          <a:cs typeface="Calibri" panose="020F0502020204030204" pitchFamily="34" charset="0"/>
                          <a:sym typeface="Arial" panose="020B0604020202020204" pitchFamily="34" charset="0"/>
                        </a:rPr>
                        <a:t>0</a:t>
                      </a:r>
                      <a:endParaRPr kumimoji="0" lang="sv-SE" altLang="sv-SE" sz="1200" b="0" i="0" u="none" strike="noStrike" cap="none" normalizeH="0" baseline="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2432399746"/>
                  </a:ext>
                </a:extLst>
              </a:tr>
              <a:tr h="333375">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r" defTabSz="914400" rtl="0" eaLnBrk="1" fontAlgn="base" latinLnBrk="0" hangingPunct="0">
                        <a:lnSpc>
                          <a:spcPct val="100000"/>
                        </a:lnSpc>
                        <a:spcBef>
                          <a:spcPct val="0"/>
                        </a:spcBef>
                        <a:spcAft>
                          <a:spcPct val="0"/>
                        </a:spcAft>
                        <a:buClrTx/>
                        <a:buSzTx/>
                        <a:buFontTx/>
                        <a:buNone/>
                        <a:tabLst/>
                      </a:pPr>
                      <a:r>
                        <a:rPr kumimoji="0" lang="sv-SE" altLang="sv-SE" sz="1200" b="0" i="0" u="none" strike="noStrike" cap="none" normalizeH="0" baseline="0" dirty="0">
                          <a:ln>
                            <a:noFill/>
                          </a:ln>
                          <a:solidFill>
                            <a:srgbClr val="535353"/>
                          </a:solidFill>
                          <a:effectLst/>
                          <a:latin typeface="Calibri" panose="020F0502020204030204" pitchFamily="34" charset="0"/>
                          <a:cs typeface="Calibri" panose="020F0502020204030204" pitchFamily="34" charset="0"/>
                          <a:sym typeface="Arial" panose="020B0604020202020204" pitchFamily="34" charset="0"/>
                        </a:rPr>
                        <a:t>Wykonawca zgłasza listy ekspertów i koordynatorów opisu w podziale na kwalifikacje</a:t>
                      </a:r>
                      <a:endParaRPr kumimoji="0" lang="sv-SE" altLang="sv-SE" sz="1200" b="0" i="0" u="none" strike="noStrike" cap="none" normalizeH="0" baseline="0" dirty="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F0FA"/>
                    </a:solidFill>
                  </a:tcPr>
                </a:tc>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l" defTabSz="914400" rtl="0" eaLnBrk="1" fontAlgn="base" latinLnBrk="0" hangingPunct="0">
                        <a:lnSpc>
                          <a:spcPct val="100000"/>
                        </a:lnSpc>
                        <a:spcBef>
                          <a:spcPct val="0"/>
                        </a:spcBef>
                        <a:spcAft>
                          <a:spcPct val="0"/>
                        </a:spcAft>
                        <a:buClrTx/>
                        <a:buSzTx/>
                        <a:buFontTx/>
                        <a:buNone/>
                        <a:tabLst/>
                      </a:pPr>
                      <a:r>
                        <a:rPr kumimoji="0" lang="sv-SE" altLang="sv-SE" sz="1200" b="0" i="0" u="none" strike="noStrike" cap="none" normalizeH="0" baseline="0">
                          <a:ln>
                            <a:noFill/>
                          </a:ln>
                          <a:solidFill>
                            <a:srgbClr val="535353"/>
                          </a:solidFill>
                          <a:effectLst/>
                          <a:latin typeface="Calibri" panose="020F0502020204030204" pitchFamily="34" charset="0"/>
                          <a:cs typeface="Calibri" panose="020F0502020204030204" pitchFamily="34" charset="0"/>
                          <a:sym typeface="Arial" panose="020B0604020202020204" pitchFamily="34" charset="0"/>
                        </a:rPr>
                        <a:t>30</a:t>
                      </a:r>
                      <a:endParaRPr kumimoji="0" lang="sv-SE" altLang="sv-SE" sz="1200" b="0" i="0" u="none" strike="noStrike" cap="none" normalizeH="0" baseline="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F0FA"/>
                    </a:solidFill>
                  </a:tcPr>
                </a:tc>
                <a:extLst>
                  <a:ext uri="{0D108BD9-81ED-4DB2-BD59-A6C34878D82A}">
                    <a16:rowId xmlns:a16="http://schemas.microsoft.com/office/drawing/2014/main" val="2427264228"/>
                  </a:ext>
                </a:extLst>
              </a:tr>
              <a:tr h="561975">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r" defTabSz="914400" rtl="0" eaLnBrk="1" fontAlgn="base" latinLnBrk="0" hangingPunct="0">
                        <a:lnSpc>
                          <a:spcPct val="100000"/>
                        </a:lnSpc>
                        <a:spcBef>
                          <a:spcPct val="0"/>
                        </a:spcBef>
                        <a:spcAft>
                          <a:spcPct val="0"/>
                        </a:spcAft>
                        <a:buClrTx/>
                        <a:buSzTx/>
                        <a:buFontTx/>
                        <a:buNone/>
                        <a:tabLst/>
                      </a:pPr>
                      <a:r>
                        <a:rPr kumimoji="0" lang="sv-SE" altLang="sv-SE" sz="1200" b="0" i="0" u="none" strike="noStrike" cap="none" normalizeH="0" baseline="0" dirty="0">
                          <a:ln>
                            <a:noFill/>
                          </a:ln>
                          <a:solidFill>
                            <a:srgbClr val="535353"/>
                          </a:solidFill>
                          <a:effectLst/>
                          <a:latin typeface="Calibri" panose="020F0502020204030204" pitchFamily="34" charset="0"/>
                          <a:cs typeface="Calibri" panose="020F0502020204030204" pitchFamily="34" charset="0"/>
                          <a:sym typeface="Arial" panose="020B0604020202020204" pitchFamily="34" charset="0"/>
                        </a:rPr>
                        <a:t>Zamawiający określa 5 terminów seminariów, w których muszą wziąć udział eksperci główni dla każdej kwalifikacji</a:t>
                      </a:r>
                      <a:endParaRPr kumimoji="0" lang="sv-SE" altLang="sv-SE" sz="1200" b="0" i="0" u="none" strike="noStrike" cap="none" normalizeH="0" baseline="0" dirty="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l" defTabSz="914400" rtl="0" eaLnBrk="1" fontAlgn="base" latinLnBrk="0" hangingPunct="0">
                        <a:lnSpc>
                          <a:spcPct val="100000"/>
                        </a:lnSpc>
                        <a:spcBef>
                          <a:spcPct val="0"/>
                        </a:spcBef>
                        <a:spcAft>
                          <a:spcPct val="0"/>
                        </a:spcAft>
                        <a:buClrTx/>
                        <a:buSzTx/>
                        <a:buFontTx/>
                        <a:buNone/>
                        <a:tabLst/>
                      </a:pPr>
                      <a:r>
                        <a:rPr kumimoji="0" lang="sv-SE" altLang="sv-SE" sz="1200" b="0" i="0" u="none" strike="noStrike" cap="none" normalizeH="0" baseline="0" dirty="0">
                          <a:ln>
                            <a:noFill/>
                          </a:ln>
                          <a:solidFill>
                            <a:srgbClr val="535353"/>
                          </a:solidFill>
                          <a:effectLst/>
                          <a:latin typeface="Calibri" panose="020F0502020204030204" pitchFamily="34" charset="0"/>
                          <a:cs typeface="Calibri" panose="020F0502020204030204" pitchFamily="34" charset="0"/>
                          <a:sym typeface="Arial" panose="020B0604020202020204" pitchFamily="34" charset="0"/>
                        </a:rPr>
                        <a:t>35</a:t>
                      </a:r>
                      <a:endParaRPr kumimoji="0" lang="sv-SE" altLang="sv-SE" sz="1200" b="0" i="0" u="none" strike="noStrike" cap="none" normalizeH="0" baseline="0" dirty="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2520795335"/>
                  </a:ext>
                </a:extLst>
              </a:tr>
              <a:tr h="346075">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r" defTabSz="914400" rtl="0" eaLnBrk="1" fontAlgn="base" latinLnBrk="0" hangingPunct="0">
                        <a:lnSpc>
                          <a:spcPct val="100000"/>
                        </a:lnSpc>
                        <a:spcBef>
                          <a:spcPct val="0"/>
                        </a:spcBef>
                        <a:spcAft>
                          <a:spcPct val="0"/>
                        </a:spcAft>
                        <a:buClrTx/>
                        <a:buSzTx/>
                        <a:buFontTx/>
                        <a:buNone/>
                        <a:tabLst/>
                      </a:pPr>
                      <a:r>
                        <a:rPr kumimoji="0" lang="sv-SE" altLang="sv-SE" sz="1200" b="0" i="0" u="none" strike="noStrike" cap="none" normalizeH="0" baseline="0" dirty="0">
                          <a:ln>
                            <a:noFill/>
                          </a:ln>
                          <a:solidFill>
                            <a:srgbClr val="535353"/>
                          </a:solidFill>
                          <a:effectLst/>
                          <a:latin typeface="Calibri" panose="020F0502020204030204" pitchFamily="34" charset="0"/>
                          <a:cs typeface="Calibri" panose="020F0502020204030204" pitchFamily="34" charset="0"/>
                          <a:sym typeface="Arial" panose="020B0604020202020204" pitchFamily="34" charset="0"/>
                        </a:rPr>
                        <a:t>Seminaria dla Wykonawców</a:t>
                      </a:r>
                      <a:endParaRPr kumimoji="0" lang="sv-SE" altLang="sv-SE" sz="1200" b="0" i="0" u="none" strike="noStrike" cap="none" normalizeH="0" baseline="0" dirty="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F0FA"/>
                    </a:solidFill>
                  </a:tcPr>
                </a:tc>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l" defTabSz="914400" rtl="0" eaLnBrk="1" fontAlgn="base" latinLnBrk="0" hangingPunct="0">
                        <a:lnSpc>
                          <a:spcPct val="100000"/>
                        </a:lnSpc>
                        <a:spcBef>
                          <a:spcPct val="0"/>
                        </a:spcBef>
                        <a:spcAft>
                          <a:spcPct val="0"/>
                        </a:spcAft>
                        <a:buClrTx/>
                        <a:buSzTx/>
                        <a:buFontTx/>
                        <a:buNone/>
                        <a:tabLst/>
                      </a:pPr>
                      <a:r>
                        <a:rPr kumimoji="0" lang="sv-SE" altLang="sv-SE" sz="1200" b="0" i="0" u="none" strike="noStrike" cap="none" normalizeH="0" baseline="0" dirty="0">
                          <a:ln>
                            <a:noFill/>
                          </a:ln>
                          <a:solidFill>
                            <a:srgbClr val="535353"/>
                          </a:solidFill>
                          <a:effectLst/>
                          <a:latin typeface="Calibri" panose="020F0502020204030204" pitchFamily="34" charset="0"/>
                          <a:cs typeface="Calibri" panose="020F0502020204030204" pitchFamily="34" charset="0"/>
                          <a:sym typeface="Arial" panose="020B0604020202020204" pitchFamily="34" charset="0"/>
                        </a:rPr>
                        <a:t>40–50</a:t>
                      </a:r>
                      <a:endParaRPr kumimoji="0" lang="sv-SE" altLang="sv-SE" sz="1200" b="0" i="0" u="none" strike="noStrike" cap="none" normalizeH="0" baseline="0" dirty="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F0FA"/>
                    </a:solidFill>
                  </a:tcPr>
                </a:tc>
                <a:extLst>
                  <a:ext uri="{0D108BD9-81ED-4DB2-BD59-A6C34878D82A}">
                    <a16:rowId xmlns:a16="http://schemas.microsoft.com/office/drawing/2014/main" val="2216342332"/>
                  </a:ext>
                </a:extLst>
              </a:tr>
              <a:tr h="346075">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r" defTabSz="914400" rtl="0" eaLnBrk="1" fontAlgn="base" latinLnBrk="0" hangingPunct="0">
                        <a:lnSpc>
                          <a:spcPct val="100000"/>
                        </a:lnSpc>
                        <a:spcBef>
                          <a:spcPct val="0"/>
                        </a:spcBef>
                        <a:spcAft>
                          <a:spcPct val="0"/>
                        </a:spcAft>
                        <a:buClrTx/>
                        <a:buSzTx/>
                        <a:buFontTx/>
                        <a:buNone/>
                        <a:tabLst/>
                      </a:pPr>
                      <a:r>
                        <a:rPr kumimoji="0" lang="sv-SE" altLang="sv-SE" sz="1200" b="0" i="0" u="none" strike="noStrike" cap="none" normalizeH="0" baseline="0" dirty="0">
                          <a:ln>
                            <a:noFill/>
                          </a:ln>
                          <a:solidFill>
                            <a:srgbClr val="535353"/>
                          </a:solidFill>
                          <a:effectLst/>
                          <a:latin typeface="Calibri" panose="020F0502020204030204" pitchFamily="34" charset="0"/>
                          <a:cs typeface="Calibri" panose="020F0502020204030204" pitchFamily="34" charset="0"/>
                          <a:sym typeface="Arial" panose="020B0604020202020204" pitchFamily="34" charset="0"/>
                        </a:rPr>
                        <a:t>Rozpoczyna się opis kwalifikacji</a:t>
                      </a:r>
                      <a:endParaRPr kumimoji="0" lang="sv-SE" altLang="sv-SE" sz="1200" b="0" i="0" u="none" strike="noStrike" cap="none" normalizeH="0" baseline="0" dirty="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l" defTabSz="914400" rtl="0" eaLnBrk="1" fontAlgn="base" latinLnBrk="0" hangingPunct="0">
                        <a:lnSpc>
                          <a:spcPct val="100000"/>
                        </a:lnSpc>
                        <a:spcBef>
                          <a:spcPct val="0"/>
                        </a:spcBef>
                        <a:spcAft>
                          <a:spcPct val="0"/>
                        </a:spcAft>
                        <a:buClrTx/>
                        <a:buSzTx/>
                        <a:buFontTx/>
                        <a:buNone/>
                        <a:tabLst/>
                      </a:pPr>
                      <a:r>
                        <a:rPr kumimoji="0" lang="sv-SE" altLang="sv-SE" sz="1200" b="0" i="0" u="none" strike="noStrike" cap="none" normalizeH="0" baseline="0" dirty="0">
                          <a:ln>
                            <a:noFill/>
                          </a:ln>
                          <a:solidFill>
                            <a:srgbClr val="535353"/>
                          </a:solidFill>
                          <a:effectLst/>
                          <a:latin typeface="Calibri" panose="020F0502020204030204" pitchFamily="34" charset="0"/>
                          <a:cs typeface="Calibri" panose="020F0502020204030204" pitchFamily="34" charset="0"/>
                          <a:sym typeface="Arial" panose="020B0604020202020204" pitchFamily="34" charset="0"/>
                        </a:rPr>
                        <a:t>od 50. dnia</a:t>
                      </a:r>
                      <a:endParaRPr kumimoji="0" lang="sv-SE" altLang="sv-SE" sz="1200" b="0" i="0" u="none" strike="noStrike" cap="none" normalizeH="0" baseline="0" dirty="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2931422858"/>
                  </a:ext>
                </a:extLst>
              </a:tr>
              <a:tr h="346075">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r" defTabSz="914400" rtl="0" eaLnBrk="1" fontAlgn="base" latinLnBrk="0" hangingPunct="0">
                        <a:lnSpc>
                          <a:spcPct val="100000"/>
                        </a:lnSpc>
                        <a:spcBef>
                          <a:spcPct val="0"/>
                        </a:spcBef>
                        <a:spcAft>
                          <a:spcPct val="0"/>
                        </a:spcAft>
                        <a:buClrTx/>
                        <a:buSzTx/>
                        <a:buFontTx/>
                        <a:buNone/>
                        <a:tabLst/>
                      </a:pPr>
                      <a:r>
                        <a:rPr kumimoji="0" lang="sv-SE" altLang="sv-SE" sz="1200" b="0" i="0" u="none" strike="noStrike" cap="none" normalizeH="0" baseline="0" dirty="0">
                          <a:ln>
                            <a:noFill/>
                          </a:ln>
                          <a:solidFill>
                            <a:srgbClr val="535353"/>
                          </a:solidFill>
                          <a:effectLst/>
                          <a:latin typeface="Calibri" panose="020F0502020204030204" pitchFamily="34" charset="0"/>
                          <a:cs typeface="Calibri" panose="020F0502020204030204" pitchFamily="34" charset="0"/>
                          <a:sym typeface="Arial" panose="020B0604020202020204" pitchFamily="34" charset="0"/>
                        </a:rPr>
                        <a:t>1 spotkanie korygujące z każdą firmą w trakcie opisu</a:t>
                      </a:r>
                      <a:endParaRPr kumimoji="0" lang="sv-SE" altLang="sv-SE" sz="1200" b="0" i="0" u="none" strike="noStrike" cap="none" normalizeH="0" baseline="0" dirty="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F0FA"/>
                    </a:solidFill>
                  </a:tcPr>
                </a:tc>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l" defTabSz="914400" rtl="0" eaLnBrk="1" fontAlgn="base" latinLnBrk="0" hangingPunct="0">
                        <a:lnSpc>
                          <a:spcPct val="100000"/>
                        </a:lnSpc>
                        <a:spcBef>
                          <a:spcPct val="0"/>
                        </a:spcBef>
                        <a:spcAft>
                          <a:spcPct val="0"/>
                        </a:spcAft>
                        <a:buClrTx/>
                        <a:buSzTx/>
                        <a:buFontTx/>
                        <a:buNone/>
                        <a:tabLst/>
                      </a:pPr>
                      <a:endParaRPr kumimoji="0" lang="sv-SE" altLang="sv-SE" sz="1200" b="0" i="0" u="none" strike="noStrike" cap="none" normalizeH="0" baseline="0" dirty="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F0FA"/>
                    </a:solidFill>
                  </a:tcPr>
                </a:tc>
                <a:extLst>
                  <a:ext uri="{0D108BD9-81ED-4DB2-BD59-A6C34878D82A}">
                    <a16:rowId xmlns:a16="http://schemas.microsoft.com/office/drawing/2014/main" val="698013847"/>
                  </a:ext>
                </a:extLst>
              </a:tr>
              <a:tr h="346075">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r" defTabSz="914400" rtl="0" eaLnBrk="1" fontAlgn="base" latinLnBrk="0" hangingPunct="0">
                        <a:lnSpc>
                          <a:spcPct val="100000"/>
                        </a:lnSpc>
                        <a:spcBef>
                          <a:spcPct val="0"/>
                        </a:spcBef>
                        <a:spcAft>
                          <a:spcPct val="0"/>
                        </a:spcAft>
                        <a:buClrTx/>
                        <a:buSzTx/>
                        <a:buFontTx/>
                        <a:buNone/>
                        <a:tabLst/>
                      </a:pPr>
                      <a:r>
                        <a:rPr kumimoji="0" lang="sv-SE" altLang="sv-SE" sz="1200" b="0" i="0" u="none" strike="noStrike" cap="none" normalizeH="0" baseline="0" dirty="0">
                          <a:ln>
                            <a:noFill/>
                          </a:ln>
                          <a:solidFill>
                            <a:srgbClr val="535353"/>
                          </a:solidFill>
                          <a:effectLst/>
                          <a:latin typeface="Calibri" panose="020F0502020204030204" pitchFamily="34" charset="0"/>
                          <a:cs typeface="Calibri" panose="020F0502020204030204" pitchFamily="34" charset="0"/>
                          <a:sym typeface="Arial" panose="020B0604020202020204" pitchFamily="34" charset="0"/>
                        </a:rPr>
                        <a:t>Odbiór 1. wersji</a:t>
                      </a:r>
                      <a:endParaRPr kumimoji="0" lang="sv-SE" altLang="sv-SE" sz="1200" b="0" i="0" u="none" strike="noStrike" cap="none" normalizeH="0" baseline="0" dirty="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l" defTabSz="914400" rtl="0" eaLnBrk="1" fontAlgn="base" latinLnBrk="0" hangingPunct="0">
                        <a:lnSpc>
                          <a:spcPct val="100000"/>
                        </a:lnSpc>
                        <a:spcBef>
                          <a:spcPct val="0"/>
                        </a:spcBef>
                        <a:spcAft>
                          <a:spcPct val="0"/>
                        </a:spcAft>
                        <a:buClrTx/>
                        <a:buSzTx/>
                        <a:buFontTx/>
                        <a:buNone/>
                        <a:tabLst/>
                      </a:pPr>
                      <a:endParaRPr kumimoji="0" lang="sv-SE" altLang="sv-SE" sz="1200" b="0" i="0" u="none" strike="noStrike" cap="none" normalizeH="0" baseline="0" dirty="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3390146641"/>
                  </a:ext>
                </a:extLst>
              </a:tr>
              <a:tr h="346075">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r" defTabSz="914400" rtl="0" eaLnBrk="1" fontAlgn="base" latinLnBrk="0" hangingPunct="0">
                        <a:lnSpc>
                          <a:spcPct val="100000"/>
                        </a:lnSpc>
                        <a:spcBef>
                          <a:spcPct val="0"/>
                        </a:spcBef>
                        <a:spcAft>
                          <a:spcPct val="0"/>
                        </a:spcAft>
                        <a:buClrTx/>
                        <a:buSzTx/>
                        <a:buFontTx/>
                        <a:buNone/>
                        <a:tabLst/>
                      </a:pPr>
                      <a:r>
                        <a:rPr kumimoji="0" lang="sv-SE" altLang="sv-SE" sz="1200" b="0" i="0" u="none" strike="noStrike" cap="none" normalizeH="0" baseline="0">
                          <a:ln>
                            <a:noFill/>
                          </a:ln>
                          <a:solidFill>
                            <a:srgbClr val="535353"/>
                          </a:solidFill>
                          <a:effectLst/>
                          <a:latin typeface="Calibri" panose="020F0502020204030204" pitchFamily="34" charset="0"/>
                          <a:cs typeface="Calibri" panose="020F0502020204030204" pitchFamily="34" charset="0"/>
                          <a:sym typeface="Arial" panose="020B0604020202020204" pitchFamily="34" charset="0"/>
                        </a:rPr>
                        <a:t>Uwagi</a:t>
                      </a:r>
                      <a:endParaRPr kumimoji="0" lang="sv-SE" altLang="sv-SE" sz="1200" b="0" i="0" u="none" strike="noStrike" cap="none" normalizeH="0" baseline="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F0FA"/>
                    </a:solidFill>
                  </a:tcPr>
                </a:tc>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l" defTabSz="914400" rtl="0" eaLnBrk="1" fontAlgn="base" latinLnBrk="0" hangingPunct="0">
                        <a:lnSpc>
                          <a:spcPct val="100000"/>
                        </a:lnSpc>
                        <a:spcBef>
                          <a:spcPct val="0"/>
                        </a:spcBef>
                        <a:spcAft>
                          <a:spcPct val="0"/>
                        </a:spcAft>
                        <a:buClrTx/>
                        <a:buSzTx/>
                        <a:buFontTx/>
                        <a:buNone/>
                        <a:tabLst/>
                      </a:pPr>
                      <a:endParaRPr kumimoji="0" lang="sv-SE" altLang="sv-SE" sz="1200" b="0" i="0" u="none" strike="noStrike" cap="none" normalizeH="0" baseline="0" dirty="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F0FA"/>
                    </a:solidFill>
                  </a:tcPr>
                </a:tc>
                <a:extLst>
                  <a:ext uri="{0D108BD9-81ED-4DB2-BD59-A6C34878D82A}">
                    <a16:rowId xmlns:a16="http://schemas.microsoft.com/office/drawing/2014/main" val="3259365201"/>
                  </a:ext>
                </a:extLst>
              </a:tr>
              <a:tr h="346075">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r" defTabSz="914400" rtl="0" eaLnBrk="1" fontAlgn="base" latinLnBrk="0" hangingPunct="0">
                        <a:lnSpc>
                          <a:spcPct val="100000"/>
                        </a:lnSpc>
                        <a:spcBef>
                          <a:spcPct val="0"/>
                        </a:spcBef>
                        <a:spcAft>
                          <a:spcPct val="0"/>
                        </a:spcAft>
                        <a:buClrTx/>
                        <a:buSzTx/>
                        <a:buFontTx/>
                        <a:buNone/>
                        <a:tabLst/>
                      </a:pPr>
                      <a:r>
                        <a:rPr kumimoji="0" lang="sv-SE" altLang="sv-SE" sz="1200" b="0" i="0" u="none" strike="noStrike" cap="none" normalizeH="0" baseline="0">
                          <a:ln>
                            <a:noFill/>
                          </a:ln>
                          <a:solidFill>
                            <a:srgbClr val="535353"/>
                          </a:solidFill>
                          <a:effectLst/>
                          <a:latin typeface="Calibri" panose="020F0502020204030204" pitchFamily="34" charset="0"/>
                          <a:cs typeface="Calibri" panose="020F0502020204030204" pitchFamily="34" charset="0"/>
                          <a:sym typeface="Arial" panose="020B0604020202020204" pitchFamily="34" charset="0"/>
                        </a:rPr>
                        <a:t>Odbiór ostatecznej wersji</a:t>
                      </a:r>
                      <a:endParaRPr kumimoji="0" lang="sv-SE" altLang="sv-SE" sz="1200" b="0" i="0" u="none" strike="noStrike" cap="none" normalizeH="0" baseline="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l" defTabSz="914400" rtl="0" eaLnBrk="1" fontAlgn="base" latinLnBrk="0" hangingPunct="0">
                        <a:lnSpc>
                          <a:spcPct val="100000"/>
                        </a:lnSpc>
                        <a:spcBef>
                          <a:spcPct val="0"/>
                        </a:spcBef>
                        <a:spcAft>
                          <a:spcPct val="0"/>
                        </a:spcAft>
                        <a:buClrTx/>
                        <a:buSzTx/>
                        <a:buFontTx/>
                        <a:buNone/>
                        <a:tabLst/>
                      </a:pPr>
                      <a:endParaRPr kumimoji="0" lang="sv-SE" altLang="sv-SE" sz="1200" b="0" i="0" u="none" strike="noStrike" cap="none" normalizeH="0" baseline="0" dirty="0">
                        <a:ln>
                          <a:noFill/>
                        </a:ln>
                        <a:solidFill>
                          <a:srgbClr val="000000"/>
                        </a:solidFill>
                        <a:effectLst/>
                        <a:latin typeface="Calibri" panose="020F0502020204030204" pitchFamily="34" charset="0"/>
                        <a:ea typeface="Helvetica" panose="020B0604020202020204" pitchFamily="34" charset="0"/>
                        <a:cs typeface="Calibri" panose="020F0502020204030204" pitchFamily="34" charset="0"/>
                        <a:sym typeface="Helvetica" panose="020B0604020202020204" pitchFamily="34" charset="0"/>
                      </a:endParaRPr>
                    </a:p>
                  </a:txBody>
                  <a:tcPr marL="45719" marR="45719" marT="45719" marB="457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2881275796"/>
                  </a:ext>
                </a:extLst>
              </a:tr>
            </a:tbl>
          </a:graphicData>
        </a:graphic>
      </p:graphicFrame>
    </p:spTree>
    <p:extLst>
      <p:ext uri="{BB962C8B-B14F-4D97-AF65-F5344CB8AC3E}">
        <p14:creationId xmlns:p14="http://schemas.microsoft.com/office/powerpoint/2010/main" val="15786814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Slajd tytułowy">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6EFB4A86-5CC9-477D-B2C7-88D29337AE19}"/>
              </a:ext>
            </a:extLst>
          </p:cNvPr>
          <p:cNvSpPr txBox="1">
            <a:spLocks noChangeArrowheads="1"/>
          </p:cNvSpPr>
          <p:nvPr userDrawn="1"/>
        </p:nvSpPr>
        <p:spPr>
          <a:xfrm>
            <a:off x="1118713" y="607702"/>
            <a:ext cx="8402638" cy="865188"/>
          </a:xfrm>
          <a:prstGeom prst="rect">
            <a:avLst/>
          </a:prstGeom>
        </p:spPr>
        <p:txBody>
          <a:bodyPr lIns="0" tIns="0" rIns="0" bIns="0"/>
          <a:lstStyle>
            <a:lvl1pPr algn="l" defTabSz="457200" rtl="0" fontAlgn="base" hangingPunct="0">
              <a:spcBef>
                <a:spcPct val="0"/>
              </a:spcBef>
              <a:spcAft>
                <a:spcPct val="0"/>
              </a:spcAft>
              <a:defRPr sz="1200" kern="1200">
                <a:solidFill>
                  <a:srgbClr val="000000"/>
                </a:solidFill>
                <a:latin typeface="+mj-lt"/>
                <a:ea typeface="+mj-ea"/>
                <a:cs typeface="+mj-cs"/>
                <a:sym typeface="Helvetica" panose="020B0604020202020204" pitchFamily="34" charset="0"/>
              </a:defRPr>
            </a:lvl1pPr>
            <a:lvl2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4572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9144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13716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18288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l" defTabSz="755650" rtl="0" eaLnBrk="1" fontAlgn="base" latinLnBrk="0" hangingPunct="0">
              <a:lnSpc>
                <a:spcPct val="115000"/>
              </a:lnSpc>
              <a:spcBef>
                <a:spcPct val="0"/>
              </a:spcBef>
              <a:spcAft>
                <a:spcPct val="0"/>
              </a:spcAft>
              <a:buClrTx/>
              <a:buSzTx/>
              <a:buFontTx/>
              <a:buNone/>
              <a:tabLst/>
              <a:defRPr/>
            </a:pPr>
            <a:r>
              <a:rPr kumimoji="0" lang="sv-SE" altLang="sv-SE" sz="3000" b="1" i="0" u="none" strike="noStrike" kern="1200" cap="none" spc="0" normalizeH="0" baseline="0" noProof="0" dirty="0">
                <a:ln>
                  <a:noFill/>
                </a:ln>
                <a:solidFill>
                  <a:srgbClr val="0094D8"/>
                </a:solidFill>
                <a:effectLst/>
                <a:uLnTx/>
                <a:uFillTx/>
                <a:latin typeface="Calibri"/>
                <a:ea typeface="Avenir" charset="0"/>
                <a:cs typeface="Calibri"/>
                <a:sym typeface="Avenir" charset="0"/>
              </a:rPr>
              <a:t>KWALIFIKACJE</a:t>
            </a:r>
            <a:r>
              <a:rPr kumimoji="0" lang="sv-SE" altLang="sv-SE" sz="3000" b="1" i="0" u="none" strike="noStrike" kern="1200" cap="none" spc="0" normalizeH="0" baseline="0" noProof="0" dirty="0">
                <a:ln>
                  <a:noFill/>
                </a:ln>
                <a:solidFill>
                  <a:srgbClr val="535353"/>
                </a:solidFill>
                <a:effectLst/>
                <a:uLnTx/>
                <a:uFillTx/>
                <a:latin typeface="Calibri"/>
                <a:ea typeface="Avenir" charset="0"/>
                <a:cs typeface="Calibri"/>
                <a:sym typeface="Avenir" charset="0"/>
              </a:rPr>
              <a:t> AKTUALNIE ZGŁOSZONE DO ZRK</a:t>
            </a:r>
            <a:endParaRPr kumimoji="0" lang="sv-SE" altLang="sv-SE" sz="1200" b="0" i="0" u="none" strike="noStrike" kern="1200" cap="none" spc="0" normalizeH="0" baseline="0" noProof="0" dirty="0">
              <a:ln>
                <a:noFill/>
              </a:ln>
              <a:solidFill>
                <a:srgbClr val="000000"/>
              </a:solidFill>
              <a:effectLst/>
              <a:uLnTx/>
              <a:uFillTx/>
              <a:latin typeface="Calibri"/>
              <a:ea typeface="+mj-ea"/>
              <a:cs typeface="Calibri"/>
              <a:sym typeface="Helvetica" panose="020B0604020202020204" pitchFamily="34" charset="0"/>
            </a:endParaRPr>
          </a:p>
        </p:txBody>
      </p:sp>
      <p:sp>
        <p:nvSpPr>
          <p:cNvPr id="6" name="Rectangle 2">
            <a:extLst>
              <a:ext uri="{FF2B5EF4-FFF2-40B4-BE49-F238E27FC236}">
                <a16:creationId xmlns:a16="http://schemas.microsoft.com/office/drawing/2014/main" id="{3EF5CBC7-C84F-4123-9956-97B98144A6F5}"/>
              </a:ext>
            </a:extLst>
          </p:cNvPr>
          <p:cNvSpPr>
            <a:spLocks noGrp="1" noChangeArrowheads="1"/>
          </p:cNvSpPr>
          <p:nvPr>
            <p:ph idx="4294967295"/>
          </p:nvPr>
        </p:nvSpPr>
        <p:spPr>
          <a:xfrm>
            <a:off x="1533102" y="1472890"/>
            <a:ext cx="6872287" cy="4730750"/>
          </a:xfrm>
          <a:prstGeom prst="rect">
            <a:avLst/>
          </a:prstGeom>
        </p:spPr>
        <p:txBody>
          <a:bodyPr lIns="0" tIns="0" rIns="0" bIns="0"/>
          <a:lstStyle>
            <a:lvl1pPr>
              <a:buClr>
                <a:srgbClr val="0094D8"/>
              </a:buClr>
              <a:defRPr/>
            </a:lvl1pPr>
          </a:lstStyle>
          <a:p>
            <a:pPr marL="340995" indent="-340995" defTabSz="995363">
              <a:lnSpc>
                <a:spcPct val="115000"/>
              </a:lnSpc>
              <a:spcBef>
                <a:spcPts val="2800"/>
              </a:spcBef>
              <a:buClr>
                <a:srgbClr val="00A0E3"/>
              </a:buClr>
              <a:buFont typeface="Arial" panose="020B0604020202020204" pitchFamily="34" charset="0"/>
              <a:buChar char="✓"/>
            </a:pPr>
            <a:r>
              <a:rPr lang="sv-SE" altLang="sv-SE" sz="2200" dirty="0">
                <a:solidFill>
                  <a:srgbClr val="535353"/>
                </a:solidFill>
                <a:latin typeface="Calibri"/>
                <a:ea typeface="Avenir" charset="0"/>
                <a:cs typeface="Calibri"/>
                <a:sym typeface="Avenir" charset="0"/>
              </a:rPr>
              <a:t>Dokument </a:t>
            </a:r>
            <a:r>
              <a:rPr lang="sv-SE" altLang="sv-SE" sz="2200" dirty="0" err="1">
                <a:solidFill>
                  <a:srgbClr val="535353"/>
                </a:solidFill>
                <a:latin typeface="Calibri"/>
                <a:ea typeface="Avenir" charset="0"/>
                <a:cs typeface="Calibri"/>
                <a:sym typeface="Avenir" charset="0"/>
              </a:rPr>
              <a:t>opisujący</a:t>
            </a:r>
            <a:r>
              <a:rPr lang="sv-SE" altLang="sv-SE" sz="2200" dirty="0">
                <a:solidFill>
                  <a:srgbClr val="535353"/>
                </a:solidFill>
                <a:latin typeface="Calibri"/>
                <a:ea typeface="Avenir" charset="0"/>
                <a:cs typeface="Calibri"/>
                <a:sym typeface="Avenir" charset="0"/>
              </a:rPr>
              <a:t> </a:t>
            </a:r>
            <a:r>
              <a:rPr lang="sv-SE" altLang="sv-SE" sz="2200" dirty="0" err="1">
                <a:solidFill>
                  <a:srgbClr val="535353"/>
                </a:solidFill>
                <a:latin typeface="Calibri"/>
                <a:ea typeface="Avenir" charset="0"/>
                <a:cs typeface="Calibri"/>
                <a:sym typeface="Avenir" charset="0"/>
              </a:rPr>
              <a:t>kluczowe</a:t>
            </a:r>
            <a:r>
              <a:rPr lang="sv-SE" altLang="sv-SE" sz="2200" dirty="0">
                <a:solidFill>
                  <a:srgbClr val="535353"/>
                </a:solidFill>
                <a:latin typeface="Calibri"/>
                <a:ea typeface="Avenir" charset="0"/>
                <a:cs typeface="Calibri"/>
                <a:sym typeface="Avenir" charset="0"/>
              </a:rPr>
              <a:t> </a:t>
            </a:r>
            <a:r>
              <a:rPr lang="sv-SE" altLang="sv-SE" sz="2200" dirty="0" err="1">
                <a:solidFill>
                  <a:srgbClr val="535353"/>
                </a:solidFill>
                <a:latin typeface="Calibri"/>
                <a:ea typeface="Avenir" charset="0"/>
                <a:cs typeface="Calibri"/>
                <a:sym typeface="Avenir" charset="0"/>
              </a:rPr>
              <a:t>etapy</a:t>
            </a:r>
            <a:r>
              <a:rPr lang="sv-SE" altLang="sv-SE" sz="2200" dirty="0">
                <a:solidFill>
                  <a:srgbClr val="535353"/>
                </a:solidFill>
                <a:latin typeface="Calibri"/>
                <a:ea typeface="Avenir" charset="0"/>
                <a:cs typeface="Calibri"/>
                <a:sym typeface="Avenir" charset="0"/>
              </a:rPr>
              <a:t> </a:t>
            </a:r>
            <a:r>
              <a:rPr lang="sv-SE" altLang="sv-SE" sz="2200" dirty="0" err="1">
                <a:solidFill>
                  <a:srgbClr val="535353"/>
                </a:solidFill>
                <a:latin typeface="Calibri"/>
                <a:ea typeface="Avenir" charset="0"/>
                <a:cs typeface="Calibri"/>
                <a:sym typeface="Avenir" charset="0"/>
              </a:rPr>
              <a:t>zapewniania</a:t>
            </a:r>
            <a:r>
              <a:rPr lang="sv-SE" altLang="sv-SE" sz="2200" dirty="0">
                <a:solidFill>
                  <a:srgbClr val="535353"/>
                </a:solidFill>
                <a:latin typeface="Calibri"/>
                <a:ea typeface="Avenir" charset="0"/>
                <a:cs typeface="Calibri"/>
                <a:sym typeface="Avenir" charset="0"/>
              </a:rPr>
              <a:t> </a:t>
            </a:r>
            <a:r>
              <a:rPr lang="sv-SE" altLang="sv-SE" sz="2200" dirty="0" err="1">
                <a:solidFill>
                  <a:srgbClr val="535353"/>
                </a:solidFill>
                <a:latin typeface="Calibri"/>
                <a:ea typeface="Avenir" charset="0"/>
                <a:cs typeface="Calibri"/>
                <a:sym typeface="Avenir" charset="0"/>
              </a:rPr>
              <a:t>jakości</a:t>
            </a:r>
            <a:r>
              <a:rPr lang="sv-SE" altLang="sv-SE" sz="2200" dirty="0">
                <a:solidFill>
                  <a:srgbClr val="535353"/>
                </a:solidFill>
                <a:latin typeface="Calibri"/>
                <a:ea typeface="Avenir" charset="0"/>
                <a:cs typeface="Calibri"/>
                <a:sym typeface="Avenir" charset="0"/>
              </a:rPr>
              <a:t> </a:t>
            </a:r>
            <a:r>
              <a:rPr lang="sv-SE" altLang="sv-SE" sz="2200" dirty="0" err="1">
                <a:solidFill>
                  <a:srgbClr val="535353"/>
                </a:solidFill>
                <a:latin typeface="Calibri"/>
                <a:ea typeface="Avenir" charset="0"/>
                <a:cs typeface="Calibri"/>
                <a:sym typeface="Avenir" charset="0"/>
              </a:rPr>
              <a:t>certyfikowania</a:t>
            </a:r>
            <a:r>
              <a:rPr lang="sv-SE" altLang="sv-SE" sz="2200" dirty="0">
                <a:solidFill>
                  <a:srgbClr val="535353"/>
                </a:solidFill>
                <a:latin typeface="Calibri"/>
                <a:ea typeface="Avenir" charset="0"/>
                <a:cs typeface="Calibri"/>
                <a:sym typeface="Avenir" charset="0"/>
              </a:rPr>
              <a:t> </a:t>
            </a:r>
            <a:r>
              <a:rPr lang="sv-SE" altLang="sv-SE" sz="2200" dirty="0" err="1">
                <a:solidFill>
                  <a:srgbClr val="535353"/>
                </a:solidFill>
                <a:latin typeface="Calibri"/>
                <a:ea typeface="Avenir" charset="0"/>
                <a:cs typeface="Calibri"/>
                <a:sym typeface="Avenir" charset="0"/>
              </a:rPr>
              <a:t>danej</a:t>
            </a:r>
            <a:r>
              <a:rPr lang="sv-SE" altLang="sv-SE" sz="2200" dirty="0">
                <a:solidFill>
                  <a:srgbClr val="535353"/>
                </a:solidFill>
                <a:latin typeface="Calibri"/>
                <a:ea typeface="Avenir" charset="0"/>
                <a:cs typeface="Calibri"/>
                <a:sym typeface="Avenir" charset="0"/>
              </a:rPr>
              <a:t> </a:t>
            </a:r>
            <a:r>
              <a:rPr lang="sv-SE" altLang="sv-SE" sz="2200" dirty="0" err="1">
                <a:solidFill>
                  <a:srgbClr val="535353"/>
                </a:solidFill>
                <a:latin typeface="Calibri"/>
                <a:ea typeface="Avenir" charset="0"/>
                <a:cs typeface="Calibri"/>
                <a:sym typeface="Avenir" charset="0"/>
              </a:rPr>
              <a:t>kwalifikacji</a:t>
            </a:r>
            <a:endParaRPr lang="sv-SE" altLang="sv-SE" sz="2200" dirty="0" err="1">
              <a:solidFill>
                <a:srgbClr val="535353"/>
              </a:solidFill>
              <a:latin typeface="Calibri"/>
              <a:ea typeface="Avenir" charset="0"/>
              <a:cs typeface="Calibri"/>
            </a:endParaRPr>
          </a:p>
          <a:p>
            <a:pPr marL="340995" indent="-340995" defTabSz="995363">
              <a:lnSpc>
                <a:spcPct val="115000"/>
              </a:lnSpc>
              <a:spcBef>
                <a:spcPts val="2800"/>
              </a:spcBef>
              <a:buClr>
                <a:srgbClr val="00A0E3"/>
              </a:buClr>
              <a:buFont typeface="Arial" panose="020B0604020202020204" pitchFamily="34" charset="0"/>
              <a:buChar char="✓"/>
            </a:pPr>
            <a:r>
              <a:rPr lang="sv-SE" altLang="sv-SE" sz="2200" dirty="0" err="1">
                <a:solidFill>
                  <a:srgbClr val="535353"/>
                </a:solidFill>
                <a:latin typeface="Calibri"/>
                <a:ea typeface="Avenir" charset="0"/>
                <a:cs typeface="Calibri"/>
                <a:sym typeface="Avenir" charset="0"/>
              </a:rPr>
              <a:t>Ryzyka</a:t>
            </a:r>
            <a:r>
              <a:rPr lang="sv-SE" altLang="sv-SE" sz="2200" dirty="0">
                <a:solidFill>
                  <a:srgbClr val="535353"/>
                </a:solidFill>
                <a:latin typeface="Calibri"/>
                <a:ea typeface="Avenir" charset="0"/>
                <a:cs typeface="Calibri"/>
                <a:sym typeface="Avenir" charset="0"/>
              </a:rPr>
              <a:t> </a:t>
            </a:r>
            <a:r>
              <a:rPr lang="sv-SE" altLang="sv-SE" sz="2200" dirty="0" err="1">
                <a:solidFill>
                  <a:srgbClr val="535353"/>
                </a:solidFill>
                <a:latin typeface="Calibri"/>
                <a:ea typeface="Avenir" charset="0"/>
                <a:cs typeface="Calibri"/>
                <a:sym typeface="Avenir" charset="0"/>
              </a:rPr>
              <a:t>wraz</a:t>
            </a:r>
            <a:r>
              <a:rPr lang="sv-SE" altLang="sv-SE" sz="2200" dirty="0">
                <a:solidFill>
                  <a:srgbClr val="535353"/>
                </a:solidFill>
                <a:latin typeface="Calibri"/>
                <a:ea typeface="Avenir" charset="0"/>
                <a:cs typeface="Calibri"/>
                <a:sym typeface="Avenir" charset="0"/>
              </a:rPr>
              <a:t> z </a:t>
            </a:r>
            <a:r>
              <a:rPr lang="sv-SE" altLang="sv-SE" sz="2200" dirty="0" err="1">
                <a:solidFill>
                  <a:srgbClr val="535353"/>
                </a:solidFill>
                <a:latin typeface="Calibri"/>
                <a:ea typeface="Avenir" charset="0"/>
                <a:cs typeface="Calibri"/>
                <a:sym typeface="Avenir" charset="0"/>
              </a:rPr>
              <a:t>propozycjami</a:t>
            </a:r>
            <a:r>
              <a:rPr lang="sv-SE" altLang="sv-SE" sz="2200" dirty="0">
                <a:solidFill>
                  <a:srgbClr val="535353"/>
                </a:solidFill>
                <a:latin typeface="Calibri"/>
                <a:ea typeface="Avenir" charset="0"/>
                <a:cs typeface="Calibri"/>
                <a:sym typeface="Avenir" charset="0"/>
              </a:rPr>
              <a:t> </a:t>
            </a:r>
            <a:r>
              <a:rPr lang="sv-SE" altLang="sv-SE" sz="2200" dirty="0" err="1">
                <a:solidFill>
                  <a:srgbClr val="535353"/>
                </a:solidFill>
                <a:latin typeface="Calibri"/>
                <a:ea typeface="Avenir" charset="0"/>
                <a:cs typeface="Calibri"/>
                <a:sym typeface="Avenir" charset="0"/>
              </a:rPr>
              <a:t>rozwiązań</a:t>
            </a:r>
            <a:endParaRPr lang="sv-SE" altLang="sv-SE" sz="2200" dirty="0" err="1">
              <a:solidFill>
                <a:srgbClr val="535353"/>
              </a:solidFill>
              <a:latin typeface="Calibri"/>
              <a:ea typeface="Avenir" charset="0"/>
              <a:cs typeface="Calibri"/>
            </a:endParaRPr>
          </a:p>
          <a:p>
            <a:pPr marL="340995" indent="-340995" defTabSz="995363">
              <a:lnSpc>
                <a:spcPct val="115000"/>
              </a:lnSpc>
              <a:spcBef>
                <a:spcPts val="2800"/>
              </a:spcBef>
              <a:buClr>
                <a:srgbClr val="00A0E3"/>
              </a:buClr>
              <a:buFont typeface="Arial" panose="020B0604020202020204" pitchFamily="34" charset="0"/>
              <a:buChar char="✓"/>
            </a:pPr>
            <a:r>
              <a:rPr lang="sv-SE" altLang="sv-SE" sz="2200" dirty="0" err="1">
                <a:solidFill>
                  <a:srgbClr val="535353"/>
                </a:solidFill>
                <a:latin typeface="Calibri"/>
                <a:ea typeface="Avenir" charset="0"/>
                <a:cs typeface="Calibri"/>
                <a:sym typeface="Avenir" charset="0"/>
              </a:rPr>
              <a:t>Pomysły</a:t>
            </a:r>
            <a:r>
              <a:rPr lang="sv-SE" altLang="sv-SE" sz="2200" dirty="0">
                <a:solidFill>
                  <a:srgbClr val="535353"/>
                </a:solidFill>
                <a:latin typeface="Calibri"/>
                <a:ea typeface="Avenir" charset="0"/>
                <a:cs typeface="Calibri"/>
                <a:sym typeface="Avenir" charset="0"/>
              </a:rPr>
              <a:t> </a:t>
            </a:r>
            <a:r>
              <a:rPr lang="sv-SE" altLang="sv-SE" sz="2200" dirty="0" err="1">
                <a:solidFill>
                  <a:srgbClr val="535353"/>
                </a:solidFill>
                <a:latin typeface="Calibri"/>
                <a:ea typeface="Avenir" charset="0"/>
                <a:cs typeface="Calibri"/>
                <a:sym typeface="Avenir" charset="0"/>
              </a:rPr>
              <a:t>na</a:t>
            </a:r>
            <a:r>
              <a:rPr lang="sv-SE" altLang="sv-SE" sz="2200" dirty="0">
                <a:solidFill>
                  <a:srgbClr val="535353"/>
                </a:solidFill>
                <a:latin typeface="Calibri"/>
                <a:ea typeface="Avenir" charset="0"/>
                <a:cs typeface="Calibri"/>
                <a:sym typeface="Avenir" charset="0"/>
              </a:rPr>
              <a:t> </a:t>
            </a:r>
            <a:r>
              <a:rPr lang="sv-SE" altLang="sv-SE" sz="2200" dirty="0" err="1">
                <a:solidFill>
                  <a:srgbClr val="535353"/>
                </a:solidFill>
                <a:latin typeface="Calibri"/>
                <a:ea typeface="Avenir" charset="0"/>
                <a:cs typeface="Calibri"/>
                <a:sym typeface="Avenir" charset="0"/>
              </a:rPr>
              <a:t>monitorowanie</a:t>
            </a:r>
            <a:r>
              <a:rPr lang="sv-SE" altLang="sv-SE" sz="2200" dirty="0">
                <a:solidFill>
                  <a:srgbClr val="535353"/>
                </a:solidFill>
                <a:latin typeface="Calibri"/>
                <a:ea typeface="Avenir" charset="0"/>
                <a:cs typeface="Calibri"/>
                <a:sym typeface="Avenir" charset="0"/>
              </a:rPr>
              <a:t> </a:t>
            </a:r>
            <a:r>
              <a:rPr lang="sv-SE" altLang="sv-SE" sz="2200" dirty="0" err="1">
                <a:solidFill>
                  <a:srgbClr val="535353"/>
                </a:solidFill>
                <a:latin typeface="Calibri"/>
                <a:ea typeface="Avenir" charset="0"/>
                <a:cs typeface="Calibri"/>
                <a:sym typeface="Avenir" charset="0"/>
              </a:rPr>
              <a:t>procesu</a:t>
            </a:r>
            <a:r>
              <a:rPr lang="sv-SE" altLang="sv-SE" sz="2200" dirty="0">
                <a:solidFill>
                  <a:srgbClr val="535353"/>
                </a:solidFill>
                <a:latin typeface="Calibri"/>
                <a:ea typeface="Avenir" charset="0"/>
                <a:cs typeface="Calibri"/>
                <a:sym typeface="Avenir" charset="0"/>
              </a:rPr>
              <a:t> </a:t>
            </a:r>
            <a:r>
              <a:rPr lang="sv-SE" altLang="sv-SE" sz="2200" dirty="0" err="1">
                <a:solidFill>
                  <a:srgbClr val="535353"/>
                </a:solidFill>
                <a:latin typeface="Calibri"/>
                <a:ea typeface="Avenir" charset="0"/>
                <a:cs typeface="Calibri"/>
                <a:sym typeface="Avenir" charset="0"/>
              </a:rPr>
              <a:t>certyfikowania</a:t>
            </a:r>
            <a:endParaRPr lang="sv-SE" altLang="sv-SE" dirty="0" err="1">
              <a:latin typeface="Calibri"/>
              <a:cs typeface="Calibri"/>
            </a:endParaRPr>
          </a:p>
        </p:txBody>
      </p:sp>
    </p:spTree>
    <p:extLst>
      <p:ext uri="{BB962C8B-B14F-4D97-AF65-F5344CB8AC3E}">
        <p14:creationId xmlns:p14="http://schemas.microsoft.com/office/powerpoint/2010/main" val="37775834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Slajd tytułowy">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6EFB4A86-5CC9-477D-B2C7-88D29337AE19}"/>
              </a:ext>
            </a:extLst>
          </p:cNvPr>
          <p:cNvSpPr txBox="1">
            <a:spLocks noChangeArrowheads="1"/>
          </p:cNvSpPr>
          <p:nvPr userDrawn="1"/>
        </p:nvSpPr>
        <p:spPr>
          <a:xfrm>
            <a:off x="1118713" y="607701"/>
            <a:ext cx="8402638" cy="865188"/>
          </a:xfrm>
          <a:prstGeom prst="rect">
            <a:avLst/>
          </a:prstGeom>
        </p:spPr>
        <p:txBody>
          <a:bodyPr lIns="0" tIns="0" rIns="0" bIns="0"/>
          <a:lstStyle>
            <a:lvl1pPr algn="l" defTabSz="457200" rtl="0" fontAlgn="base" hangingPunct="0">
              <a:spcBef>
                <a:spcPct val="0"/>
              </a:spcBef>
              <a:spcAft>
                <a:spcPct val="0"/>
              </a:spcAft>
              <a:defRPr sz="1200" kern="1200">
                <a:solidFill>
                  <a:srgbClr val="000000"/>
                </a:solidFill>
                <a:latin typeface="+mj-lt"/>
                <a:ea typeface="+mj-ea"/>
                <a:cs typeface="+mj-cs"/>
                <a:sym typeface="Helvetica" panose="020B0604020202020204" pitchFamily="34" charset="0"/>
              </a:defRPr>
            </a:lvl1pPr>
            <a:lvl2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4572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9144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13716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18288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l" defTabSz="755650" rtl="0" eaLnBrk="1" fontAlgn="base" latinLnBrk="0" hangingPunct="0">
              <a:lnSpc>
                <a:spcPct val="115000"/>
              </a:lnSpc>
              <a:spcBef>
                <a:spcPct val="0"/>
              </a:spcBef>
              <a:spcAft>
                <a:spcPct val="0"/>
              </a:spcAft>
              <a:buClrTx/>
              <a:buSzTx/>
              <a:buFontTx/>
              <a:buNone/>
              <a:tabLst/>
              <a:defRPr/>
            </a:pPr>
            <a:r>
              <a:rPr kumimoji="0" lang="sv-SE" altLang="sv-SE" sz="3000" b="1" i="0" u="none" strike="noStrike" kern="1200" cap="none" spc="0" normalizeH="0" baseline="0" noProof="0" dirty="0">
                <a:ln>
                  <a:noFill/>
                </a:ln>
                <a:solidFill>
                  <a:srgbClr val="0094D8"/>
                </a:solidFill>
                <a:effectLst/>
                <a:uLnTx/>
                <a:uFillTx/>
                <a:latin typeface="Calibri"/>
                <a:ea typeface="Avenir" charset="0"/>
                <a:cs typeface="Calibri"/>
                <a:sym typeface="Avenir" charset="0"/>
              </a:rPr>
              <a:t>KWALIFIKACJE</a:t>
            </a:r>
            <a:r>
              <a:rPr kumimoji="0" lang="sv-SE" altLang="sv-SE" sz="3000" b="1" i="0" u="none" strike="noStrike" kern="1200" cap="none" spc="0" normalizeH="0" baseline="0" noProof="0" dirty="0">
                <a:ln>
                  <a:noFill/>
                </a:ln>
                <a:solidFill>
                  <a:srgbClr val="535353"/>
                </a:solidFill>
                <a:effectLst/>
                <a:uLnTx/>
                <a:uFillTx/>
                <a:latin typeface="Calibri"/>
                <a:ea typeface="Avenir" charset="0"/>
                <a:cs typeface="Calibri"/>
                <a:sym typeface="Avenir" charset="0"/>
              </a:rPr>
              <a:t> AKTUALNIE ZGŁOSZONE DO ZRK</a:t>
            </a:r>
            <a:endParaRPr kumimoji="0" lang="sv-SE" altLang="sv-SE" sz="1200" b="0" i="0" u="none" strike="noStrike" kern="1200" cap="none" spc="0" normalizeH="0" baseline="0" noProof="0" dirty="0">
              <a:ln>
                <a:noFill/>
              </a:ln>
              <a:solidFill>
                <a:srgbClr val="000000"/>
              </a:solidFill>
              <a:effectLst/>
              <a:uLnTx/>
              <a:uFillTx/>
              <a:latin typeface="Calibri"/>
              <a:ea typeface="+mj-ea"/>
              <a:cs typeface="Calibri"/>
              <a:sym typeface="Helvetica" panose="020B0604020202020204" pitchFamily="34" charset="0"/>
            </a:endParaRPr>
          </a:p>
        </p:txBody>
      </p:sp>
      <p:graphicFrame>
        <p:nvGraphicFramePr>
          <p:cNvPr id="6" name="Group 2">
            <a:extLst>
              <a:ext uri="{FF2B5EF4-FFF2-40B4-BE49-F238E27FC236}">
                <a16:creationId xmlns:a16="http://schemas.microsoft.com/office/drawing/2014/main" id="{F4AD3E49-C37F-4129-9CE8-B1563FDAB6D7}"/>
              </a:ext>
            </a:extLst>
          </p:cNvPr>
          <p:cNvGraphicFramePr>
            <a:graphicFrameLocks noGrp="1"/>
          </p:cNvGraphicFramePr>
          <p:nvPr userDrawn="1"/>
        </p:nvGraphicFramePr>
        <p:xfrm>
          <a:off x="1118713" y="1576076"/>
          <a:ext cx="8705850" cy="4365624"/>
        </p:xfrm>
        <a:graphic>
          <a:graphicData uri="http://schemas.openxmlformats.org/drawingml/2006/table">
            <a:tbl>
              <a:tblPr/>
              <a:tblGrid>
                <a:gridCol w="2128838">
                  <a:extLst>
                    <a:ext uri="{9D8B030D-6E8A-4147-A177-3AD203B41FA5}">
                      <a16:colId xmlns:a16="http://schemas.microsoft.com/office/drawing/2014/main" val="2018098880"/>
                    </a:ext>
                  </a:extLst>
                </a:gridCol>
                <a:gridCol w="6577012">
                  <a:extLst>
                    <a:ext uri="{9D8B030D-6E8A-4147-A177-3AD203B41FA5}">
                      <a16:colId xmlns:a16="http://schemas.microsoft.com/office/drawing/2014/main" val="889476902"/>
                    </a:ext>
                  </a:extLst>
                </a:gridCol>
              </a:tblGrid>
              <a:tr h="543278">
                <a:tc>
                  <a:txBody>
                    <a:bodyPr/>
                    <a:lstStyle>
                      <a:lvl1pPr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995363" rtl="0" eaLnBrk="1" fontAlgn="base" latinLnBrk="0" hangingPunct="0">
                        <a:lnSpc>
                          <a:spcPct val="115000"/>
                        </a:lnSpc>
                        <a:spcBef>
                          <a:spcPct val="0"/>
                        </a:spcBef>
                        <a:spcAft>
                          <a:spcPct val="0"/>
                        </a:spcAft>
                        <a:buClrTx/>
                        <a:buSzTx/>
                        <a:buFontTx/>
                        <a:buNone/>
                        <a:tabLst/>
                      </a:pPr>
                      <a:endParaRPr kumimoji="0" lang="sv-SE" altLang="sv-SE" sz="1600" b="0" i="0" u="none" strike="noStrike" cap="none" normalizeH="0" baseline="0" dirty="0">
                        <a:ln>
                          <a:noFill/>
                        </a:ln>
                        <a:solidFill>
                          <a:srgbClr val="000000"/>
                        </a:solidFill>
                        <a:effectLst/>
                        <a:latin typeface="Calibri"/>
                        <a:ea typeface="Helvetica" panose="020B0604020202020204" pitchFamily="34" charset="0"/>
                        <a:cs typeface="Helvetica"/>
                        <a:sym typeface="Helvetica" panose="020B0604020202020204" pitchFamily="34" charset="0"/>
                      </a:endParaRPr>
                    </a:p>
                  </a:txBody>
                  <a:tcPr marL="50419" marR="50419" marT="50419" marB="50419"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0094D8"/>
                    </a:solidFill>
                  </a:tcPr>
                </a:tc>
                <a:tc>
                  <a:txBody>
                    <a:bodyPr/>
                    <a:lstStyle>
                      <a:lvl1pPr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995363" rtl="0" eaLnBrk="1" fontAlgn="base" latinLnBrk="0" hangingPunct="0">
                        <a:lnSpc>
                          <a:spcPct val="115000"/>
                        </a:lnSpc>
                        <a:spcBef>
                          <a:spcPct val="0"/>
                        </a:spcBef>
                        <a:spcAft>
                          <a:spcPct val="0"/>
                        </a:spcAft>
                        <a:buClrTx/>
                        <a:buSzTx/>
                        <a:buFontTx/>
                        <a:buNone/>
                        <a:tabLst/>
                      </a:pPr>
                      <a:r>
                        <a:rPr kumimoji="0" lang="sv-SE" altLang="sv-SE" sz="1600" b="1" i="0" u="none" strike="noStrike" cap="none" normalizeH="0" baseline="0" dirty="0">
                          <a:ln>
                            <a:noFill/>
                          </a:ln>
                          <a:solidFill>
                            <a:srgbClr val="FFFFFF"/>
                          </a:solidFill>
                          <a:effectLst/>
                          <a:latin typeface="Calibri"/>
                          <a:ea typeface="Avenir" charset="0"/>
                          <a:cs typeface="Avenir" charset="0"/>
                          <a:sym typeface="Avenir" charset="0"/>
                        </a:rPr>
                        <a:t>EFEKTY KSZTAŁCENIA </a:t>
                      </a:r>
                      <a:endParaRPr kumimoji="0" lang="sv-SE" altLang="sv-SE" sz="1600" b="0" i="0" u="none" strike="noStrike" cap="none" normalizeH="0" baseline="0" dirty="0">
                        <a:ln>
                          <a:noFill/>
                        </a:ln>
                        <a:solidFill>
                          <a:srgbClr val="000000"/>
                        </a:solidFill>
                        <a:effectLst/>
                        <a:latin typeface="Calibri"/>
                        <a:ea typeface="Helvetica" panose="020B0604020202020204" pitchFamily="34" charset="0"/>
                        <a:cs typeface="Helvetica"/>
                        <a:sym typeface="Helvetica" panose="020B0604020202020204" pitchFamily="34" charset="0"/>
                      </a:endParaRPr>
                    </a:p>
                  </a:txBody>
                  <a:tcPr marL="50419" marR="50419" marT="50419" marB="504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0094D8"/>
                    </a:solidFill>
                  </a:tcPr>
                </a:tc>
                <a:extLst>
                  <a:ext uri="{0D108BD9-81ED-4DB2-BD59-A6C34878D82A}">
                    <a16:rowId xmlns:a16="http://schemas.microsoft.com/office/drawing/2014/main" val="237925338"/>
                  </a:ext>
                </a:extLst>
              </a:tr>
              <a:tr h="1198494">
                <a:tc>
                  <a:txBody>
                    <a:bodyPr/>
                    <a:lstStyle>
                      <a:lvl1pPr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995363" rtl="0" eaLnBrk="1" fontAlgn="base" latinLnBrk="0" hangingPunct="0">
                        <a:lnSpc>
                          <a:spcPct val="115000"/>
                        </a:lnSpc>
                        <a:spcBef>
                          <a:spcPct val="0"/>
                        </a:spcBef>
                        <a:spcAft>
                          <a:spcPct val="0"/>
                        </a:spcAft>
                        <a:buClrTx/>
                        <a:buSzTx/>
                        <a:buFontTx/>
                        <a:buNone/>
                        <a:tabLst/>
                      </a:pPr>
                      <a:r>
                        <a:rPr kumimoji="0" lang="sv-SE" altLang="sv-SE" sz="1600" b="1" i="0" u="none" strike="noStrike" cap="none" normalizeH="0" baseline="0" dirty="0">
                          <a:ln>
                            <a:noFill/>
                          </a:ln>
                          <a:solidFill>
                            <a:srgbClr val="535353"/>
                          </a:solidFill>
                          <a:effectLst/>
                          <a:latin typeface="Calibri"/>
                          <a:ea typeface="Avenir" charset="0"/>
                          <a:cs typeface="Avenir" charset="0"/>
                          <a:sym typeface="Avenir" charset="0"/>
                        </a:rPr>
                        <a:t>WIEDZA</a:t>
                      </a:r>
                      <a:endParaRPr kumimoji="0" lang="sv-SE" altLang="sv-SE" sz="1600" b="0" i="0" u="none" strike="noStrike" cap="none" normalizeH="0" baseline="0" dirty="0">
                        <a:ln>
                          <a:noFill/>
                        </a:ln>
                        <a:solidFill>
                          <a:srgbClr val="000000"/>
                        </a:solidFill>
                        <a:effectLst/>
                        <a:latin typeface="Calibri"/>
                        <a:ea typeface="Helvetica" panose="020B0604020202020204" pitchFamily="34" charset="0"/>
                        <a:cs typeface="Helvetica"/>
                        <a:sym typeface="Helvetica" panose="020B0604020202020204" pitchFamily="34" charset="0"/>
                      </a:endParaRPr>
                    </a:p>
                  </a:txBody>
                  <a:tcPr marL="50419" marR="50419" marT="50419" marB="504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995363" rtl="0" eaLnBrk="1" fontAlgn="base" latinLnBrk="0" hangingPunct="0">
                        <a:lnSpc>
                          <a:spcPct val="115000"/>
                        </a:lnSpc>
                        <a:spcBef>
                          <a:spcPts val="2400"/>
                        </a:spcBef>
                        <a:spcAft>
                          <a:spcPct val="0"/>
                        </a:spcAft>
                        <a:buClrTx/>
                        <a:buSzTx/>
                        <a:buFontTx/>
                        <a:buNone/>
                        <a:tabLst/>
                      </a:pP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Student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wie</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jak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przebiega</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rozwój</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człowieka</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w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ujęciu</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holistycznym</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a:t>
                      </a:r>
                      <a:br>
                        <a:rPr kumimoji="0" lang="en-US" sz="1600" normalizeH="0" dirty="0">
                          <a:ln>
                            <a:noFill/>
                          </a:ln>
                          <a:effectLst/>
                          <a:sym typeface="Arial" panose="020B0604020202020204" pitchFamily="34" charset="0"/>
                        </a:rPr>
                      </a:b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w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poszczególnych</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okresach</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rozwojowych</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a:t>
                      </a:r>
                      <a:endParaRPr kumimoji="0" lang="sv-SE" altLang="sv-SE" sz="1600" b="0" i="0" u="none" strike="noStrike" cap="none" normalizeH="0" baseline="0" dirty="0">
                        <a:ln>
                          <a:noFill/>
                        </a:ln>
                        <a:solidFill>
                          <a:srgbClr val="000000"/>
                        </a:solidFill>
                        <a:effectLst/>
                        <a:latin typeface="Calibri"/>
                        <a:ea typeface="Helvetica" panose="020B0604020202020204" pitchFamily="34" charset="0"/>
                        <a:cs typeface="Arial"/>
                        <a:sym typeface="Helvetica" panose="020B0604020202020204" pitchFamily="34" charset="0"/>
                      </a:endParaRPr>
                    </a:p>
                  </a:txBody>
                  <a:tcPr marL="50419" marR="50419" marT="50419" marB="504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990321185"/>
                  </a:ext>
                </a:extLst>
              </a:tr>
              <a:tr h="1311926">
                <a:tc>
                  <a:txBody>
                    <a:bodyPr/>
                    <a:lstStyle>
                      <a:lvl1pPr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995363" rtl="0" eaLnBrk="1" fontAlgn="base" latinLnBrk="0" hangingPunct="0">
                        <a:lnSpc>
                          <a:spcPct val="115000"/>
                        </a:lnSpc>
                        <a:spcBef>
                          <a:spcPct val="0"/>
                        </a:spcBef>
                        <a:spcAft>
                          <a:spcPct val="0"/>
                        </a:spcAft>
                        <a:buClrTx/>
                        <a:buSzTx/>
                        <a:buFontTx/>
                        <a:buNone/>
                        <a:tabLst/>
                      </a:pPr>
                      <a:r>
                        <a:rPr kumimoji="0" lang="sv-SE" altLang="sv-SE" sz="1600" b="1" i="0" u="none" strike="noStrike" cap="none" normalizeH="0" baseline="0" dirty="0">
                          <a:ln>
                            <a:noFill/>
                          </a:ln>
                          <a:solidFill>
                            <a:srgbClr val="535353"/>
                          </a:solidFill>
                          <a:effectLst/>
                          <a:latin typeface="Calibri"/>
                          <a:ea typeface="Avenir" charset="0"/>
                          <a:cs typeface="Avenir" charset="0"/>
                          <a:sym typeface="Avenir" charset="0"/>
                        </a:rPr>
                        <a:t>UMIEJĘTNOŚCI</a:t>
                      </a:r>
                      <a:endParaRPr kumimoji="0" lang="sv-SE" altLang="sv-SE" sz="1600" b="0" i="0" u="none" strike="noStrike" cap="none" normalizeH="0" baseline="0" dirty="0">
                        <a:ln>
                          <a:noFill/>
                        </a:ln>
                        <a:solidFill>
                          <a:srgbClr val="000000"/>
                        </a:solidFill>
                        <a:effectLst/>
                        <a:latin typeface="Calibri"/>
                        <a:ea typeface="Helvetica" panose="020B0604020202020204" pitchFamily="34" charset="0"/>
                        <a:cs typeface="Helvetica"/>
                        <a:sym typeface="Helvetica" panose="020B0604020202020204" pitchFamily="34" charset="0"/>
                      </a:endParaRPr>
                    </a:p>
                  </a:txBody>
                  <a:tcPr marL="50419" marR="50419" marT="50419" marB="504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995363" rtl="0" eaLnBrk="1" fontAlgn="base" latinLnBrk="0" hangingPunct="0">
                        <a:lnSpc>
                          <a:spcPct val="115000"/>
                        </a:lnSpc>
                        <a:spcBef>
                          <a:spcPts val="2400"/>
                        </a:spcBef>
                        <a:spcAft>
                          <a:spcPct val="0"/>
                        </a:spcAft>
                        <a:buClrTx/>
                        <a:buSzTx/>
                        <a:buFontTx/>
                        <a:buNone/>
                        <a:tabLst/>
                      </a:pP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Student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posiada</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umiejętność</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obserwowania</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interpretowania</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a:t>
                      </a:r>
                      <a:br>
                        <a:rPr kumimoji="0" lang="en-US" sz="1600" normalizeH="0" dirty="0">
                          <a:ln>
                            <a:noFill/>
                          </a:ln>
                          <a:effectLst/>
                          <a:sym typeface="Arial" panose="020B0604020202020204" pitchFamily="34" charset="0"/>
                        </a:rPr>
                      </a:b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i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wyjaśniania</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sytuacji</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psychologicznych</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oraz</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relacji</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między</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nimi</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a:t>
                      </a:r>
                      <a:br>
                        <a:rPr kumimoji="0" lang="en-US" sz="1600" normalizeH="0" dirty="0">
                          <a:ln>
                            <a:noFill/>
                          </a:ln>
                          <a:effectLst/>
                          <a:sym typeface="Arial" panose="020B0604020202020204" pitchFamily="34" charset="0"/>
                        </a:rPr>
                      </a:b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w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kontekście</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rozwojowym</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a:t>
                      </a:r>
                      <a:endParaRPr kumimoji="0" lang="sv-SE" altLang="sv-SE" sz="1600" b="0" i="0" u="none" strike="noStrike" cap="none" normalizeH="0" baseline="0" dirty="0">
                        <a:ln>
                          <a:noFill/>
                        </a:ln>
                        <a:solidFill>
                          <a:srgbClr val="000000"/>
                        </a:solidFill>
                        <a:effectLst/>
                        <a:latin typeface="Calibri"/>
                        <a:ea typeface="Helvetica" panose="020B0604020202020204" pitchFamily="34" charset="0"/>
                        <a:cs typeface="Arial"/>
                        <a:sym typeface="Helvetica" panose="020B0604020202020204" pitchFamily="34" charset="0"/>
                      </a:endParaRPr>
                    </a:p>
                  </a:txBody>
                  <a:tcPr marL="50419" marR="50419" marT="50419" marB="504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925689904"/>
                  </a:ext>
                </a:extLst>
              </a:tr>
              <a:tr h="1311926">
                <a:tc>
                  <a:txBody>
                    <a:bodyPr/>
                    <a:lstStyle>
                      <a:lvl1pPr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995363" rtl="0" eaLnBrk="1" fontAlgn="base" latinLnBrk="0" hangingPunct="0">
                        <a:lnSpc>
                          <a:spcPct val="100000"/>
                        </a:lnSpc>
                        <a:spcBef>
                          <a:spcPct val="0"/>
                        </a:spcBef>
                        <a:spcAft>
                          <a:spcPct val="0"/>
                        </a:spcAft>
                        <a:buClrTx/>
                        <a:buSzTx/>
                        <a:buFontTx/>
                        <a:buNone/>
                        <a:tabLst/>
                      </a:pPr>
                      <a:r>
                        <a:rPr kumimoji="0" lang="sv-SE" altLang="sv-SE" sz="1600" b="1" i="0" u="none" strike="noStrike" cap="none" normalizeH="0" baseline="0" dirty="0">
                          <a:ln>
                            <a:noFill/>
                          </a:ln>
                          <a:solidFill>
                            <a:srgbClr val="535353"/>
                          </a:solidFill>
                          <a:effectLst/>
                          <a:latin typeface="Calibri"/>
                          <a:ea typeface="Avenir" charset="0"/>
                          <a:cs typeface="Avenir" charset="0"/>
                          <a:sym typeface="Avenir" charset="0"/>
                        </a:rPr>
                        <a:t>KOMPETENCJE SPOŁECZNE</a:t>
                      </a:r>
                      <a:endParaRPr kumimoji="0" lang="sv-SE" altLang="sv-SE" sz="1600" b="0" i="0" u="none" strike="noStrike" cap="none" normalizeH="0" baseline="0" dirty="0">
                        <a:ln>
                          <a:noFill/>
                        </a:ln>
                        <a:solidFill>
                          <a:srgbClr val="000000"/>
                        </a:solidFill>
                        <a:effectLst/>
                        <a:latin typeface="Calibri"/>
                        <a:ea typeface="Helvetica" panose="020B0604020202020204" pitchFamily="34" charset="0"/>
                        <a:cs typeface="Helvetica"/>
                        <a:sym typeface="Helvetica" panose="020B0604020202020204" pitchFamily="34" charset="0"/>
                      </a:endParaRPr>
                    </a:p>
                  </a:txBody>
                  <a:tcPr marL="50419" marR="50419" marT="50419" marB="504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2286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4572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6858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914400" defTabSz="9953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defTabSz="995363"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995363" rtl="0" eaLnBrk="1" fontAlgn="base" latinLnBrk="0" hangingPunct="0">
                        <a:lnSpc>
                          <a:spcPct val="115000"/>
                        </a:lnSpc>
                        <a:spcBef>
                          <a:spcPts val="2400"/>
                        </a:spcBef>
                        <a:spcAft>
                          <a:spcPct val="0"/>
                        </a:spcAft>
                        <a:buClrTx/>
                        <a:buSzTx/>
                        <a:buFontTx/>
                        <a:buNone/>
                        <a:tabLst/>
                      </a:pP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Student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potrafi</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przyjmować</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odpowiedzialność</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za</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własne</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przygotowanie</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do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pracy</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podejmowane</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decyzje</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prowadzone</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działania</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oraz</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ich</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 </a:t>
                      </a:r>
                      <a:r>
                        <a:rPr kumimoji="0" lang="sv-SE" altLang="sv-SE" sz="1600" b="0" i="0" u="none" strike="noStrike" cap="none" normalizeH="0" baseline="0" dirty="0" err="1">
                          <a:ln>
                            <a:noFill/>
                          </a:ln>
                          <a:solidFill>
                            <a:srgbClr val="535353"/>
                          </a:solidFill>
                          <a:effectLst/>
                          <a:latin typeface="Calibri"/>
                          <a:cs typeface="Arial"/>
                          <a:sym typeface="Arial" panose="020B0604020202020204" pitchFamily="34" charset="0"/>
                        </a:rPr>
                        <a:t>skutki</a:t>
                      </a:r>
                      <a:r>
                        <a:rPr kumimoji="0" lang="sv-SE" altLang="sv-SE" sz="1600" b="0" i="0" u="none" strike="noStrike" cap="none" normalizeH="0" baseline="0" dirty="0">
                          <a:ln>
                            <a:noFill/>
                          </a:ln>
                          <a:solidFill>
                            <a:srgbClr val="535353"/>
                          </a:solidFill>
                          <a:effectLst/>
                          <a:latin typeface="Calibri"/>
                          <a:cs typeface="Arial"/>
                          <a:sym typeface="Arial" panose="020B0604020202020204" pitchFamily="34" charset="0"/>
                        </a:rPr>
                        <a:t>.</a:t>
                      </a:r>
                      <a:endParaRPr kumimoji="0" lang="sv-SE" altLang="sv-SE" sz="1600" b="0" i="0" u="none" strike="noStrike" cap="none" normalizeH="0" baseline="0" dirty="0">
                        <a:ln>
                          <a:noFill/>
                        </a:ln>
                        <a:solidFill>
                          <a:srgbClr val="000000"/>
                        </a:solidFill>
                        <a:effectLst/>
                        <a:latin typeface="Calibri"/>
                        <a:ea typeface="Helvetica" panose="020B0604020202020204" pitchFamily="34" charset="0"/>
                        <a:cs typeface="Arial"/>
                        <a:sym typeface="Helvetica" panose="020B0604020202020204" pitchFamily="34" charset="0"/>
                      </a:endParaRPr>
                    </a:p>
                  </a:txBody>
                  <a:tcPr marL="50419" marR="50419" marT="50419" marB="5041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3603986344"/>
                  </a:ext>
                </a:extLst>
              </a:tr>
            </a:tbl>
          </a:graphicData>
        </a:graphic>
      </p:graphicFrame>
    </p:spTree>
    <p:extLst>
      <p:ext uri="{BB962C8B-B14F-4D97-AF65-F5344CB8AC3E}">
        <p14:creationId xmlns:p14="http://schemas.microsoft.com/office/powerpoint/2010/main" val="2281491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lajd tytułowy">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6EFB4A86-5CC9-477D-B2C7-88D29337AE19}"/>
              </a:ext>
            </a:extLst>
          </p:cNvPr>
          <p:cNvSpPr txBox="1">
            <a:spLocks noChangeArrowheads="1"/>
          </p:cNvSpPr>
          <p:nvPr userDrawn="1"/>
        </p:nvSpPr>
        <p:spPr>
          <a:xfrm>
            <a:off x="1095159" y="611452"/>
            <a:ext cx="8402638" cy="865188"/>
          </a:xfrm>
          <a:prstGeom prst="rect">
            <a:avLst/>
          </a:prstGeom>
        </p:spPr>
        <p:txBody>
          <a:bodyPr lIns="0" tIns="0" rIns="0" bIns="0"/>
          <a:lstStyle>
            <a:lvl1pPr algn="l" defTabSz="457200" rtl="0" fontAlgn="base" hangingPunct="0">
              <a:spcBef>
                <a:spcPct val="0"/>
              </a:spcBef>
              <a:spcAft>
                <a:spcPct val="0"/>
              </a:spcAft>
              <a:defRPr sz="1200" kern="1200">
                <a:solidFill>
                  <a:srgbClr val="000000"/>
                </a:solidFill>
                <a:latin typeface="+mj-lt"/>
                <a:ea typeface="+mj-ea"/>
                <a:cs typeface="+mj-cs"/>
                <a:sym typeface="Helvetica" panose="020B0604020202020204" pitchFamily="34" charset="0"/>
              </a:defRPr>
            </a:lvl1pPr>
            <a:lvl2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4572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9144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13716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18288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l" defTabSz="755650" rtl="0" eaLnBrk="1" fontAlgn="base" latinLnBrk="0" hangingPunct="0">
              <a:lnSpc>
                <a:spcPct val="115000"/>
              </a:lnSpc>
              <a:spcBef>
                <a:spcPct val="0"/>
              </a:spcBef>
              <a:spcAft>
                <a:spcPct val="0"/>
              </a:spcAft>
              <a:buClrTx/>
              <a:buSzTx/>
              <a:buFontTx/>
              <a:buNone/>
              <a:tabLst/>
              <a:defRPr/>
            </a:pPr>
            <a:r>
              <a:rPr kumimoji="0" lang="sv-SE" altLang="sv-SE" sz="3000" b="1" i="0" u="none" strike="noStrike" kern="1200" cap="none" spc="0" normalizeH="0" baseline="0" noProof="0" dirty="0">
                <a:ln>
                  <a:noFill/>
                </a:ln>
                <a:solidFill>
                  <a:srgbClr val="0094D8"/>
                </a:solidFill>
                <a:effectLst/>
                <a:uLnTx/>
                <a:uFillTx/>
                <a:latin typeface="Calibri"/>
                <a:ea typeface="Avenir" charset="0"/>
                <a:cs typeface="Calibri"/>
                <a:sym typeface="Avenir" charset="0"/>
              </a:rPr>
              <a:t>KWALIFIKACJE</a:t>
            </a:r>
            <a:r>
              <a:rPr kumimoji="0" lang="sv-SE" altLang="sv-SE" sz="3000" b="1" i="0" u="none" strike="noStrike" kern="1200" cap="none" spc="0" normalizeH="0" baseline="0" noProof="0" dirty="0">
                <a:ln>
                  <a:noFill/>
                </a:ln>
                <a:solidFill>
                  <a:srgbClr val="535353"/>
                </a:solidFill>
                <a:effectLst/>
                <a:uLnTx/>
                <a:uFillTx/>
                <a:latin typeface="Calibri"/>
                <a:ea typeface="Avenir" charset="0"/>
                <a:cs typeface="Calibri"/>
                <a:sym typeface="Avenir" charset="0"/>
              </a:rPr>
              <a:t> AKTUALNIE ZGŁOSZONE DO ZRK</a:t>
            </a:r>
            <a:endParaRPr kumimoji="0" lang="sv-SE" altLang="sv-SE" sz="1200" b="0" i="0" u="none" strike="noStrike" kern="1200" cap="none" spc="0" normalizeH="0" baseline="0" noProof="0" dirty="0">
              <a:ln>
                <a:noFill/>
              </a:ln>
              <a:solidFill>
                <a:srgbClr val="000000"/>
              </a:solidFill>
              <a:effectLst/>
              <a:uLnTx/>
              <a:uFillTx/>
              <a:latin typeface="Calibri"/>
              <a:ea typeface="+mj-ea"/>
              <a:cs typeface="Calibri"/>
              <a:sym typeface="Helvetica" panose="020B0604020202020204" pitchFamily="34" charset="0"/>
            </a:endParaRPr>
          </a:p>
        </p:txBody>
      </p:sp>
      <p:grpSp>
        <p:nvGrpSpPr>
          <p:cNvPr id="6" name="Group 2">
            <a:extLst>
              <a:ext uri="{FF2B5EF4-FFF2-40B4-BE49-F238E27FC236}">
                <a16:creationId xmlns:a16="http://schemas.microsoft.com/office/drawing/2014/main" id="{1473E440-3E96-4CCE-815E-21DD22A5A7BA}"/>
              </a:ext>
            </a:extLst>
          </p:cNvPr>
          <p:cNvGrpSpPr>
            <a:grpSpLocks/>
          </p:cNvGrpSpPr>
          <p:nvPr userDrawn="1"/>
        </p:nvGrpSpPr>
        <p:grpSpPr bwMode="auto">
          <a:xfrm>
            <a:off x="1225338" y="1879699"/>
            <a:ext cx="8142279" cy="4253843"/>
            <a:chOff x="0" y="-1"/>
            <a:chExt cx="7848942" cy="4100648"/>
          </a:xfrm>
        </p:grpSpPr>
        <p:grpSp>
          <p:nvGrpSpPr>
            <p:cNvPr id="7" name="Group 3">
              <a:extLst>
                <a:ext uri="{FF2B5EF4-FFF2-40B4-BE49-F238E27FC236}">
                  <a16:creationId xmlns:a16="http://schemas.microsoft.com/office/drawing/2014/main" id="{67539E90-EBF9-4522-8E5B-B07226BD25CA}"/>
                </a:ext>
              </a:extLst>
            </p:cNvPr>
            <p:cNvGrpSpPr>
              <a:grpSpLocks/>
            </p:cNvGrpSpPr>
            <p:nvPr/>
          </p:nvGrpSpPr>
          <p:grpSpPr bwMode="auto">
            <a:xfrm>
              <a:off x="0" y="290386"/>
              <a:ext cx="1584488" cy="1011301"/>
              <a:chOff x="0" y="0"/>
              <a:chExt cx="1584488" cy="1011300"/>
            </a:xfrm>
          </p:grpSpPr>
          <p:sp>
            <p:nvSpPr>
              <p:cNvPr id="44" name="AutoShape 4">
                <a:extLst>
                  <a:ext uri="{FF2B5EF4-FFF2-40B4-BE49-F238E27FC236}">
                    <a16:creationId xmlns:a16="http://schemas.microsoft.com/office/drawing/2014/main" id="{1D1CFE57-C536-4B9E-A433-78236F4D4D32}"/>
                  </a:ext>
                </a:extLst>
              </p:cNvPr>
              <p:cNvSpPr>
                <a:spLocks/>
              </p:cNvSpPr>
              <p:nvPr/>
            </p:nvSpPr>
            <p:spPr bwMode="auto">
              <a:xfrm>
                <a:off x="0" y="0"/>
                <a:ext cx="1584169" cy="1011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A1E4"/>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p>
                <a:pPr marL="0" marR="0" lvl="0" indent="0" algn="l" defTabSz="1042050" rtl="0" eaLnBrk="1" fontAlgn="auto" latinLnBrk="0" hangingPunct="1">
                  <a:lnSpc>
                    <a:spcPct val="100000"/>
                  </a:lnSpc>
                  <a:spcBef>
                    <a:spcPts val="0"/>
                  </a:spcBef>
                  <a:spcAft>
                    <a:spcPts val="0"/>
                  </a:spcAft>
                  <a:buClrTx/>
                  <a:buSzTx/>
                  <a:buFontTx/>
                  <a:buNone/>
                  <a:tabLst/>
                  <a:defRPr/>
                </a:pPr>
                <a:endParaRPr kumimoji="0" lang="sv-SE" altLang="sv-SE" sz="1400" b="0" i="0" u="none" strike="noStrike" kern="1200" cap="none" spc="0" normalizeH="0" baseline="0" noProof="0">
                  <a:ln>
                    <a:noFill/>
                  </a:ln>
                  <a:solidFill>
                    <a:prstClr val="black"/>
                  </a:solidFill>
                  <a:effectLst/>
                  <a:uLnTx/>
                  <a:uFillTx/>
                  <a:latin typeface="Calibri"/>
                  <a:ea typeface="+mn-ea"/>
                  <a:cs typeface="+mn-cs"/>
                </a:endParaRPr>
              </a:p>
            </p:txBody>
          </p:sp>
          <p:sp>
            <p:nvSpPr>
              <p:cNvPr id="45" name="AutoShape 5">
                <a:extLst>
                  <a:ext uri="{FF2B5EF4-FFF2-40B4-BE49-F238E27FC236}">
                    <a16:creationId xmlns:a16="http://schemas.microsoft.com/office/drawing/2014/main" id="{1674F2BD-C5E6-4448-AFC8-DCF0811E95E1}"/>
                  </a:ext>
                </a:extLst>
              </p:cNvPr>
              <p:cNvSpPr>
                <a:spLocks/>
              </p:cNvSpPr>
              <p:nvPr/>
            </p:nvSpPr>
            <p:spPr bwMode="auto">
              <a:xfrm>
                <a:off x="0" y="0"/>
                <a:ext cx="1584169" cy="1011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A1E4"/>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marL="0" marR="0" lvl="0" indent="0" algn="l" defTabSz="1042050" rtl="0" eaLnBrk="1" fontAlgn="auto" latinLnBrk="0" hangingPunct="1">
                  <a:lnSpc>
                    <a:spcPct val="100000"/>
                  </a:lnSpc>
                  <a:spcBef>
                    <a:spcPts val="0"/>
                  </a:spcBef>
                  <a:spcAft>
                    <a:spcPts val="0"/>
                  </a:spcAft>
                  <a:buClrTx/>
                  <a:buSzTx/>
                  <a:buFontTx/>
                  <a:buNone/>
                  <a:tabLst/>
                  <a:defRPr/>
                </a:pPr>
                <a:endParaRPr kumimoji="0" lang="sv-SE" altLang="sv-SE" sz="1400" b="0" i="0" u="none" strike="noStrike" kern="1200" cap="none" spc="0" normalizeH="0" baseline="0" noProof="0">
                  <a:ln>
                    <a:noFill/>
                  </a:ln>
                  <a:solidFill>
                    <a:prstClr val="black"/>
                  </a:solidFill>
                  <a:effectLst/>
                  <a:uLnTx/>
                  <a:uFillTx/>
                  <a:latin typeface="Calibri"/>
                  <a:ea typeface="+mn-ea"/>
                  <a:cs typeface="+mn-cs"/>
                </a:endParaRPr>
              </a:p>
            </p:txBody>
          </p:sp>
          <p:sp>
            <p:nvSpPr>
              <p:cNvPr id="46" name="AutoShape 6">
                <a:extLst>
                  <a:ext uri="{FF2B5EF4-FFF2-40B4-BE49-F238E27FC236}">
                    <a16:creationId xmlns:a16="http://schemas.microsoft.com/office/drawing/2014/main" id="{264370FA-6D07-47A0-A946-83B9D3C7E4C6}"/>
                  </a:ext>
                </a:extLst>
              </p:cNvPr>
              <p:cNvSpPr>
                <a:spLocks/>
              </p:cNvSpPr>
              <p:nvPr/>
            </p:nvSpPr>
            <p:spPr bwMode="auto">
              <a:xfrm>
                <a:off x="318" y="150823"/>
                <a:ext cx="1584170" cy="7086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429" tIns="11429" rIns="11429" bIns="11429" anchor="ctr"/>
              <a:lstStyle>
                <a:lvl1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95363" rtl="0" eaLnBrk="1" fontAlgn="auto" latinLnBrk="0" hangingPunct="1">
                  <a:lnSpc>
                    <a:spcPct val="100000"/>
                  </a:lnSpc>
                  <a:spcBef>
                    <a:spcPts val="0"/>
                  </a:spcBef>
                  <a:spcAft>
                    <a:spcPts val="0"/>
                  </a:spcAft>
                  <a:buClrTx/>
                  <a:buSzTx/>
                  <a:buFontTx/>
                  <a:buNone/>
                  <a:tabLst/>
                  <a:defRPr/>
                </a:pPr>
                <a:r>
                  <a:rPr kumimoji="0" lang="sv-SE" altLang="sv-SE" sz="1300" b="1" i="0" u="none" strike="noStrike" kern="1200" cap="none" spc="0" normalizeH="0" baseline="0" noProof="0">
                    <a:ln>
                      <a:noFill/>
                    </a:ln>
                    <a:solidFill>
                      <a:srgbClr val="FFFFFF"/>
                    </a:solidFill>
                    <a:effectLst/>
                    <a:uLnTx/>
                    <a:uFillTx/>
                    <a:latin typeface="Avenir" charset="0"/>
                    <a:ea typeface="+mn-ea"/>
                    <a:cs typeface="Arial" panose="020B0604020202020204" pitchFamily="34" charset="0"/>
                    <a:sym typeface="Avenir" charset="0"/>
                  </a:rPr>
                  <a:t>PODMIOT OPISUJĄCY KWALIFIKACJĘ</a:t>
                </a:r>
                <a:endParaRPr kumimoji="0" lang="sv-SE" altLang="sv-SE"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pSp>
        <p:grpSp>
          <p:nvGrpSpPr>
            <p:cNvPr id="8" name="Group 7">
              <a:extLst>
                <a:ext uri="{FF2B5EF4-FFF2-40B4-BE49-F238E27FC236}">
                  <a16:creationId xmlns:a16="http://schemas.microsoft.com/office/drawing/2014/main" id="{B8657686-2604-43D5-82F2-91F670EB409A}"/>
                </a:ext>
              </a:extLst>
            </p:cNvPr>
            <p:cNvGrpSpPr>
              <a:grpSpLocks/>
            </p:cNvGrpSpPr>
            <p:nvPr/>
          </p:nvGrpSpPr>
          <p:grpSpPr bwMode="auto">
            <a:xfrm>
              <a:off x="2088232" y="290385"/>
              <a:ext cx="1584488" cy="1011301"/>
              <a:chOff x="0" y="0"/>
              <a:chExt cx="1584488" cy="1011300"/>
            </a:xfrm>
          </p:grpSpPr>
          <p:sp>
            <p:nvSpPr>
              <p:cNvPr id="41" name="AutoShape 8">
                <a:extLst>
                  <a:ext uri="{FF2B5EF4-FFF2-40B4-BE49-F238E27FC236}">
                    <a16:creationId xmlns:a16="http://schemas.microsoft.com/office/drawing/2014/main" id="{A27E455D-A003-4A5D-BBAD-FBA891812FC0}"/>
                  </a:ext>
                </a:extLst>
              </p:cNvPr>
              <p:cNvSpPr>
                <a:spLocks/>
              </p:cNvSpPr>
              <p:nvPr/>
            </p:nvSpPr>
            <p:spPr bwMode="auto">
              <a:xfrm>
                <a:off x="0" y="0"/>
                <a:ext cx="1584169" cy="1011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A1E4"/>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p>
                <a:pPr marL="0" marR="0" lvl="0" indent="0" algn="l" defTabSz="1042050" rtl="0" eaLnBrk="1" fontAlgn="auto" latinLnBrk="0" hangingPunct="1">
                  <a:lnSpc>
                    <a:spcPct val="100000"/>
                  </a:lnSpc>
                  <a:spcBef>
                    <a:spcPts val="0"/>
                  </a:spcBef>
                  <a:spcAft>
                    <a:spcPts val="0"/>
                  </a:spcAft>
                  <a:buClrTx/>
                  <a:buSzTx/>
                  <a:buFontTx/>
                  <a:buNone/>
                  <a:tabLst/>
                  <a:defRPr/>
                </a:pPr>
                <a:endParaRPr kumimoji="0" lang="sv-SE" altLang="sv-SE" sz="1400" b="0" i="0" u="none" strike="noStrike" kern="1200" cap="none" spc="0" normalizeH="0" baseline="0" noProof="0">
                  <a:ln>
                    <a:noFill/>
                  </a:ln>
                  <a:solidFill>
                    <a:prstClr val="black"/>
                  </a:solidFill>
                  <a:effectLst/>
                  <a:uLnTx/>
                  <a:uFillTx/>
                  <a:latin typeface="Calibri"/>
                  <a:ea typeface="+mn-ea"/>
                  <a:cs typeface="+mn-cs"/>
                </a:endParaRPr>
              </a:p>
            </p:txBody>
          </p:sp>
          <p:sp>
            <p:nvSpPr>
              <p:cNvPr id="42" name="AutoShape 9">
                <a:extLst>
                  <a:ext uri="{FF2B5EF4-FFF2-40B4-BE49-F238E27FC236}">
                    <a16:creationId xmlns:a16="http://schemas.microsoft.com/office/drawing/2014/main" id="{EA5D2A15-7F78-4AC0-86A2-F9B33F6643C5}"/>
                  </a:ext>
                </a:extLst>
              </p:cNvPr>
              <p:cNvSpPr>
                <a:spLocks/>
              </p:cNvSpPr>
              <p:nvPr/>
            </p:nvSpPr>
            <p:spPr bwMode="auto">
              <a:xfrm>
                <a:off x="0" y="0"/>
                <a:ext cx="1584169" cy="1011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A1E4"/>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marL="0" marR="0" lvl="0" indent="0" algn="l" defTabSz="1042050" rtl="0" eaLnBrk="1" fontAlgn="auto" latinLnBrk="0" hangingPunct="1">
                  <a:lnSpc>
                    <a:spcPct val="100000"/>
                  </a:lnSpc>
                  <a:spcBef>
                    <a:spcPts val="0"/>
                  </a:spcBef>
                  <a:spcAft>
                    <a:spcPts val="0"/>
                  </a:spcAft>
                  <a:buClrTx/>
                  <a:buSzTx/>
                  <a:buFontTx/>
                  <a:buNone/>
                  <a:tabLst/>
                  <a:defRPr/>
                </a:pPr>
                <a:endParaRPr kumimoji="0" lang="sv-SE" altLang="sv-SE" sz="1400" b="0" i="0" u="none" strike="noStrike" kern="1200" cap="none" spc="0" normalizeH="0" baseline="0" noProof="0">
                  <a:ln>
                    <a:noFill/>
                  </a:ln>
                  <a:solidFill>
                    <a:prstClr val="black"/>
                  </a:solidFill>
                  <a:effectLst/>
                  <a:uLnTx/>
                  <a:uFillTx/>
                  <a:latin typeface="Calibri"/>
                  <a:ea typeface="+mn-ea"/>
                  <a:cs typeface="+mn-cs"/>
                </a:endParaRPr>
              </a:p>
            </p:txBody>
          </p:sp>
          <p:sp>
            <p:nvSpPr>
              <p:cNvPr id="43" name="AutoShape 10">
                <a:extLst>
                  <a:ext uri="{FF2B5EF4-FFF2-40B4-BE49-F238E27FC236}">
                    <a16:creationId xmlns:a16="http://schemas.microsoft.com/office/drawing/2014/main" id="{5DC340B7-1D5C-4916-88A5-903EF011DFC2}"/>
                  </a:ext>
                </a:extLst>
              </p:cNvPr>
              <p:cNvSpPr>
                <a:spLocks/>
              </p:cNvSpPr>
              <p:nvPr/>
            </p:nvSpPr>
            <p:spPr bwMode="auto">
              <a:xfrm>
                <a:off x="318" y="265123"/>
                <a:ext cx="1584170" cy="4800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429" tIns="11429" rIns="11429" bIns="11429" anchor="ctr"/>
              <a:lstStyle>
                <a:lvl1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95363" rtl="0" eaLnBrk="1" fontAlgn="auto" latinLnBrk="0" hangingPunct="1">
                  <a:lnSpc>
                    <a:spcPct val="100000"/>
                  </a:lnSpc>
                  <a:spcBef>
                    <a:spcPts val="0"/>
                  </a:spcBef>
                  <a:spcAft>
                    <a:spcPts val="0"/>
                  </a:spcAft>
                  <a:buClrTx/>
                  <a:buSzTx/>
                  <a:buFontTx/>
                  <a:buNone/>
                  <a:tabLst/>
                  <a:defRPr/>
                </a:pPr>
                <a:r>
                  <a:rPr kumimoji="0" lang="sv-SE" altLang="sv-SE" sz="1300" b="1" i="0" u="none" strike="noStrike" kern="1200" cap="none" spc="0" normalizeH="0" baseline="0" noProof="0">
                    <a:ln>
                      <a:noFill/>
                    </a:ln>
                    <a:solidFill>
                      <a:srgbClr val="FFFFFF"/>
                    </a:solidFill>
                    <a:effectLst/>
                    <a:uLnTx/>
                    <a:uFillTx/>
                    <a:latin typeface="Avenir" charset="0"/>
                    <a:ea typeface="+mn-ea"/>
                    <a:cs typeface="Arial" panose="020B0604020202020204" pitchFamily="34" charset="0"/>
                    <a:sym typeface="Avenir" charset="0"/>
                  </a:rPr>
                  <a:t>MINISTER WŁAŚCIWY</a:t>
                </a:r>
                <a:endParaRPr kumimoji="0" lang="sv-SE" altLang="sv-SE"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pSp>
        <p:sp>
          <p:nvSpPr>
            <p:cNvPr id="9" name="AutoShape 11">
              <a:extLst>
                <a:ext uri="{FF2B5EF4-FFF2-40B4-BE49-F238E27FC236}">
                  <a16:creationId xmlns:a16="http://schemas.microsoft.com/office/drawing/2014/main" id="{576D812B-9915-4CFE-8CE9-6825D605DE53}"/>
                </a:ext>
              </a:extLst>
            </p:cNvPr>
            <p:cNvSpPr>
              <a:spLocks/>
            </p:cNvSpPr>
            <p:nvPr/>
          </p:nvSpPr>
          <p:spPr bwMode="auto">
            <a:xfrm>
              <a:off x="4176464" y="290384"/>
              <a:ext cx="1584169" cy="10113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A1E4"/>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p>
              <a:pPr marL="0" marR="0" lvl="0" indent="0" algn="l" defTabSz="1042050" rtl="0" eaLnBrk="1" fontAlgn="auto" latinLnBrk="0" hangingPunct="1">
                <a:lnSpc>
                  <a:spcPct val="100000"/>
                </a:lnSpc>
                <a:spcBef>
                  <a:spcPts val="0"/>
                </a:spcBef>
                <a:spcAft>
                  <a:spcPts val="0"/>
                </a:spcAft>
                <a:buClrTx/>
                <a:buSzTx/>
                <a:buFontTx/>
                <a:buNone/>
                <a:tabLst/>
                <a:defRPr/>
              </a:pPr>
              <a:endParaRPr kumimoji="0" lang="sv-SE" altLang="sv-SE" sz="14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12">
              <a:extLst>
                <a:ext uri="{FF2B5EF4-FFF2-40B4-BE49-F238E27FC236}">
                  <a16:creationId xmlns:a16="http://schemas.microsoft.com/office/drawing/2014/main" id="{FED42BA1-3A7D-42B0-B251-48A0E6385234}"/>
                </a:ext>
              </a:extLst>
            </p:cNvPr>
            <p:cNvGrpSpPr>
              <a:grpSpLocks/>
            </p:cNvGrpSpPr>
            <p:nvPr/>
          </p:nvGrpSpPr>
          <p:grpSpPr bwMode="auto">
            <a:xfrm>
              <a:off x="4176464" y="290384"/>
              <a:ext cx="1584488" cy="1011301"/>
              <a:chOff x="0" y="0"/>
              <a:chExt cx="1584488" cy="1011300"/>
            </a:xfrm>
          </p:grpSpPr>
          <p:sp>
            <p:nvSpPr>
              <p:cNvPr id="39" name="AutoShape 13">
                <a:extLst>
                  <a:ext uri="{FF2B5EF4-FFF2-40B4-BE49-F238E27FC236}">
                    <a16:creationId xmlns:a16="http://schemas.microsoft.com/office/drawing/2014/main" id="{FBD3BA5F-F553-445D-8D4F-E32135865AC4}"/>
                  </a:ext>
                </a:extLst>
              </p:cNvPr>
              <p:cNvSpPr>
                <a:spLocks/>
              </p:cNvSpPr>
              <p:nvPr/>
            </p:nvSpPr>
            <p:spPr bwMode="auto">
              <a:xfrm>
                <a:off x="0" y="0"/>
                <a:ext cx="1584169" cy="1011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A1E4"/>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marL="0" marR="0" lvl="0" indent="0" algn="l" defTabSz="1042050" rtl="0" eaLnBrk="1" fontAlgn="auto" latinLnBrk="0" hangingPunct="1">
                  <a:lnSpc>
                    <a:spcPct val="100000"/>
                  </a:lnSpc>
                  <a:spcBef>
                    <a:spcPts val="0"/>
                  </a:spcBef>
                  <a:spcAft>
                    <a:spcPts val="0"/>
                  </a:spcAft>
                  <a:buClrTx/>
                  <a:buSzTx/>
                  <a:buFontTx/>
                  <a:buNone/>
                  <a:tabLst/>
                  <a:defRPr/>
                </a:pPr>
                <a:endParaRPr kumimoji="0" lang="sv-SE" altLang="sv-SE" sz="1400" b="0" i="0" u="none" strike="noStrike" kern="1200" cap="none" spc="0" normalizeH="0" baseline="0" noProof="0">
                  <a:ln>
                    <a:noFill/>
                  </a:ln>
                  <a:solidFill>
                    <a:prstClr val="black"/>
                  </a:solidFill>
                  <a:effectLst/>
                  <a:uLnTx/>
                  <a:uFillTx/>
                  <a:latin typeface="Calibri"/>
                  <a:ea typeface="+mn-ea"/>
                  <a:cs typeface="+mn-cs"/>
                </a:endParaRPr>
              </a:p>
            </p:txBody>
          </p:sp>
          <p:sp>
            <p:nvSpPr>
              <p:cNvPr id="40" name="AutoShape 14">
                <a:extLst>
                  <a:ext uri="{FF2B5EF4-FFF2-40B4-BE49-F238E27FC236}">
                    <a16:creationId xmlns:a16="http://schemas.microsoft.com/office/drawing/2014/main" id="{33726C96-56A4-4518-A90F-64617C439D28}"/>
                  </a:ext>
                </a:extLst>
              </p:cNvPr>
              <p:cNvSpPr>
                <a:spLocks/>
              </p:cNvSpPr>
              <p:nvPr/>
            </p:nvSpPr>
            <p:spPr bwMode="auto">
              <a:xfrm>
                <a:off x="318" y="265123"/>
                <a:ext cx="1584170" cy="4800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429" tIns="11429" rIns="11429" bIns="11429" anchor="ctr"/>
              <a:lstStyle>
                <a:lvl1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95363" rtl="0" eaLnBrk="1" fontAlgn="auto" latinLnBrk="0" hangingPunct="1">
                  <a:lnSpc>
                    <a:spcPct val="100000"/>
                  </a:lnSpc>
                  <a:spcBef>
                    <a:spcPts val="0"/>
                  </a:spcBef>
                  <a:spcAft>
                    <a:spcPts val="0"/>
                  </a:spcAft>
                  <a:buClrTx/>
                  <a:buSzTx/>
                  <a:buFontTx/>
                  <a:buNone/>
                  <a:tabLst/>
                  <a:defRPr/>
                </a:pPr>
                <a:r>
                  <a:rPr kumimoji="0" lang="sv-SE" altLang="sv-SE" sz="1300" b="1" i="0" u="none" strike="noStrike" kern="1200" cap="none" spc="0" normalizeH="0" baseline="0" noProof="0">
                    <a:ln>
                      <a:noFill/>
                    </a:ln>
                    <a:solidFill>
                      <a:srgbClr val="FFFFFF"/>
                    </a:solidFill>
                    <a:effectLst/>
                    <a:uLnTx/>
                    <a:uFillTx/>
                    <a:latin typeface="Avenir" charset="0"/>
                    <a:ea typeface="+mn-ea"/>
                    <a:cs typeface="Arial" panose="020B0604020202020204" pitchFamily="34" charset="0"/>
                    <a:sym typeface="Avenir" charset="0"/>
                  </a:rPr>
                  <a:t>INSTYTUCJA CERTYFIKUJĄCA</a:t>
                </a:r>
                <a:endParaRPr kumimoji="0" lang="sv-SE" altLang="sv-SE"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pSp>
        <p:grpSp>
          <p:nvGrpSpPr>
            <p:cNvPr id="11" name="Group 15">
              <a:extLst>
                <a:ext uri="{FF2B5EF4-FFF2-40B4-BE49-F238E27FC236}">
                  <a16:creationId xmlns:a16="http://schemas.microsoft.com/office/drawing/2014/main" id="{795C871A-1140-4859-942F-926CD048E649}"/>
                </a:ext>
              </a:extLst>
            </p:cNvPr>
            <p:cNvGrpSpPr>
              <a:grpSpLocks/>
            </p:cNvGrpSpPr>
            <p:nvPr/>
          </p:nvGrpSpPr>
          <p:grpSpPr bwMode="auto">
            <a:xfrm>
              <a:off x="6264688" y="290386"/>
              <a:ext cx="1584254" cy="1011301"/>
              <a:chOff x="0" y="0"/>
              <a:chExt cx="1584254" cy="1011300"/>
            </a:xfrm>
          </p:grpSpPr>
          <p:sp>
            <p:nvSpPr>
              <p:cNvPr id="36" name="AutoShape 16">
                <a:extLst>
                  <a:ext uri="{FF2B5EF4-FFF2-40B4-BE49-F238E27FC236}">
                    <a16:creationId xmlns:a16="http://schemas.microsoft.com/office/drawing/2014/main" id="{E727D2BC-2079-43BB-BDB8-20E1B891CD41}"/>
                  </a:ext>
                </a:extLst>
              </p:cNvPr>
              <p:cNvSpPr>
                <a:spLocks/>
              </p:cNvSpPr>
              <p:nvPr/>
            </p:nvSpPr>
            <p:spPr bwMode="auto">
              <a:xfrm>
                <a:off x="0" y="0"/>
                <a:ext cx="1584169" cy="1011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A1E4"/>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p>
                <a:pPr marL="0" marR="0" lvl="0" indent="0" algn="l" defTabSz="1042050" rtl="0" eaLnBrk="1" fontAlgn="auto" latinLnBrk="0" hangingPunct="1">
                  <a:lnSpc>
                    <a:spcPct val="100000"/>
                  </a:lnSpc>
                  <a:spcBef>
                    <a:spcPts val="0"/>
                  </a:spcBef>
                  <a:spcAft>
                    <a:spcPts val="0"/>
                  </a:spcAft>
                  <a:buClrTx/>
                  <a:buSzTx/>
                  <a:buFontTx/>
                  <a:buNone/>
                  <a:tabLst/>
                  <a:defRPr/>
                </a:pPr>
                <a:endParaRPr kumimoji="0" lang="sv-SE" altLang="sv-SE" sz="1400" b="0" i="0" u="none" strike="noStrike" kern="1200" cap="none" spc="0" normalizeH="0" baseline="0" noProof="0">
                  <a:ln>
                    <a:noFill/>
                  </a:ln>
                  <a:solidFill>
                    <a:prstClr val="black"/>
                  </a:solidFill>
                  <a:effectLst/>
                  <a:uLnTx/>
                  <a:uFillTx/>
                  <a:latin typeface="Calibri"/>
                  <a:ea typeface="+mn-ea"/>
                  <a:cs typeface="+mn-cs"/>
                </a:endParaRPr>
              </a:p>
            </p:txBody>
          </p:sp>
          <p:sp>
            <p:nvSpPr>
              <p:cNvPr id="37" name="AutoShape 17">
                <a:extLst>
                  <a:ext uri="{FF2B5EF4-FFF2-40B4-BE49-F238E27FC236}">
                    <a16:creationId xmlns:a16="http://schemas.microsoft.com/office/drawing/2014/main" id="{A2701318-EA38-456E-AF52-D6D10025B999}"/>
                  </a:ext>
                </a:extLst>
              </p:cNvPr>
              <p:cNvSpPr>
                <a:spLocks/>
              </p:cNvSpPr>
              <p:nvPr/>
            </p:nvSpPr>
            <p:spPr bwMode="auto">
              <a:xfrm>
                <a:off x="0" y="0"/>
                <a:ext cx="1584169" cy="1011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A1E4"/>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marL="0" marR="0" lvl="0" indent="0" algn="l" defTabSz="1042050" rtl="0" eaLnBrk="1" fontAlgn="auto" latinLnBrk="0" hangingPunct="1">
                  <a:lnSpc>
                    <a:spcPct val="100000"/>
                  </a:lnSpc>
                  <a:spcBef>
                    <a:spcPts val="0"/>
                  </a:spcBef>
                  <a:spcAft>
                    <a:spcPts val="0"/>
                  </a:spcAft>
                  <a:buClrTx/>
                  <a:buSzTx/>
                  <a:buFontTx/>
                  <a:buNone/>
                  <a:tabLst/>
                  <a:defRPr/>
                </a:pPr>
                <a:endParaRPr kumimoji="0" lang="sv-SE" altLang="sv-SE" sz="1400" b="0" i="0" u="none" strike="noStrike" kern="1200" cap="none" spc="0" normalizeH="0" baseline="0" noProof="0">
                  <a:ln>
                    <a:noFill/>
                  </a:ln>
                  <a:solidFill>
                    <a:prstClr val="black"/>
                  </a:solidFill>
                  <a:effectLst/>
                  <a:uLnTx/>
                  <a:uFillTx/>
                  <a:latin typeface="Calibri"/>
                  <a:ea typeface="+mn-ea"/>
                  <a:cs typeface="+mn-cs"/>
                </a:endParaRPr>
              </a:p>
            </p:txBody>
          </p:sp>
          <p:sp>
            <p:nvSpPr>
              <p:cNvPr id="38" name="AutoShape 18">
                <a:extLst>
                  <a:ext uri="{FF2B5EF4-FFF2-40B4-BE49-F238E27FC236}">
                    <a16:creationId xmlns:a16="http://schemas.microsoft.com/office/drawing/2014/main" id="{6FCBA6CC-F111-4BA5-9B1E-6053DA051A05}"/>
                  </a:ext>
                </a:extLst>
              </p:cNvPr>
              <p:cNvSpPr>
                <a:spLocks/>
              </p:cNvSpPr>
              <p:nvPr/>
            </p:nvSpPr>
            <p:spPr bwMode="auto">
              <a:xfrm>
                <a:off x="85" y="36887"/>
                <a:ext cx="1584169" cy="9372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429" tIns="11429" rIns="11429" bIns="11429" anchor="ctr"/>
              <a:lstStyle>
                <a:lvl1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95363" rtl="0" eaLnBrk="1" fontAlgn="auto" latinLnBrk="0" hangingPunct="1">
                  <a:lnSpc>
                    <a:spcPct val="100000"/>
                  </a:lnSpc>
                  <a:spcBef>
                    <a:spcPts val="0"/>
                  </a:spcBef>
                  <a:spcAft>
                    <a:spcPts val="0"/>
                  </a:spcAft>
                  <a:buClrTx/>
                  <a:buSzTx/>
                  <a:buFontTx/>
                  <a:buNone/>
                  <a:tabLst/>
                  <a:defRPr/>
                </a:pPr>
                <a:r>
                  <a:rPr kumimoji="0" lang="sv-SE" altLang="sv-SE" sz="1300" b="1" i="0" u="none" strike="noStrike" kern="1200" cap="none" spc="0" normalizeH="0" baseline="0" noProof="0">
                    <a:ln>
                      <a:noFill/>
                    </a:ln>
                    <a:solidFill>
                      <a:srgbClr val="FFFFFF"/>
                    </a:solidFill>
                    <a:effectLst/>
                    <a:uLnTx/>
                    <a:uFillTx/>
                    <a:latin typeface="Avenir" charset="0"/>
                    <a:ea typeface="+mn-ea"/>
                    <a:cs typeface="Arial" panose="020B0604020202020204" pitchFamily="34" charset="0"/>
                    <a:sym typeface="Avenir" charset="0"/>
                  </a:rPr>
                  <a:t>PODMIOT ZEWNĘTRZNEGO ZAPEWNIANIA JAKOŚCI</a:t>
                </a:r>
                <a:endParaRPr kumimoji="0" lang="sv-SE" altLang="sv-SE"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pSp>
        <p:grpSp>
          <p:nvGrpSpPr>
            <p:cNvPr id="12" name="Group 19">
              <a:extLst>
                <a:ext uri="{FF2B5EF4-FFF2-40B4-BE49-F238E27FC236}">
                  <a16:creationId xmlns:a16="http://schemas.microsoft.com/office/drawing/2014/main" id="{657AE95D-60A3-4267-8606-E06C1478850E}"/>
                </a:ext>
              </a:extLst>
            </p:cNvPr>
            <p:cNvGrpSpPr>
              <a:grpSpLocks/>
            </p:cNvGrpSpPr>
            <p:nvPr/>
          </p:nvGrpSpPr>
          <p:grpSpPr bwMode="auto">
            <a:xfrm>
              <a:off x="0" y="1689867"/>
              <a:ext cx="1584169" cy="1011301"/>
              <a:chOff x="0" y="0"/>
              <a:chExt cx="1584169" cy="1011300"/>
            </a:xfrm>
          </p:grpSpPr>
          <p:sp>
            <p:nvSpPr>
              <p:cNvPr id="34" name="AutoShape 20">
                <a:extLst>
                  <a:ext uri="{FF2B5EF4-FFF2-40B4-BE49-F238E27FC236}">
                    <a16:creationId xmlns:a16="http://schemas.microsoft.com/office/drawing/2014/main" id="{9023B565-3AF1-4851-9719-69D8699FF728}"/>
                  </a:ext>
                </a:extLst>
              </p:cNvPr>
              <p:cNvSpPr>
                <a:spLocks/>
              </p:cNvSpPr>
              <p:nvPr/>
            </p:nvSpPr>
            <p:spPr bwMode="auto">
              <a:xfrm>
                <a:off x="0" y="0"/>
                <a:ext cx="1584169" cy="1011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C0C0C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marL="0" marR="0" lvl="0" indent="0" algn="l" defTabSz="1042050" rtl="0" eaLnBrk="1" fontAlgn="auto" latinLnBrk="0" hangingPunct="1">
                  <a:lnSpc>
                    <a:spcPct val="100000"/>
                  </a:lnSpc>
                  <a:spcBef>
                    <a:spcPts val="0"/>
                  </a:spcBef>
                  <a:spcAft>
                    <a:spcPts val="0"/>
                  </a:spcAft>
                  <a:buClrTx/>
                  <a:buSzTx/>
                  <a:buFontTx/>
                  <a:buNone/>
                  <a:tabLst/>
                  <a:defRPr/>
                </a:pPr>
                <a:endParaRPr kumimoji="0" lang="sv-SE" altLang="sv-SE" sz="1400" b="0" i="0" u="none" strike="noStrike" kern="1200" cap="none" spc="0" normalizeH="0" baseline="0" noProof="0">
                  <a:ln>
                    <a:noFill/>
                  </a:ln>
                  <a:solidFill>
                    <a:prstClr val="black"/>
                  </a:solidFill>
                  <a:effectLst/>
                  <a:uLnTx/>
                  <a:uFillTx/>
                  <a:latin typeface="Calibri"/>
                  <a:ea typeface="+mn-ea"/>
                  <a:cs typeface="+mn-cs"/>
                </a:endParaRPr>
              </a:p>
            </p:txBody>
          </p:sp>
          <p:sp>
            <p:nvSpPr>
              <p:cNvPr id="35" name="AutoShape 21">
                <a:extLst>
                  <a:ext uri="{FF2B5EF4-FFF2-40B4-BE49-F238E27FC236}">
                    <a16:creationId xmlns:a16="http://schemas.microsoft.com/office/drawing/2014/main" id="{2BF890A7-6D0C-498D-950D-FEFB11D40784}"/>
                  </a:ext>
                </a:extLst>
              </p:cNvPr>
              <p:cNvSpPr>
                <a:spLocks/>
              </p:cNvSpPr>
              <p:nvPr/>
            </p:nvSpPr>
            <p:spPr bwMode="auto">
              <a:xfrm>
                <a:off x="183053" y="233948"/>
                <a:ext cx="1218062" cy="52832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95363" rtl="0" eaLnBrk="1" fontAlgn="auto" latinLnBrk="0" hangingPunct="1">
                  <a:lnSpc>
                    <a:spcPct val="115000"/>
                  </a:lnSpc>
                  <a:spcBef>
                    <a:spcPts val="0"/>
                  </a:spcBef>
                  <a:spcAft>
                    <a:spcPts val="0"/>
                  </a:spcAft>
                  <a:buClrTx/>
                  <a:buSzTx/>
                  <a:buFontTx/>
                  <a:buNone/>
                  <a:tabLst/>
                  <a:defRPr/>
                </a:pPr>
                <a:r>
                  <a:rPr kumimoji="0" lang="sv-SE" altLang="sv-SE" sz="1200" b="1" i="0" u="none" strike="noStrike" kern="1200" cap="none" spc="0" normalizeH="0" baseline="0" noProof="0">
                    <a:ln>
                      <a:noFill/>
                    </a:ln>
                    <a:solidFill>
                      <a:srgbClr val="000000"/>
                    </a:solidFill>
                    <a:effectLst/>
                    <a:uLnTx/>
                    <a:uFillTx/>
                    <a:latin typeface="Avenir" charset="0"/>
                    <a:ea typeface="+mn-ea"/>
                    <a:cs typeface="Arial" panose="020B0604020202020204" pitchFamily="34" charset="0"/>
                    <a:sym typeface="Avenir" charset="0"/>
                  </a:rPr>
                  <a:t>OPISANIE KWALIFIKACJI</a:t>
                </a:r>
                <a:endParaRPr kumimoji="0" lang="sv-SE" altLang="sv-SE"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pSp>
        <p:grpSp>
          <p:nvGrpSpPr>
            <p:cNvPr id="13" name="Group 22">
              <a:extLst>
                <a:ext uri="{FF2B5EF4-FFF2-40B4-BE49-F238E27FC236}">
                  <a16:creationId xmlns:a16="http://schemas.microsoft.com/office/drawing/2014/main" id="{7E809D1D-CD0F-440B-AC95-EDA32F29A81A}"/>
                </a:ext>
              </a:extLst>
            </p:cNvPr>
            <p:cNvGrpSpPr>
              <a:grpSpLocks/>
            </p:cNvGrpSpPr>
            <p:nvPr/>
          </p:nvGrpSpPr>
          <p:grpSpPr bwMode="auto">
            <a:xfrm>
              <a:off x="2088232" y="1689866"/>
              <a:ext cx="1584169" cy="1011301"/>
              <a:chOff x="0" y="0"/>
              <a:chExt cx="1584169" cy="1011300"/>
            </a:xfrm>
          </p:grpSpPr>
          <p:sp>
            <p:nvSpPr>
              <p:cNvPr id="32" name="AutoShape 23">
                <a:extLst>
                  <a:ext uri="{FF2B5EF4-FFF2-40B4-BE49-F238E27FC236}">
                    <a16:creationId xmlns:a16="http://schemas.microsoft.com/office/drawing/2014/main" id="{CE54E034-932F-407E-AF18-6655DB479E17}"/>
                  </a:ext>
                </a:extLst>
              </p:cNvPr>
              <p:cNvSpPr>
                <a:spLocks/>
              </p:cNvSpPr>
              <p:nvPr/>
            </p:nvSpPr>
            <p:spPr bwMode="auto">
              <a:xfrm>
                <a:off x="0" y="0"/>
                <a:ext cx="1584169" cy="1011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C0C0C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marL="0" marR="0" lvl="0" indent="0" algn="l" defTabSz="1042050" rtl="0" eaLnBrk="1" fontAlgn="auto" latinLnBrk="0" hangingPunct="1">
                  <a:lnSpc>
                    <a:spcPct val="100000"/>
                  </a:lnSpc>
                  <a:spcBef>
                    <a:spcPts val="0"/>
                  </a:spcBef>
                  <a:spcAft>
                    <a:spcPts val="0"/>
                  </a:spcAft>
                  <a:buClrTx/>
                  <a:buSzTx/>
                  <a:buFontTx/>
                  <a:buNone/>
                  <a:tabLst/>
                  <a:defRPr/>
                </a:pPr>
                <a:endParaRPr kumimoji="0" lang="sv-SE" altLang="sv-SE" sz="1400" b="0" i="0" u="none" strike="noStrike" kern="1200" cap="none" spc="0" normalizeH="0" baseline="0" noProof="0">
                  <a:ln>
                    <a:noFill/>
                  </a:ln>
                  <a:solidFill>
                    <a:prstClr val="black"/>
                  </a:solidFill>
                  <a:effectLst/>
                  <a:uLnTx/>
                  <a:uFillTx/>
                  <a:latin typeface="Calibri"/>
                  <a:ea typeface="+mn-ea"/>
                  <a:cs typeface="+mn-cs"/>
                </a:endParaRPr>
              </a:p>
            </p:txBody>
          </p:sp>
          <p:sp>
            <p:nvSpPr>
              <p:cNvPr id="33" name="AutoShape 24">
                <a:extLst>
                  <a:ext uri="{FF2B5EF4-FFF2-40B4-BE49-F238E27FC236}">
                    <a16:creationId xmlns:a16="http://schemas.microsoft.com/office/drawing/2014/main" id="{77695C2A-E171-4F42-A57A-3E998E645DAB}"/>
                  </a:ext>
                </a:extLst>
              </p:cNvPr>
              <p:cNvSpPr>
                <a:spLocks/>
              </p:cNvSpPr>
              <p:nvPr/>
            </p:nvSpPr>
            <p:spPr bwMode="auto">
              <a:xfrm>
                <a:off x="185604" y="233949"/>
                <a:ext cx="1219648" cy="52832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95363" rtl="0" eaLnBrk="1" fontAlgn="auto" latinLnBrk="0" hangingPunct="1">
                  <a:lnSpc>
                    <a:spcPct val="115000"/>
                  </a:lnSpc>
                  <a:spcBef>
                    <a:spcPts val="0"/>
                  </a:spcBef>
                  <a:spcAft>
                    <a:spcPts val="0"/>
                  </a:spcAft>
                  <a:buClrTx/>
                  <a:buSzTx/>
                  <a:buFontTx/>
                  <a:buNone/>
                  <a:tabLst/>
                  <a:defRPr/>
                </a:pPr>
                <a:r>
                  <a:rPr kumimoji="0" lang="sv-SE" altLang="sv-SE" sz="1200" b="1" i="0" u="none" strike="noStrike" kern="1200" cap="none" spc="0" normalizeH="0" baseline="0" noProof="0">
                    <a:ln>
                      <a:noFill/>
                    </a:ln>
                    <a:solidFill>
                      <a:srgbClr val="000000"/>
                    </a:solidFill>
                    <a:effectLst/>
                    <a:uLnTx/>
                    <a:uFillTx/>
                    <a:latin typeface="Avenir" charset="0"/>
                    <a:ea typeface="+mn-ea"/>
                    <a:cs typeface="Arial" panose="020B0604020202020204" pitchFamily="34" charset="0"/>
                    <a:sym typeface="Avenir" charset="0"/>
                  </a:rPr>
                  <a:t>WŁĄCZENIE KWALIFIKACJI</a:t>
                </a:r>
                <a:endParaRPr kumimoji="0" lang="sv-SE" altLang="sv-SE"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pSp>
        <p:sp>
          <p:nvSpPr>
            <p:cNvPr id="14" name="Line 25">
              <a:extLst>
                <a:ext uri="{FF2B5EF4-FFF2-40B4-BE49-F238E27FC236}">
                  <a16:creationId xmlns:a16="http://schemas.microsoft.com/office/drawing/2014/main" id="{CDC2C78D-B1A7-46D9-85BA-08067B9B83B8}"/>
                </a:ext>
              </a:extLst>
            </p:cNvPr>
            <p:cNvSpPr>
              <a:spLocks noChangeShapeType="1"/>
            </p:cNvSpPr>
            <p:nvPr/>
          </p:nvSpPr>
          <p:spPr bwMode="auto">
            <a:xfrm flipH="1">
              <a:off x="792129" y="1301028"/>
              <a:ext cx="1" cy="389497"/>
            </a:xfrm>
            <a:prstGeom prst="line">
              <a:avLst/>
            </a:prstGeom>
            <a:noFill/>
            <a:ln w="25400" cap="flat" cmpd="sng">
              <a:solidFill>
                <a:srgbClr val="A0A0A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defTabSz="457200"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defTabSz="457200"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defTabSz="457200"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defTabSz="457200"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altLang="sv-SE" sz="1200" b="0" i="0" u="none" strike="noStrike" kern="1200" cap="none" spc="0" normalizeH="0" baseline="0" noProof="0">
                <a:ln>
                  <a:noFill/>
                </a:ln>
                <a:solidFill>
                  <a:srgbClr val="000000"/>
                </a:solidFill>
                <a:effectLst/>
                <a:uLnTx/>
                <a:uFillTx/>
                <a:latin typeface="Helvetica" panose="020B0604020202020204" pitchFamily="34" charset="0"/>
                <a:ea typeface="+mn-ea"/>
                <a:cs typeface="Arial" panose="020B0604020202020204" pitchFamily="34" charset="0"/>
                <a:sym typeface="Helvetica" panose="020B0604020202020204" pitchFamily="34" charset="0"/>
              </a:endParaRPr>
            </a:p>
          </p:txBody>
        </p:sp>
        <p:sp>
          <p:nvSpPr>
            <p:cNvPr id="15" name="Line 26">
              <a:extLst>
                <a:ext uri="{FF2B5EF4-FFF2-40B4-BE49-F238E27FC236}">
                  <a16:creationId xmlns:a16="http://schemas.microsoft.com/office/drawing/2014/main" id="{DEEA1B52-E87F-4A85-998F-8C18714F8E74}"/>
                </a:ext>
              </a:extLst>
            </p:cNvPr>
            <p:cNvSpPr>
              <a:spLocks noChangeShapeType="1"/>
            </p:cNvSpPr>
            <p:nvPr/>
          </p:nvSpPr>
          <p:spPr bwMode="auto">
            <a:xfrm>
              <a:off x="2879691" y="1301028"/>
              <a:ext cx="1" cy="389497"/>
            </a:xfrm>
            <a:prstGeom prst="line">
              <a:avLst/>
            </a:prstGeom>
            <a:noFill/>
            <a:ln w="25400" cap="flat" cmpd="sng">
              <a:solidFill>
                <a:srgbClr val="A0A0A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defTabSz="457200"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defTabSz="457200"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defTabSz="457200"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defTabSz="457200"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altLang="sv-SE" sz="1200" b="0" i="0" u="none" strike="noStrike" kern="1200" cap="none" spc="0" normalizeH="0" baseline="0" noProof="0">
                <a:ln>
                  <a:noFill/>
                </a:ln>
                <a:solidFill>
                  <a:srgbClr val="000000"/>
                </a:solidFill>
                <a:effectLst/>
                <a:uLnTx/>
                <a:uFillTx/>
                <a:latin typeface="Helvetica" panose="020B0604020202020204" pitchFamily="34" charset="0"/>
                <a:ea typeface="+mn-ea"/>
                <a:cs typeface="Arial" panose="020B0604020202020204" pitchFamily="34" charset="0"/>
                <a:sym typeface="Helvetica" panose="020B0604020202020204" pitchFamily="34" charset="0"/>
              </a:endParaRPr>
            </a:p>
          </p:txBody>
        </p:sp>
        <p:grpSp>
          <p:nvGrpSpPr>
            <p:cNvPr id="16" name="Group 27">
              <a:extLst>
                <a:ext uri="{FF2B5EF4-FFF2-40B4-BE49-F238E27FC236}">
                  <a16:creationId xmlns:a16="http://schemas.microsoft.com/office/drawing/2014/main" id="{D5BC4D1A-868B-43AC-B1A1-ADCB08072909}"/>
                </a:ext>
              </a:extLst>
            </p:cNvPr>
            <p:cNvGrpSpPr>
              <a:grpSpLocks/>
            </p:cNvGrpSpPr>
            <p:nvPr/>
          </p:nvGrpSpPr>
          <p:grpSpPr bwMode="auto">
            <a:xfrm>
              <a:off x="4176463" y="1689865"/>
              <a:ext cx="1584169" cy="1011301"/>
              <a:chOff x="0" y="0"/>
              <a:chExt cx="1584169" cy="1011300"/>
            </a:xfrm>
          </p:grpSpPr>
          <p:sp>
            <p:nvSpPr>
              <p:cNvPr id="30" name="AutoShape 28">
                <a:extLst>
                  <a:ext uri="{FF2B5EF4-FFF2-40B4-BE49-F238E27FC236}">
                    <a16:creationId xmlns:a16="http://schemas.microsoft.com/office/drawing/2014/main" id="{87CE83CE-A069-4544-8EF4-1C906FDB20F3}"/>
                  </a:ext>
                </a:extLst>
              </p:cNvPr>
              <p:cNvSpPr>
                <a:spLocks/>
              </p:cNvSpPr>
              <p:nvPr/>
            </p:nvSpPr>
            <p:spPr bwMode="auto">
              <a:xfrm>
                <a:off x="0" y="0"/>
                <a:ext cx="1584169" cy="1011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C0C0C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marL="0" marR="0" lvl="0" indent="0" algn="l" defTabSz="1042050" rtl="0" eaLnBrk="1" fontAlgn="auto" latinLnBrk="0" hangingPunct="1">
                  <a:lnSpc>
                    <a:spcPct val="100000"/>
                  </a:lnSpc>
                  <a:spcBef>
                    <a:spcPts val="0"/>
                  </a:spcBef>
                  <a:spcAft>
                    <a:spcPts val="0"/>
                  </a:spcAft>
                  <a:buClrTx/>
                  <a:buSzTx/>
                  <a:buFontTx/>
                  <a:buNone/>
                  <a:tabLst/>
                  <a:defRPr/>
                </a:pPr>
                <a:endParaRPr kumimoji="0" lang="sv-SE" altLang="sv-SE" sz="1400" b="0" i="0" u="none" strike="noStrike" kern="1200" cap="none" spc="0" normalizeH="0" baseline="0" noProof="0">
                  <a:ln>
                    <a:noFill/>
                  </a:ln>
                  <a:solidFill>
                    <a:prstClr val="black"/>
                  </a:solidFill>
                  <a:effectLst/>
                  <a:uLnTx/>
                  <a:uFillTx/>
                  <a:latin typeface="Calibri"/>
                  <a:ea typeface="+mn-ea"/>
                  <a:cs typeface="+mn-cs"/>
                </a:endParaRPr>
              </a:p>
            </p:txBody>
          </p:sp>
          <p:sp>
            <p:nvSpPr>
              <p:cNvPr id="31" name="AutoShape 29">
                <a:extLst>
                  <a:ext uri="{FF2B5EF4-FFF2-40B4-BE49-F238E27FC236}">
                    <a16:creationId xmlns:a16="http://schemas.microsoft.com/office/drawing/2014/main" id="{73EBD71F-BFFF-4673-B526-01ACBB49E594}"/>
                  </a:ext>
                </a:extLst>
              </p:cNvPr>
              <p:cNvSpPr>
                <a:spLocks/>
              </p:cNvSpPr>
              <p:nvPr/>
            </p:nvSpPr>
            <p:spPr bwMode="auto">
              <a:xfrm>
                <a:off x="183050" y="237919"/>
                <a:ext cx="1218061" cy="52832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95363" rtl="0" eaLnBrk="1" fontAlgn="auto" latinLnBrk="0" hangingPunct="1">
                  <a:lnSpc>
                    <a:spcPct val="115000"/>
                  </a:lnSpc>
                  <a:spcBef>
                    <a:spcPts val="0"/>
                  </a:spcBef>
                  <a:spcAft>
                    <a:spcPts val="0"/>
                  </a:spcAft>
                  <a:buClrTx/>
                  <a:buSzTx/>
                  <a:buFontTx/>
                  <a:buNone/>
                  <a:tabLst/>
                  <a:defRPr/>
                </a:pPr>
                <a:r>
                  <a:rPr kumimoji="0" lang="sv-SE" altLang="sv-SE" sz="1200" b="1" i="0" u="none" strike="noStrike" kern="1200" cap="none" spc="0" normalizeH="0" baseline="0" noProof="0">
                    <a:ln>
                      <a:noFill/>
                    </a:ln>
                    <a:solidFill>
                      <a:srgbClr val="000000"/>
                    </a:solidFill>
                    <a:effectLst/>
                    <a:uLnTx/>
                    <a:uFillTx/>
                    <a:latin typeface="Avenir" charset="0"/>
                    <a:ea typeface="+mn-ea"/>
                    <a:cs typeface="Arial" panose="020B0604020202020204" pitchFamily="34" charset="0"/>
                    <a:sym typeface="Avenir" charset="0"/>
                  </a:rPr>
                  <a:t>NADAWANIE KWALIFIKACJI</a:t>
                </a:r>
                <a:endParaRPr kumimoji="0" lang="sv-SE" altLang="sv-SE"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pSp>
        <p:sp>
          <p:nvSpPr>
            <p:cNvPr id="17" name="Line 30">
              <a:extLst>
                <a:ext uri="{FF2B5EF4-FFF2-40B4-BE49-F238E27FC236}">
                  <a16:creationId xmlns:a16="http://schemas.microsoft.com/office/drawing/2014/main" id="{FB9E459D-546D-4DF4-A860-959B10AB9A63}"/>
                </a:ext>
              </a:extLst>
            </p:cNvPr>
            <p:cNvSpPr>
              <a:spLocks noChangeShapeType="1"/>
            </p:cNvSpPr>
            <p:nvPr/>
          </p:nvSpPr>
          <p:spPr bwMode="auto">
            <a:xfrm>
              <a:off x="4968841" y="1301028"/>
              <a:ext cx="1" cy="389497"/>
            </a:xfrm>
            <a:prstGeom prst="line">
              <a:avLst/>
            </a:prstGeom>
            <a:noFill/>
            <a:ln w="25400" cap="flat" cmpd="sng">
              <a:solidFill>
                <a:srgbClr val="A0A0A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defTabSz="457200"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defTabSz="457200"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defTabSz="457200"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defTabSz="457200"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altLang="sv-SE" sz="1200" b="0" i="0" u="none" strike="noStrike" kern="1200" cap="none" spc="0" normalizeH="0" baseline="0" noProof="0">
                <a:ln>
                  <a:noFill/>
                </a:ln>
                <a:solidFill>
                  <a:srgbClr val="000000"/>
                </a:solidFill>
                <a:effectLst/>
                <a:uLnTx/>
                <a:uFillTx/>
                <a:latin typeface="Helvetica" panose="020B0604020202020204" pitchFamily="34" charset="0"/>
                <a:ea typeface="+mn-ea"/>
                <a:cs typeface="Arial" panose="020B0604020202020204" pitchFamily="34" charset="0"/>
                <a:sym typeface="Helvetica" panose="020B0604020202020204" pitchFamily="34" charset="0"/>
              </a:endParaRPr>
            </a:p>
          </p:txBody>
        </p:sp>
        <p:grpSp>
          <p:nvGrpSpPr>
            <p:cNvPr id="18" name="Group 31">
              <a:extLst>
                <a:ext uri="{FF2B5EF4-FFF2-40B4-BE49-F238E27FC236}">
                  <a16:creationId xmlns:a16="http://schemas.microsoft.com/office/drawing/2014/main" id="{F29834D5-9E38-4F0C-9F45-C09FC1C4F1AA}"/>
                </a:ext>
              </a:extLst>
            </p:cNvPr>
            <p:cNvGrpSpPr>
              <a:grpSpLocks/>
            </p:cNvGrpSpPr>
            <p:nvPr/>
          </p:nvGrpSpPr>
          <p:grpSpPr bwMode="auto">
            <a:xfrm>
              <a:off x="6264688" y="1689867"/>
              <a:ext cx="1584169" cy="1011301"/>
              <a:chOff x="0" y="0"/>
              <a:chExt cx="1584169" cy="1011300"/>
            </a:xfrm>
          </p:grpSpPr>
          <p:sp>
            <p:nvSpPr>
              <p:cNvPr id="28" name="AutoShape 32">
                <a:extLst>
                  <a:ext uri="{FF2B5EF4-FFF2-40B4-BE49-F238E27FC236}">
                    <a16:creationId xmlns:a16="http://schemas.microsoft.com/office/drawing/2014/main" id="{1AF8D615-2249-4920-899B-583E0456F3C3}"/>
                  </a:ext>
                </a:extLst>
              </p:cNvPr>
              <p:cNvSpPr>
                <a:spLocks/>
              </p:cNvSpPr>
              <p:nvPr/>
            </p:nvSpPr>
            <p:spPr bwMode="auto">
              <a:xfrm>
                <a:off x="0" y="0"/>
                <a:ext cx="1584169" cy="1011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C0C0C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marL="0" marR="0" lvl="0" indent="0" algn="l" defTabSz="1042050" rtl="0" eaLnBrk="1" fontAlgn="auto" latinLnBrk="0" hangingPunct="1">
                  <a:lnSpc>
                    <a:spcPct val="100000"/>
                  </a:lnSpc>
                  <a:spcBef>
                    <a:spcPts val="0"/>
                  </a:spcBef>
                  <a:spcAft>
                    <a:spcPts val="0"/>
                  </a:spcAft>
                  <a:buClrTx/>
                  <a:buSzTx/>
                  <a:buFontTx/>
                  <a:buNone/>
                  <a:tabLst/>
                  <a:defRPr/>
                </a:pPr>
                <a:endParaRPr kumimoji="0" lang="sv-SE" altLang="sv-SE" sz="1400" b="0" i="0" u="none" strike="noStrike" kern="1200" cap="none" spc="0" normalizeH="0" baseline="0" noProof="0">
                  <a:ln>
                    <a:noFill/>
                  </a:ln>
                  <a:solidFill>
                    <a:prstClr val="black"/>
                  </a:solidFill>
                  <a:effectLst/>
                  <a:uLnTx/>
                  <a:uFillTx/>
                  <a:latin typeface="Calibri"/>
                  <a:ea typeface="+mn-ea"/>
                  <a:cs typeface="+mn-cs"/>
                </a:endParaRPr>
              </a:p>
            </p:txBody>
          </p:sp>
          <p:sp>
            <p:nvSpPr>
              <p:cNvPr id="29" name="AutoShape 33">
                <a:extLst>
                  <a:ext uri="{FF2B5EF4-FFF2-40B4-BE49-F238E27FC236}">
                    <a16:creationId xmlns:a16="http://schemas.microsoft.com/office/drawing/2014/main" id="{56E0FEC6-4C4C-4C7D-82F4-047B6F3556EF}"/>
                  </a:ext>
                </a:extLst>
              </p:cNvPr>
              <p:cNvSpPr>
                <a:spLocks/>
              </p:cNvSpPr>
              <p:nvPr/>
            </p:nvSpPr>
            <p:spPr bwMode="auto">
              <a:xfrm>
                <a:off x="181099" y="116780"/>
                <a:ext cx="1219648" cy="7620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95363" rtl="0" eaLnBrk="1" fontAlgn="auto" latinLnBrk="0" hangingPunct="1">
                  <a:lnSpc>
                    <a:spcPct val="115000"/>
                  </a:lnSpc>
                  <a:spcBef>
                    <a:spcPts val="0"/>
                  </a:spcBef>
                  <a:spcAft>
                    <a:spcPts val="0"/>
                  </a:spcAft>
                  <a:buClrTx/>
                  <a:buSzTx/>
                  <a:buFontTx/>
                  <a:buNone/>
                  <a:tabLst/>
                  <a:defRPr/>
                </a:pPr>
                <a:r>
                  <a:rPr kumimoji="0" lang="sv-SE" altLang="sv-SE" sz="1200" b="1" i="0" u="none" strike="noStrike" kern="1200" cap="none" spc="0" normalizeH="0" baseline="0" noProof="0">
                    <a:ln>
                      <a:noFill/>
                    </a:ln>
                    <a:solidFill>
                      <a:srgbClr val="000000"/>
                    </a:solidFill>
                    <a:effectLst/>
                    <a:uLnTx/>
                    <a:uFillTx/>
                    <a:latin typeface="Avenir" charset="0"/>
                    <a:ea typeface="+mn-ea"/>
                    <a:cs typeface="Arial" panose="020B0604020202020204" pitchFamily="34" charset="0"/>
                    <a:sym typeface="Avenir" charset="0"/>
                  </a:rPr>
                  <a:t>ZEWNĘTRZNE ZAPEWNIANIE JAKOŚCI</a:t>
                </a:r>
                <a:endParaRPr kumimoji="0" lang="sv-SE" altLang="sv-SE"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pSp>
        <p:grpSp>
          <p:nvGrpSpPr>
            <p:cNvPr id="19" name="Group 34">
              <a:extLst>
                <a:ext uri="{FF2B5EF4-FFF2-40B4-BE49-F238E27FC236}">
                  <a16:creationId xmlns:a16="http://schemas.microsoft.com/office/drawing/2014/main" id="{53D67116-9AFD-424D-988A-68D1D3D22B13}"/>
                </a:ext>
              </a:extLst>
            </p:cNvPr>
            <p:cNvGrpSpPr>
              <a:grpSpLocks/>
            </p:cNvGrpSpPr>
            <p:nvPr/>
          </p:nvGrpSpPr>
          <p:grpSpPr bwMode="auto">
            <a:xfrm>
              <a:off x="4176464" y="3089346"/>
              <a:ext cx="1584169" cy="1011301"/>
              <a:chOff x="0" y="0"/>
              <a:chExt cx="1584169" cy="1011300"/>
            </a:xfrm>
          </p:grpSpPr>
          <p:sp>
            <p:nvSpPr>
              <p:cNvPr id="26" name="AutoShape 35">
                <a:extLst>
                  <a:ext uri="{FF2B5EF4-FFF2-40B4-BE49-F238E27FC236}">
                    <a16:creationId xmlns:a16="http://schemas.microsoft.com/office/drawing/2014/main" id="{F4B5DFE1-7E2E-40F7-AD2F-23ADC1F59EE1}"/>
                  </a:ext>
                </a:extLst>
              </p:cNvPr>
              <p:cNvSpPr>
                <a:spLocks/>
              </p:cNvSpPr>
              <p:nvPr/>
            </p:nvSpPr>
            <p:spPr bwMode="auto">
              <a:xfrm>
                <a:off x="0" y="0"/>
                <a:ext cx="1584169" cy="1011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80808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marL="0" marR="0" lvl="0" indent="0" algn="l" defTabSz="1042050" rtl="0" eaLnBrk="1" fontAlgn="auto" latinLnBrk="0" hangingPunct="1">
                  <a:lnSpc>
                    <a:spcPct val="100000"/>
                  </a:lnSpc>
                  <a:spcBef>
                    <a:spcPts val="0"/>
                  </a:spcBef>
                  <a:spcAft>
                    <a:spcPts val="0"/>
                  </a:spcAft>
                  <a:buClrTx/>
                  <a:buSzTx/>
                  <a:buFontTx/>
                  <a:buNone/>
                  <a:tabLst/>
                  <a:defRPr/>
                </a:pPr>
                <a:endParaRPr kumimoji="0" lang="sv-SE" altLang="sv-SE" sz="1400" b="0" i="0" u="none" strike="noStrike" kern="1200" cap="none" spc="0" normalizeH="0" baseline="0" noProof="0">
                  <a:ln>
                    <a:noFill/>
                  </a:ln>
                  <a:solidFill>
                    <a:prstClr val="black"/>
                  </a:solidFill>
                  <a:effectLst/>
                  <a:uLnTx/>
                  <a:uFillTx/>
                  <a:latin typeface="Calibri"/>
                  <a:ea typeface="+mn-ea"/>
                  <a:cs typeface="+mn-cs"/>
                </a:endParaRPr>
              </a:p>
            </p:txBody>
          </p:sp>
          <p:sp>
            <p:nvSpPr>
              <p:cNvPr id="27" name="AutoShape 36">
                <a:extLst>
                  <a:ext uri="{FF2B5EF4-FFF2-40B4-BE49-F238E27FC236}">
                    <a16:creationId xmlns:a16="http://schemas.microsoft.com/office/drawing/2014/main" id="{894D17AC-C204-4E89-B1AA-B0D003801F2A}"/>
                  </a:ext>
                </a:extLst>
              </p:cNvPr>
              <p:cNvSpPr>
                <a:spLocks/>
              </p:cNvSpPr>
              <p:nvPr/>
            </p:nvSpPr>
            <p:spPr bwMode="auto">
              <a:xfrm>
                <a:off x="183347" y="124649"/>
                <a:ext cx="1218062" cy="7620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95363" rtl="0" eaLnBrk="1" fontAlgn="auto" latinLnBrk="0" hangingPunct="1">
                  <a:lnSpc>
                    <a:spcPct val="115000"/>
                  </a:lnSpc>
                  <a:spcBef>
                    <a:spcPts val="0"/>
                  </a:spcBef>
                  <a:spcAft>
                    <a:spcPts val="0"/>
                  </a:spcAft>
                  <a:buClrTx/>
                  <a:buSzTx/>
                  <a:buFontTx/>
                  <a:buNone/>
                  <a:tabLst/>
                  <a:defRPr/>
                </a:pPr>
                <a:r>
                  <a:rPr kumimoji="0" lang="sv-SE" altLang="sv-SE" sz="1200" b="1" i="0" u="none" strike="noStrike" kern="1200" cap="none" spc="0" normalizeH="0" baseline="0" noProof="0">
                    <a:ln>
                      <a:noFill/>
                    </a:ln>
                    <a:solidFill>
                      <a:srgbClr val="FFFFFF"/>
                    </a:solidFill>
                    <a:effectLst/>
                    <a:uLnTx/>
                    <a:uFillTx/>
                    <a:latin typeface="Avenir" charset="0"/>
                    <a:ea typeface="+mn-ea"/>
                    <a:cs typeface="Arial" panose="020B0604020202020204" pitchFamily="34" charset="0"/>
                    <a:sym typeface="Avenir" charset="0"/>
                  </a:rPr>
                  <a:t>WEWNĘTRZNE ZAPEWNIANIE JAKOŚCI</a:t>
                </a:r>
                <a:endParaRPr kumimoji="0" lang="sv-SE" altLang="sv-SE"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pSp>
        <p:sp>
          <p:nvSpPr>
            <p:cNvPr id="20" name="AutoShape 37">
              <a:extLst>
                <a:ext uri="{FF2B5EF4-FFF2-40B4-BE49-F238E27FC236}">
                  <a16:creationId xmlns:a16="http://schemas.microsoft.com/office/drawing/2014/main" id="{DACD1FCE-C498-429D-B5E2-9378D8A36A71}"/>
                </a:ext>
              </a:extLst>
            </p:cNvPr>
            <p:cNvSpPr>
              <a:spLocks/>
            </p:cNvSpPr>
            <p:nvPr/>
          </p:nvSpPr>
          <p:spPr bwMode="auto">
            <a:xfrm>
              <a:off x="4962690" y="2701762"/>
              <a:ext cx="2542" cy="38758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599"/>
                  </a:moveTo>
                  <a:cubicBezTo>
                    <a:pt x="14400" y="14399"/>
                    <a:pt x="7199" y="7200"/>
                    <a:pt x="0" y="0"/>
                  </a:cubicBezTo>
                </a:path>
              </a:pathLst>
            </a:custGeom>
            <a:noFill/>
            <a:ln w="25400" cap="flat" cmpd="sng">
              <a:solidFill>
                <a:srgbClr val="A0A0A0"/>
              </a:solidFill>
              <a:prstDash val="solid"/>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1042050" rtl="0" eaLnBrk="1" fontAlgn="auto" latinLnBrk="0" hangingPunct="1">
                <a:lnSpc>
                  <a:spcPct val="100000"/>
                </a:lnSpc>
                <a:spcBef>
                  <a:spcPts val="0"/>
                </a:spcBef>
                <a:spcAft>
                  <a:spcPts val="0"/>
                </a:spcAft>
                <a:buClrTx/>
                <a:buSzTx/>
                <a:buFontTx/>
                <a:buNone/>
                <a:tabLst/>
                <a:defRPr/>
              </a:pPr>
              <a:endParaRPr kumimoji="0" lang="sv-SE" sz="2051" b="0" i="0" u="none" strike="noStrike" kern="1200" cap="none" spc="0" normalizeH="0" baseline="0" noProof="0">
                <a:ln>
                  <a:noFill/>
                </a:ln>
                <a:solidFill>
                  <a:prstClr val="black"/>
                </a:solidFill>
                <a:effectLst/>
                <a:uLnTx/>
                <a:uFillTx/>
                <a:latin typeface="Calibri"/>
                <a:ea typeface="+mn-ea"/>
                <a:cs typeface="+mn-cs"/>
              </a:endParaRPr>
            </a:p>
          </p:txBody>
        </p:sp>
        <p:sp>
          <p:nvSpPr>
            <p:cNvPr id="21" name="Line 38">
              <a:extLst>
                <a:ext uri="{FF2B5EF4-FFF2-40B4-BE49-F238E27FC236}">
                  <a16:creationId xmlns:a16="http://schemas.microsoft.com/office/drawing/2014/main" id="{159BFCD8-3293-4225-BC89-7C261E104698}"/>
                </a:ext>
              </a:extLst>
            </p:cNvPr>
            <p:cNvSpPr>
              <a:spLocks noChangeShapeType="1"/>
            </p:cNvSpPr>
            <p:nvPr/>
          </p:nvSpPr>
          <p:spPr bwMode="auto">
            <a:xfrm>
              <a:off x="7056404" y="1301028"/>
              <a:ext cx="1" cy="389497"/>
            </a:xfrm>
            <a:prstGeom prst="line">
              <a:avLst/>
            </a:prstGeom>
            <a:noFill/>
            <a:ln w="25400" cap="flat" cmpd="sng">
              <a:solidFill>
                <a:srgbClr val="A0A0A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defTabSz="457200"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defTabSz="457200"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defTabSz="457200"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defTabSz="457200"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altLang="sv-SE" sz="1200" b="0" i="0" u="none" strike="noStrike" kern="1200" cap="none" spc="0" normalizeH="0" baseline="0" noProof="0">
                <a:ln>
                  <a:noFill/>
                </a:ln>
                <a:solidFill>
                  <a:srgbClr val="000000"/>
                </a:solidFill>
                <a:effectLst/>
                <a:uLnTx/>
                <a:uFillTx/>
                <a:latin typeface="Helvetica" panose="020B0604020202020204" pitchFamily="34" charset="0"/>
                <a:ea typeface="+mn-ea"/>
                <a:cs typeface="Arial" panose="020B0604020202020204" pitchFamily="34" charset="0"/>
                <a:sym typeface="Helvetica" panose="020B0604020202020204" pitchFamily="34" charset="0"/>
              </a:endParaRPr>
            </a:p>
          </p:txBody>
        </p:sp>
        <p:sp>
          <p:nvSpPr>
            <p:cNvPr id="22" name="AutoShape 39">
              <a:extLst>
                <a:ext uri="{FF2B5EF4-FFF2-40B4-BE49-F238E27FC236}">
                  <a16:creationId xmlns:a16="http://schemas.microsoft.com/office/drawing/2014/main" id="{F799852F-74DC-4C5E-B415-B6D366C4BB29}"/>
                </a:ext>
              </a:extLst>
            </p:cNvPr>
            <p:cNvSpPr>
              <a:spLocks/>
            </p:cNvSpPr>
            <p:nvPr/>
          </p:nvSpPr>
          <p:spPr bwMode="auto">
            <a:xfrm>
              <a:off x="5760788" y="2195515"/>
              <a:ext cx="503901" cy="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21599"/>
                  </a:moveTo>
                  <a:cubicBezTo>
                    <a:pt x="14399" y="14399"/>
                    <a:pt x="7200" y="7200"/>
                    <a:pt x="0" y="0"/>
                  </a:cubicBezTo>
                </a:path>
              </a:pathLst>
            </a:custGeom>
            <a:noFill/>
            <a:ln w="25400" cap="flat" cmpd="sng">
              <a:solidFill>
                <a:srgbClr val="A0A0A0"/>
              </a:solidFill>
              <a:prstDash val="solid"/>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1042050" rtl="0" eaLnBrk="1" fontAlgn="auto" latinLnBrk="0" hangingPunct="1">
                <a:lnSpc>
                  <a:spcPct val="100000"/>
                </a:lnSpc>
                <a:spcBef>
                  <a:spcPts val="0"/>
                </a:spcBef>
                <a:spcAft>
                  <a:spcPts val="0"/>
                </a:spcAft>
                <a:buClrTx/>
                <a:buSzTx/>
                <a:buFontTx/>
                <a:buNone/>
                <a:tabLst/>
                <a:defRPr/>
              </a:pPr>
              <a:endParaRPr kumimoji="0" lang="sv-SE" sz="2051" b="0" i="0" u="none" strike="noStrike" kern="1200" cap="none" spc="0" normalizeH="0" baseline="0" noProof="0">
                <a:ln>
                  <a:noFill/>
                </a:ln>
                <a:solidFill>
                  <a:prstClr val="black"/>
                </a:solidFill>
                <a:effectLst/>
                <a:uLnTx/>
                <a:uFillTx/>
                <a:latin typeface="Calibri"/>
                <a:ea typeface="+mn-ea"/>
                <a:cs typeface="+mn-cs"/>
              </a:endParaRPr>
            </a:p>
          </p:txBody>
        </p:sp>
        <p:sp>
          <p:nvSpPr>
            <p:cNvPr id="23" name="AutoShape 40">
              <a:extLst>
                <a:ext uri="{FF2B5EF4-FFF2-40B4-BE49-F238E27FC236}">
                  <a16:creationId xmlns:a16="http://schemas.microsoft.com/office/drawing/2014/main" id="{0383F8F0-7B73-4FD2-BF0D-FEEC0C4E1CD2}"/>
                </a:ext>
              </a:extLst>
            </p:cNvPr>
            <p:cNvSpPr>
              <a:spLocks/>
            </p:cNvSpPr>
            <p:nvPr/>
          </p:nvSpPr>
          <p:spPr bwMode="auto">
            <a:xfrm>
              <a:off x="1584325" y="2195516"/>
              <a:ext cx="503908" cy="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cubicBezTo>
                    <a:pt x="7200" y="14399"/>
                    <a:pt x="14399" y="7200"/>
                    <a:pt x="21599" y="0"/>
                  </a:cubicBezTo>
                </a:path>
              </a:pathLst>
            </a:custGeom>
            <a:noFill/>
            <a:ln w="25400" cap="flat" cmpd="sng">
              <a:solidFill>
                <a:srgbClr val="A0A0A0"/>
              </a:solidFill>
              <a:prstDash val="solid"/>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1042050" rtl="0" eaLnBrk="1" fontAlgn="auto" latinLnBrk="0" hangingPunct="1">
                <a:lnSpc>
                  <a:spcPct val="100000"/>
                </a:lnSpc>
                <a:spcBef>
                  <a:spcPts val="0"/>
                </a:spcBef>
                <a:spcAft>
                  <a:spcPts val="0"/>
                </a:spcAft>
                <a:buClrTx/>
                <a:buSzTx/>
                <a:buFontTx/>
                <a:buNone/>
                <a:tabLst/>
                <a:defRPr/>
              </a:pPr>
              <a:endParaRPr kumimoji="0" lang="sv-SE" sz="2051" b="0" i="0" u="none" strike="noStrike" kern="1200" cap="none" spc="0" normalizeH="0" baseline="0" noProof="0">
                <a:ln>
                  <a:noFill/>
                </a:ln>
                <a:solidFill>
                  <a:prstClr val="black"/>
                </a:solidFill>
                <a:effectLst/>
                <a:uLnTx/>
                <a:uFillTx/>
                <a:latin typeface="Calibri"/>
                <a:ea typeface="+mn-ea"/>
                <a:cs typeface="+mn-cs"/>
              </a:endParaRPr>
            </a:p>
          </p:txBody>
        </p:sp>
        <p:sp>
          <p:nvSpPr>
            <p:cNvPr id="24" name="AutoShape 41">
              <a:extLst>
                <a:ext uri="{FF2B5EF4-FFF2-40B4-BE49-F238E27FC236}">
                  <a16:creationId xmlns:a16="http://schemas.microsoft.com/office/drawing/2014/main" id="{535BD4EF-D3E6-4B29-9182-04ED66E45DB9}"/>
                </a:ext>
              </a:extLst>
            </p:cNvPr>
            <p:cNvSpPr>
              <a:spLocks/>
            </p:cNvSpPr>
            <p:nvPr/>
          </p:nvSpPr>
          <p:spPr bwMode="auto">
            <a:xfrm>
              <a:off x="3672557" y="2195515"/>
              <a:ext cx="503907" cy="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cubicBezTo>
                    <a:pt x="7200" y="14399"/>
                    <a:pt x="14399" y="7200"/>
                    <a:pt x="21599" y="0"/>
                  </a:cubicBezTo>
                </a:path>
              </a:pathLst>
            </a:custGeom>
            <a:noFill/>
            <a:ln w="25400" cap="flat" cmpd="sng">
              <a:solidFill>
                <a:srgbClr val="A0A0A0"/>
              </a:solidFill>
              <a:prstDash val="solid"/>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1042050" rtl="0" eaLnBrk="1" fontAlgn="auto" latinLnBrk="0" hangingPunct="1">
                <a:lnSpc>
                  <a:spcPct val="100000"/>
                </a:lnSpc>
                <a:spcBef>
                  <a:spcPts val="0"/>
                </a:spcBef>
                <a:spcAft>
                  <a:spcPts val="0"/>
                </a:spcAft>
                <a:buClrTx/>
                <a:buSzTx/>
                <a:buFontTx/>
                <a:buNone/>
                <a:tabLst/>
                <a:defRPr/>
              </a:pPr>
              <a:endParaRPr kumimoji="0" lang="sv-SE" sz="2051" b="0" i="0" u="none" strike="noStrike" kern="1200" cap="none" spc="0" normalizeH="0" baseline="0" noProof="0">
                <a:ln>
                  <a:noFill/>
                </a:ln>
                <a:solidFill>
                  <a:prstClr val="black"/>
                </a:solidFill>
                <a:effectLst/>
                <a:uLnTx/>
                <a:uFillTx/>
                <a:latin typeface="Calibri"/>
                <a:ea typeface="+mn-ea"/>
                <a:cs typeface="+mn-cs"/>
              </a:endParaRPr>
            </a:p>
          </p:txBody>
        </p:sp>
        <p:sp>
          <p:nvSpPr>
            <p:cNvPr id="25" name="AutoShape 42">
              <a:extLst>
                <a:ext uri="{FF2B5EF4-FFF2-40B4-BE49-F238E27FC236}">
                  <a16:creationId xmlns:a16="http://schemas.microsoft.com/office/drawing/2014/main" id="{CA4C81E1-A506-4457-BA21-1DC516C87E28}"/>
                </a:ext>
              </a:extLst>
            </p:cNvPr>
            <p:cNvSpPr>
              <a:spLocks/>
            </p:cNvSpPr>
            <p:nvPr/>
          </p:nvSpPr>
          <p:spPr bwMode="auto">
            <a:xfrm rot="16200000">
              <a:off x="3779371" y="-2987243"/>
              <a:ext cx="289792" cy="62642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1099" y="21599"/>
                  </a:lnTo>
                </a:path>
              </a:pathLst>
            </a:custGeom>
            <a:noFill/>
            <a:ln w="25400" cap="flat" cmpd="sng">
              <a:solidFill>
                <a:srgbClr val="A0A0A0"/>
              </a:solidFill>
              <a:prstDash val="solid"/>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0" marR="0" lvl="0" indent="0" algn="l" defTabSz="1042050" rtl="0" eaLnBrk="1" fontAlgn="auto" latinLnBrk="0" hangingPunct="1">
                <a:lnSpc>
                  <a:spcPct val="100000"/>
                </a:lnSpc>
                <a:spcBef>
                  <a:spcPts val="0"/>
                </a:spcBef>
                <a:spcAft>
                  <a:spcPts val="0"/>
                </a:spcAft>
                <a:buClrTx/>
                <a:buSzTx/>
                <a:buFontTx/>
                <a:buNone/>
                <a:tabLst/>
                <a:defRPr/>
              </a:pPr>
              <a:endParaRPr kumimoji="0" lang="sv-SE" altLang="sv-SE" sz="2051"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419332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ytuł i zawartość">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112090" y="1832254"/>
            <a:ext cx="9210675" cy="4794250"/>
          </a:xfrm>
          <a:prstGeom prst="rect">
            <a:avLst/>
          </a:prstGeom>
        </p:spPr>
        <p:txBody>
          <a:bodyPr lIns="0" tIns="0" rIns="0" bIns="0"/>
          <a:lstStyle>
            <a:lvl1pPr>
              <a:buClr>
                <a:srgbClr val="0094D8"/>
              </a:buClr>
              <a:defRPr sz="2400">
                <a:solidFill>
                  <a:schemeClr val="tx1">
                    <a:lumMod val="75000"/>
                    <a:lumOff val="25000"/>
                  </a:schemeClr>
                </a:solidFill>
                <a:latin typeface="+mn-lt"/>
              </a:defRPr>
            </a:lvl1pPr>
            <a:lvl2pPr>
              <a:buClr>
                <a:srgbClr val="0094D8"/>
              </a:buClr>
              <a:defRPr sz="2200">
                <a:solidFill>
                  <a:schemeClr val="tx1">
                    <a:lumMod val="75000"/>
                    <a:lumOff val="25000"/>
                  </a:schemeClr>
                </a:solidFill>
                <a:latin typeface="+mn-lt"/>
              </a:defRPr>
            </a:lvl2pPr>
            <a:lvl3pPr>
              <a:buClr>
                <a:srgbClr val="0094D8"/>
              </a:buClr>
              <a:defRPr>
                <a:solidFill>
                  <a:schemeClr val="tx1">
                    <a:lumMod val="75000"/>
                    <a:lumOff val="25000"/>
                  </a:schemeClr>
                </a:solidFill>
                <a:latin typeface="+mn-lt"/>
              </a:defRPr>
            </a:lvl3pPr>
            <a:lvl4pPr>
              <a:buClr>
                <a:srgbClr val="0094D8"/>
              </a:buClr>
              <a:defRPr>
                <a:solidFill>
                  <a:schemeClr val="tx1">
                    <a:lumMod val="75000"/>
                    <a:lumOff val="25000"/>
                  </a:schemeClr>
                </a:solidFill>
                <a:latin typeface="+mn-lt"/>
              </a:defRPr>
            </a:lvl4pPr>
            <a:lvl5pPr>
              <a:buClr>
                <a:srgbClr val="0094D8"/>
              </a:buClr>
              <a:defRPr>
                <a:solidFill>
                  <a:schemeClr val="tx1">
                    <a:lumMod val="75000"/>
                    <a:lumOff val="25000"/>
                  </a:schemeClr>
                </a:solidFill>
                <a:latin typeface="+mn-lt"/>
              </a:defRPr>
            </a:lvl5pPr>
          </a:lstStyle>
          <a:p>
            <a:pPr lvl="0"/>
            <a:r>
              <a:rPr lang="pl-PL" dirty="0"/>
              <a:t>Edytuj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7" name="Tytuł 1"/>
          <p:cNvSpPr>
            <a:spLocks noGrp="1"/>
          </p:cNvSpPr>
          <p:nvPr>
            <p:ph type="title" hasCustomPrompt="1"/>
          </p:nvPr>
        </p:nvSpPr>
        <p:spPr>
          <a:xfrm>
            <a:off x="1102663" y="693869"/>
            <a:ext cx="9210675" cy="776713"/>
          </a:xfrm>
          <a:prstGeom prst="rect">
            <a:avLst/>
          </a:prstGeom>
        </p:spPr>
        <p:txBody>
          <a:bodyPr lIns="0" tIns="0" rIns="0" bIns="0" anchor="t" anchorCtr="0">
            <a:normAutofit/>
          </a:bodyPr>
          <a:lstStyle>
            <a:lvl1pPr>
              <a:defRPr sz="3000" b="1">
                <a:solidFill>
                  <a:schemeClr val="tx1">
                    <a:lumMod val="65000"/>
                    <a:lumOff val="35000"/>
                  </a:schemeClr>
                </a:solidFill>
                <a:latin typeface="+mn-lt"/>
              </a:defRPr>
            </a:lvl1pPr>
          </a:lstStyle>
          <a:p>
            <a:r>
              <a:rPr lang="pl-PL" dirty="0"/>
              <a:t>KLIKNIJ, ABY EDYTOWAĆ STYL</a:t>
            </a:r>
          </a:p>
        </p:txBody>
      </p:sp>
    </p:spTree>
    <p:extLst>
      <p:ext uri="{BB962C8B-B14F-4D97-AF65-F5344CB8AC3E}">
        <p14:creationId xmlns:p14="http://schemas.microsoft.com/office/powerpoint/2010/main" val="2147299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ytuł i zawartość">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102660" y="1841679"/>
            <a:ext cx="9210675" cy="4794250"/>
          </a:xfrm>
          <a:prstGeom prst="rect">
            <a:avLst/>
          </a:prstGeom>
        </p:spPr>
        <p:txBody>
          <a:bodyPr lIns="0" tIns="0" rIns="0" bIns="0"/>
          <a:lstStyle>
            <a:lvl1pPr marL="228600" indent="-228600">
              <a:buClr>
                <a:srgbClr val="0094D8"/>
              </a:buClr>
              <a:buFont typeface="Wingdings" panose="05000000000000000000" pitchFamily="2" charset="2"/>
              <a:buChar char="ü"/>
              <a:defRPr sz="2400">
                <a:solidFill>
                  <a:schemeClr val="tx1">
                    <a:lumMod val="75000"/>
                    <a:lumOff val="25000"/>
                  </a:schemeClr>
                </a:solidFill>
                <a:latin typeface="+mn-lt"/>
              </a:defRPr>
            </a:lvl1pPr>
            <a:lvl2pPr marL="685800" indent="-228600">
              <a:buClr>
                <a:srgbClr val="0094D8"/>
              </a:buClr>
              <a:buFont typeface="Wingdings" panose="05000000000000000000" pitchFamily="2" charset="2"/>
              <a:buChar char="ü"/>
              <a:defRPr sz="2200">
                <a:solidFill>
                  <a:schemeClr val="tx1">
                    <a:lumMod val="75000"/>
                    <a:lumOff val="25000"/>
                  </a:schemeClr>
                </a:solidFill>
                <a:latin typeface="+mn-lt"/>
              </a:defRPr>
            </a:lvl2pPr>
            <a:lvl3pPr marL="1143000" indent="-228600">
              <a:buClr>
                <a:srgbClr val="0094D8"/>
              </a:buClr>
              <a:buFont typeface="Wingdings" panose="05000000000000000000" pitchFamily="2" charset="2"/>
              <a:buChar char="ü"/>
              <a:defRPr>
                <a:solidFill>
                  <a:schemeClr val="tx1">
                    <a:lumMod val="75000"/>
                    <a:lumOff val="25000"/>
                  </a:schemeClr>
                </a:solidFill>
                <a:latin typeface="+mn-lt"/>
              </a:defRPr>
            </a:lvl3pPr>
            <a:lvl4pPr marL="1600200" indent="-228600">
              <a:buClr>
                <a:srgbClr val="0094D8"/>
              </a:buClr>
              <a:buFont typeface="Wingdings" panose="05000000000000000000" pitchFamily="2" charset="2"/>
              <a:buChar char="ü"/>
              <a:defRPr>
                <a:solidFill>
                  <a:schemeClr val="tx1">
                    <a:lumMod val="75000"/>
                    <a:lumOff val="25000"/>
                  </a:schemeClr>
                </a:solidFill>
                <a:latin typeface="+mn-lt"/>
              </a:defRPr>
            </a:lvl4pPr>
            <a:lvl5pPr marL="2057400" indent="-228600">
              <a:buClr>
                <a:srgbClr val="0094D8"/>
              </a:buClr>
              <a:buFont typeface="Wingdings" panose="05000000000000000000" pitchFamily="2" charset="2"/>
              <a:buChar char="ü"/>
              <a:defRPr>
                <a:solidFill>
                  <a:schemeClr val="tx1">
                    <a:lumMod val="75000"/>
                    <a:lumOff val="25000"/>
                  </a:schemeClr>
                </a:solidFill>
                <a:latin typeface="+mn-lt"/>
              </a:defRPr>
            </a:lvl5pPr>
          </a:lstStyle>
          <a:p>
            <a:pPr lvl="0"/>
            <a:r>
              <a:rPr lang="pl-PL" dirty="0"/>
              <a:t>Edytuj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7" name="Tytuł 1"/>
          <p:cNvSpPr>
            <a:spLocks noGrp="1"/>
          </p:cNvSpPr>
          <p:nvPr>
            <p:ph type="title" hasCustomPrompt="1"/>
          </p:nvPr>
        </p:nvSpPr>
        <p:spPr>
          <a:xfrm>
            <a:off x="1093233" y="703294"/>
            <a:ext cx="9210675" cy="776713"/>
          </a:xfrm>
          <a:prstGeom prst="rect">
            <a:avLst/>
          </a:prstGeom>
        </p:spPr>
        <p:txBody>
          <a:bodyPr lIns="0" tIns="0" rIns="0" bIns="0" anchor="t" anchorCtr="0">
            <a:normAutofit/>
          </a:bodyPr>
          <a:lstStyle>
            <a:lvl1pPr>
              <a:defRPr sz="3000" b="1">
                <a:solidFill>
                  <a:schemeClr val="tx1">
                    <a:lumMod val="65000"/>
                    <a:lumOff val="35000"/>
                  </a:schemeClr>
                </a:solidFill>
                <a:latin typeface="+mn-lt"/>
              </a:defRPr>
            </a:lvl1pPr>
          </a:lstStyle>
          <a:p>
            <a:r>
              <a:rPr lang="pl-PL" dirty="0"/>
              <a:t>KLIKNIJ, ABY EDYTOWAĆ STYL</a:t>
            </a:r>
          </a:p>
        </p:txBody>
      </p:sp>
    </p:spTree>
    <p:extLst>
      <p:ext uri="{BB962C8B-B14F-4D97-AF65-F5344CB8AC3E}">
        <p14:creationId xmlns:p14="http://schemas.microsoft.com/office/powerpoint/2010/main" val="4273207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wa elementy zawartości">
    <p:spTree>
      <p:nvGrpSpPr>
        <p:cNvPr id="1" name=""/>
        <p:cNvGrpSpPr/>
        <p:nvPr/>
      </p:nvGrpSpPr>
      <p:grpSpPr>
        <a:xfrm>
          <a:off x="0" y="0"/>
          <a:ext cx="0" cy="0"/>
          <a:chOff x="0" y="0"/>
          <a:chExt cx="0" cy="0"/>
        </a:xfrm>
      </p:grpSpPr>
      <p:sp>
        <p:nvSpPr>
          <p:cNvPr id="8" name="Tytuł 1"/>
          <p:cNvSpPr>
            <a:spLocks noGrp="1"/>
          </p:cNvSpPr>
          <p:nvPr>
            <p:ph type="title" hasCustomPrompt="1"/>
          </p:nvPr>
        </p:nvSpPr>
        <p:spPr>
          <a:xfrm>
            <a:off x="1102659" y="712722"/>
            <a:ext cx="9210675" cy="776713"/>
          </a:xfrm>
          <a:prstGeom prst="rect">
            <a:avLst/>
          </a:prstGeom>
        </p:spPr>
        <p:txBody>
          <a:bodyPr lIns="0" tIns="0" rIns="0" bIns="0" anchor="t" anchorCtr="0">
            <a:normAutofit/>
          </a:bodyPr>
          <a:lstStyle>
            <a:lvl1pPr>
              <a:defRPr sz="3000" b="1">
                <a:solidFill>
                  <a:schemeClr val="tx1">
                    <a:lumMod val="65000"/>
                    <a:lumOff val="35000"/>
                  </a:schemeClr>
                </a:solidFill>
                <a:latin typeface="+mn-lt"/>
              </a:defRPr>
            </a:lvl1pPr>
          </a:lstStyle>
          <a:p>
            <a:r>
              <a:rPr lang="pl-PL" dirty="0"/>
              <a:t>KLIKNIJ, ABY EDYTOWAĆ STYL</a:t>
            </a:r>
          </a:p>
        </p:txBody>
      </p:sp>
      <p:sp>
        <p:nvSpPr>
          <p:cNvPr id="9" name="Symbol zastępczy zawartości 2"/>
          <p:cNvSpPr>
            <a:spLocks noGrp="1"/>
          </p:cNvSpPr>
          <p:nvPr>
            <p:ph idx="1"/>
          </p:nvPr>
        </p:nvSpPr>
        <p:spPr>
          <a:xfrm>
            <a:off x="1112087" y="1851107"/>
            <a:ext cx="4435655" cy="4794250"/>
          </a:xfrm>
          <a:prstGeom prst="rect">
            <a:avLst/>
          </a:prstGeom>
        </p:spPr>
        <p:txBody>
          <a:bodyPr lIns="0" tIns="0" rIns="0" bIns="0"/>
          <a:lstStyle>
            <a:lvl1pPr>
              <a:buClr>
                <a:srgbClr val="0094D8"/>
              </a:buClr>
              <a:defRPr sz="2400">
                <a:solidFill>
                  <a:schemeClr val="tx1">
                    <a:lumMod val="75000"/>
                    <a:lumOff val="25000"/>
                  </a:schemeClr>
                </a:solidFill>
                <a:latin typeface="+mn-lt"/>
              </a:defRPr>
            </a:lvl1pPr>
            <a:lvl2pPr>
              <a:buClr>
                <a:srgbClr val="0094D8"/>
              </a:buClr>
              <a:defRPr sz="2200">
                <a:solidFill>
                  <a:schemeClr val="tx1">
                    <a:lumMod val="75000"/>
                    <a:lumOff val="25000"/>
                  </a:schemeClr>
                </a:solidFill>
                <a:latin typeface="+mn-lt"/>
              </a:defRPr>
            </a:lvl2pPr>
            <a:lvl3pPr>
              <a:buClr>
                <a:srgbClr val="0094D8"/>
              </a:buClr>
              <a:defRPr>
                <a:solidFill>
                  <a:schemeClr val="tx1">
                    <a:lumMod val="75000"/>
                    <a:lumOff val="25000"/>
                  </a:schemeClr>
                </a:solidFill>
                <a:latin typeface="+mn-lt"/>
              </a:defRPr>
            </a:lvl3pPr>
            <a:lvl4pPr>
              <a:buClr>
                <a:srgbClr val="0094D8"/>
              </a:buClr>
              <a:defRPr>
                <a:solidFill>
                  <a:schemeClr val="tx1">
                    <a:lumMod val="75000"/>
                    <a:lumOff val="25000"/>
                  </a:schemeClr>
                </a:solidFill>
                <a:latin typeface="+mn-lt"/>
              </a:defRPr>
            </a:lvl4pPr>
            <a:lvl5pPr>
              <a:buClr>
                <a:srgbClr val="0094D8"/>
              </a:buClr>
              <a:defRPr>
                <a:solidFill>
                  <a:schemeClr val="tx1">
                    <a:lumMod val="75000"/>
                    <a:lumOff val="25000"/>
                  </a:schemeClr>
                </a:solidFill>
                <a:latin typeface="+mn-lt"/>
              </a:defRPr>
            </a:lvl5pPr>
          </a:lstStyle>
          <a:p>
            <a:pPr lvl="0"/>
            <a:r>
              <a:rPr lang="pl-PL" dirty="0"/>
              <a:t>Edytuj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10" name="Symbol zastępczy zawartości 2"/>
          <p:cNvSpPr>
            <a:spLocks noGrp="1"/>
          </p:cNvSpPr>
          <p:nvPr>
            <p:ph idx="13"/>
          </p:nvPr>
        </p:nvSpPr>
        <p:spPr>
          <a:xfrm>
            <a:off x="5877679" y="1851107"/>
            <a:ext cx="4435655" cy="4794250"/>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lIns="0" tIns="0" rIns="0" bIns="0"/>
          <a:lstStyle>
            <a:lvl1pPr>
              <a:buClr>
                <a:srgbClr val="0094D8"/>
              </a:buClr>
              <a:defRPr sz="2400">
                <a:solidFill>
                  <a:schemeClr val="tx1">
                    <a:lumMod val="75000"/>
                    <a:lumOff val="25000"/>
                  </a:schemeClr>
                </a:solidFill>
                <a:latin typeface="+mn-lt"/>
              </a:defRPr>
            </a:lvl1pPr>
            <a:lvl2pPr>
              <a:buClr>
                <a:srgbClr val="0094D8"/>
              </a:buClr>
              <a:defRPr sz="2200">
                <a:solidFill>
                  <a:schemeClr val="tx1">
                    <a:lumMod val="75000"/>
                    <a:lumOff val="25000"/>
                  </a:schemeClr>
                </a:solidFill>
                <a:latin typeface="+mn-lt"/>
              </a:defRPr>
            </a:lvl2pPr>
            <a:lvl3pPr>
              <a:buClr>
                <a:srgbClr val="0094D8"/>
              </a:buClr>
              <a:defRPr>
                <a:solidFill>
                  <a:schemeClr val="tx1">
                    <a:lumMod val="75000"/>
                    <a:lumOff val="25000"/>
                  </a:schemeClr>
                </a:solidFill>
                <a:latin typeface="+mn-lt"/>
              </a:defRPr>
            </a:lvl3pPr>
            <a:lvl4pPr>
              <a:buClr>
                <a:srgbClr val="0094D8"/>
              </a:buClr>
              <a:defRPr>
                <a:solidFill>
                  <a:schemeClr val="tx1">
                    <a:lumMod val="75000"/>
                    <a:lumOff val="25000"/>
                  </a:schemeClr>
                </a:solidFill>
                <a:latin typeface="+mn-lt"/>
              </a:defRPr>
            </a:lvl4pPr>
            <a:lvl5pPr>
              <a:buClr>
                <a:srgbClr val="0094D8"/>
              </a:buClr>
              <a:defRPr>
                <a:solidFill>
                  <a:schemeClr val="tx1">
                    <a:lumMod val="75000"/>
                    <a:lumOff val="25000"/>
                  </a:schemeClr>
                </a:solidFill>
                <a:latin typeface="+mn-lt"/>
              </a:defRPr>
            </a:lvl5pPr>
          </a:lstStyle>
          <a:p>
            <a:pPr lvl="0"/>
            <a:r>
              <a:rPr lang="pl-PL" dirty="0"/>
              <a:t>Edytuj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2027031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ajd tytułowy">
    <p:spTree>
      <p:nvGrpSpPr>
        <p:cNvPr id="1" name=""/>
        <p:cNvGrpSpPr/>
        <p:nvPr/>
      </p:nvGrpSpPr>
      <p:grpSpPr>
        <a:xfrm>
          <a:off x="0" y="0"/>
          <a:ext cx="0" cy="0"/>
          <a:chOff x="0" y="0"/>
          <a:chExt cx="0" cy="0"/>
        </a:xfrm>
      </p:grpSpPr>
    </p:spTree>
    <p:extLst>
      <p:ext uri="{BB962C8B-B14F-4D97-AF65-F5344CB8AC3E}">
        <p14:creationId xmlns:p14="http://schemas.microsoft.com/office/powerpoint/2010/main" val="993809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Slajd tytułowy">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6EFB4A86-5CC9-477D-B2C7-88D29337AE19}"/>
              </a:ext>
            </a:extLst>
          </p:cNvPr>
          <p:cNvSpPr txBox="1">
            <a:spLocks noChangeArrowheads="1"/>
          </p:cNvSpPr>
          <p:nvPr userDrawn="1"/>
        </p:nvSpPr>
        <p:spPr>
          <a:xfrm>
            <a:off x="1184700" y="626556"/>
            <a:ext cx="8402638" cy="685800"/>
          </a:xfrm>
          <a:prstGeom prst="rect">
            <a:avLst/>
          </a:prstGeom>
        </p:spPr>
        <p:txBody>
          <a:bodyPr lIns="0" tIns="0" rIns="0" bIns="0"/>
          <a:lstStyle>
            <a:lvl1pPr algn="l" defTabSz="457200" rtl="0" fontAlgn="base" hangingPunct="0">
              <a:spcBef>
                <a:spcPct val="0"/>
              </a:spcBef>
              <a:spcAft>
                <a:spcPct val="0"/>
              </a:spcAft>
              <a:defRPr sz="1200" kern="1200">
                <a:solidFill>
                  <a:srgbClr val="000000"/>
                </a:solidFill>
                <a:latin typeface="+mj-lt"/>
                <a:ea typeface="+mj-ea"/>
                <a:cs typeface="+mj-cs"/>
                <a:sym typeface="Helvetica" panose="020B0604020202020204" pitchFamily="34" charset="0"/>
              </a:defRPr>
            </a:lvl1pPr>
            <a:lvl2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4572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9144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13716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18288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755650">
              <a:lnSpc>
                <a:spcPct val="115000"/>
              </a:lnSpc>
            </a:pPr>
            <a:r>
              <a:rPr lang="sv-SE" altLang="sv-SE" sz="3000" b="1" dirty="0">
                <a:solidFill>
                  <a:srgbClr val="0094D8"/>
                </a:solidFill>
                <a:latin typeface="Calibri"/>
                <a:ea typeface="Avenir" charset="0"/>
                <a:cs typeface="Calibri"/>
                <a:sym typeface="Avenir" charset="0"/>
              </a:rPr>
              <a:t>KWALIFIKACJE</a:t>
            </a:r>
            <a:r>
              <a:rPr lang="sv-SE" altLang="sv-SE" sz="3000" b="1" dirty="0">
                <a:solidFill>
                  <a:srgbClr val="535353"/>
                </a:solidFill>
                <a:latin typeface="Calibri"/>
                <a:ea typeface="Avenir" charset="0"/>
                <a:cs typeface="Calibri"/>
                <a:sym typeface="Avenir" charset="0"/>
              </a:rPr>
              <a:t> AKTUALNIE ZGŁOSZONE DO ZRK</a:t>
            </a:r>
            <a:endParaRPr lang="sv-SE" altLang="sv-SE" dirty="0">
              <a:latin typeface="Calibri"/>
              <a:cs typeface="Calibri"/>
            </a:endParaRPr>
          </a:p>
        </p:txBody>
      </p:sp>
      <p:sp>
        <p:nvSpPr>
          <p:cNvPr id="5" name="Rectangle 2">
            <a:extLst>
              <a:ext uri="{FF2B5EF4-FFF2-40B4-BE49-F238E27FC236}">
                <a16:creationId xmlns:a16="http://schemas.microsoft.com/office/drawing/2014/main" id="{53ADDA22-D8AA-459D-90F4-55751BB32AE1}"/>
              </a:ext>
            </a:extLst>
          </p:cNvPr>
          <p:cNvSpPr txBox="1">
            <a:spLocks noChangeArrowheads="1"/>
          </p:cNvSpPr>
          <p:nvPr userDrawn="1"/>
        </p:nvSpPr>
        <p:spPr>
          <a:xfrm>
            <a:off x="1565700" y="1491744"/>
            <a:ext cx="6872287" cy="4730750"/>
          </a:xfrm>
          <a:prstGeom prst="rect">
            <a:avLst/>
          </a:prstGeom>
        </p:spPr>
        <p:txBody>
          <a:bodyPr lIns="0" tIns="0" rIns="0" bIns="0"/>
          <a:lstStyle>
            <a:lvl1pPr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1pPr>
            <a:lvl2pPr marL="228600"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2pPr>
            <a:lvl3pPr marL="457200"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3pPr>
            <a:lvl4pPr marL="685800"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4pPr>
            <a:lvl5pPr marL="914400"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7175" indent="-257175" defTabSz="995363">
              <a:spcBef>
                <a:spcPts val="600"/>
              </a:spcBef>
              <a:buClr>
                <a:srgbClr val="0094D8"/>
              </a:buClr>
              <a:buFontTx/>
              <a:buChar char="•"/>
            </a:pPr>
            <a:r>
              <a:rPr lang="sv-SE" altLang="sv-SE" sz="1800" dirty="0">
                <a:solidFill>
                  <a:srgbClr val="535353"/>
                </a:solidFill>
                <a:latin typeface="Calibri"/>
                <a:ea typeface="Avenir" charset="0"/>
                <a:cs typeface="Calibri"/>
                <a:sym typeface="Avenir" charset="0"/>
              </a:rPr>
              <a:t>Prowadzenie szkoleń, warsztatów i treningów dla osób dorosłych pracujących </a:t>
            </a:r>
            <a:br>
              <a:rPr lang="en-US" dirty="0">
                <a:solidFill>
                  <a:schemeClr val="tx1"/>
                </a:solidFill>
              </a:rPr>
            </a:br>
            <a:r>
              <a:rPr lang="sv-SE" altLang="sv-SE" sz="1800" dirty="0">
                <a:solidFill>
                  <a:srgbClr val="535353"/>
                </a:solidFill>
                <a:latin typeface="Calibri"/>
                <a:ea typeface="Avenir" charset="0"/>
                <a:cs typeface="Calibri"/>
                <a:sym typeface="Avenir" charset="0"/>
              </a:rPr>
              <a:t>w organizacjach biznesowych i instytucjach administracji publicznej</a:t>
            </a:r>
            <a:endParaRPr lang="sv-SE" altLang="sv-SE" sz="1800" dirty="0">
              <a:solidFill>
                <a:srgbClr val="535353"/>
              </a:solidFill>
              <a:latin typeface="Calibri"/>
              <a:ea typeface="Avenir" charset="0"/>
              <a:cs typeface="Calibri"/>
            </a:endParaRPr>
          </a:p>
          <a:p>
            <a:pPr marL="257175" indent="-257175" defTabSz="995363">
              <a:spcBef>
                <a:spcPts val="600"/>
              </a:spcBef>
              <a:buClr>
                <a:srgbClr val="0094D8"/>
              </a:buClr>
              <a:buFontTx/>
              <a:buChar char="•"/>
            </a:pPr>
            <a:r>
              <a:rPr lang="sv-SE" altLang="sv-SE" sz="1800" dirty="0">
                <a:solidFill>
                  <a:srgbClr val="535353"/>
                </a:solidFill>
                <a:latin typeface="Calibri"/>
                <a:ea typeface="Avenir" charset="0"/>
                <a:cs typeface="Calibri"/>
                <a:sym typeface="Avenir" charset="0"/>
              </a:rPr>
              <a:t>Instruktor stylizacji paznokci</a:t>
            </a:r>
            <a:endParaRPr lang="sv-SE" altLang="sv-SE" sz="1800" dirty="0">
              <a:solidFill>
                <a:srgbClr val="535353"/>
              </a:solidFill>
              <a:latin typeface="Calibri"/>
              <a:ea typeface="Avenir" charset="0"/>
              <a:cs typeface="Calibri"/>
            </a:endParaRPr>
          </a:p>
          <a:p>
            <a:pPr marL="257175" indent="-257175" defTabSz="995363">
              <a:spcBef>
                <a:spcPts val="600"/>
              </a:spcBef>
              <a:buClr>
                <a:srgbClr val="0094D8"/>
              </a:buClr>
              <a:buFontTx/>
              <a:buChar char="•"/>
            </a:pPr>
            <a:r>
              <a:rPr lang="sv-SE" altLang="sv-SE" sz="1800" dirty="0">
                <a:solidFill>
                  <a:srgbClr val="535353"/>
                </a:solidFill>
                <a:latin typeface="Calibri"/>
                <a:ea typeface="Avenir" charset="0"/>
                <a:cs typeface="Calibri"/>
                <a:sym typeface="Avenir" charset="0"/>
              </a:rPr>
              <a:t>Instruktor stylizacji rzęs</a:t>
            </a:r>
            <a:endParaRPr lang="sv-SE" altLang="sv-SE" sz="1800" dirty="0">
              <a:solidFill>
                <a:srgbClr val="535353"/>
              </a:solidFill>
              <a:latin typeface="Calibri"/>
              <a:ea typeface="Avenir" charset="0"/>
              <a:cs typeface="Calibri"/>
            </a:endParaRPr>
          </a:p>
          <a:p>
            <a:pPr marL="257175" indent="-257175" defTabSz="995363">
              <a:spcBef>
                <a:spcPts val="600"/>
              </a:spcBef>
              <a:buClr>
                <a:srgbClr val="0094D8"/>
              </a:buClr>
              <a:buFontTx/>
              <a:buChar char="•"/>
            </a:pPr>
            <a:r>
              <a:rPr lang="sv-SE" altLang="sv-SE" sz="1800" dirty="0">
                <a:solidFill>
                  <a:srgbClr val="535353"/>
                </a:solidFill>
                <a:latin typeface="Calibri"/>
                <a:ea typeface="Avenir" charset="0"/>
                <a:cs typeface="Calibri"/>
                <a:sym typeface="Avenir" charset="0"/>
              </a:rPr>
              <a:t>Obsługa procesów kadrowo-płacowych</a:t>
            </a:r>
            <a:endParaRPr lang="sv-SE" altLang="sv-SE" sz="1800" dirty="0">
              <a:solidFill>
                <a:srgbClr val="535353"/>
              </a:solidFill>
              <a:latin typeface="Calibri"/>
              <a:ea typeface="Avenir" charset="0"/>
              <a:cs typeface="Calibri"/>
            </a:endParaRPr>
          </a:p>
          <a:p>
            <a:pPr marL="257175" indent="-257175" defTabSz="995363">
              <a:spcBef>
                <a:spcPts val="600"/>
              </a:spcBef>
              <a:buClr>
                <a:srgbClr val="0094D8"/>
              </a:buClr>
              <a:buFontTx/>
              <a:buChar char="•"/>
            </a:pPr>
            <a:r>
              <a:rPr lang="sv-SE" altLang="sv-SE" sz="1800" dirty="0">
                <a:solidFill>
                  <a:srgbClr val="535353"/>
                </a:solidFill>
                <a:latin typeface="Calibri"/>
                <a:ea typeface="Avenir" charset="0"/>
                <a:cs typeface="Calibri"/>
                <a:sym typeface="Avenir" charset="0"/>
              </a:rPr>
              <a:t>Praca z dzieckiem metodą Marii Montessori</a:t>
            </a:r>
            <a:endParaRPr lang="sv-SE" altLang="sv-SE" sz="1800" dirty="0">
              <a:solidFill>
                <a:srgbClr val="535353"/>
              </a:solidFill>
              <a:latin typeface="Calibri"/>
              <a:ea typeface="Avenir" charset="0"/>
              <a:cs typeface="Calibri"/>
            </a:endParaRPr>
          </a:p>
          <a:p>
            <a:pPr marL="257175" indent="-257175" defTabSz="995363">
              <a:spcBef>
                <a:spcPts val="600"/>
              </a:spcBef>
              <a:buClr>
                <a:srgbClr val="0094D8"/>
              </a:buClr>
              <a:buFontTx/>
              <a:buChar char="•"/>
            </a:pPr>
            <a:r>
              <a:rPr lang="sv-SE" altLang="sv-SE" sz="1800" dirty="0">
                <a:solidFill>
                  <a:srgbClr val="535353"/>
                </a:solidFill>
                <a:latin typeface="Calibri"/>
                <a:ea typeface="Avenir" charset="0"/>
                <a:cs typeface="Calibri"/>
                <a:sym typeface="Avenir" charset="0"/>
              </a:rPr>
              <a:t>Doradzanie w zakresie finansów osobistych</a:t>
            </a:r>
            <a:endParaRPr lang="sv-SE" altLang="sv-SE" sz="1800" dirty="0">
              <a:solidFill>
                <a:srgbClr val="535353"/>
              </a:solidFill>
              <a:latin typeface="Calibri"/>
              <a:ea typeface="Avenir" charset="0"/>
              <a:cs typeface="Calibri"/>
            </a:endParaRPr>
          </a:p>
          <a:p>
            <a:pPr marL="257175" indent="-257175" defTabSz="995363">
              <a:spcBef>
                <a:spcPts val="600"/>
              </a:spcBef>
              <a:buClr>
                <a:srgbClr val="0094D8"/>
              </a:buClr>
              <a:buFontTx/>
              <a:buChar char="•"/>
            </a:pPr>
            <a:r>
              <a:rPr lang="sv-SE" altLang="sv-SE" sz="1800" dirty="0">
                <a:solidFill>
                  <a:srgbClr val="535353"/>
                </a:solidFill>
                <a:latin typeface="Calibri"/>
                <a:ea typeface="Avenir" charset="0"/>
                <a:cs typeface="Calibri"/>
                <a:sym typeface="Avenir" charset="0"/>
              </a:rPr>
              <a:t>Planowanie i prowadzenie zajęć z kiteboardingu w ramach cyklu szkoleniowego</a:t>
            </a:r>
            <a:endParaRPr lang="sv-SE" altLang="sv-SE" sz="1800" dirty="0">
              <a:solidFill>
                <a:srgbClr val="535353"/>
              </a:solidFill>
              <a:latin typeface="Calibri"/>
              <a:ea typeface="Avenir" charset="0"/>
              <a:cs typeface="Calibri"/>
            </a:endParaRPr>
          </a:p>
          <a:p>
            <a:pPr marL="257175" indent="-257175" defTabSz="995363">
              <a:spcBef>
                <a:spcPts val="600"/>
              </a:spcBef>
              <a:buClr>
                <a:srgbClr val="0094D8"/>
              </a:buClr>
              <a:buFontTx/>
              <a:buChar char="•"/>
            </a:pPr>
            <a:r>
              <a:rPr lang="sv-SE" altLang="sv-SE" sz="1800" dirty="0">
                <a:solidFill>
                  <a:srgbClr val="535353"/>
                </a:solidFill>
                <a:latin typeface="Calibri"/>
                <a:ea typeface="Avenir" charset="0"/>
                <a:cs typeface="Calibri"/>
                <a:sym typeface="Avenir" charset="0"/>
              </a:rPr>
              <a:t>Organizowanie pobytu i działań edukacyjno-krajoznawczych </a:t>
            </a:r>
            <a:br>
              <a:rPr lang="en-US" dirty="0">
                <a:solidFill>
                  <a:schemeClr val="tx1"/>
                </a:solidFill>
                <a:latin typeface="+mn-ea"/>
                <a:cs typeface="+mn-ea"/>
              </a:rPr>
            </a:br>
            <a:r>
              <a:rPr lang="sv-SE" altLang="sv-SE" sz="1800" dirty="0">
                <a:solidFill>
                  <a:srgbClr val="535353"/>
                </a:solidFill>
                <a:latin typeface="Calibri"/>
                <a:ea typeface="Avenir" charset="0"/>
                <a:cs typeface="Calibri"/>
                <a:sym typeface="Avenir" charset="0"/>
              </a:rPr>
              <a:t>na terenach wiejskich</a:t>
            </a:r>
            <a:endParaRPr lang="sv-SE" altLang="sv-SE" sz="1800" dirty="0">
              <a:solidFill>
                <a:srgbClr val="535353"/>
              </a:solidFill>
              <a:latin typeface="Calibri"/>
              <a:ea typeface="Avenir" charset="0"/>
              <a:cs typeface="Calibri"/>
            </a:endParaRPr>
          </a:p>
          <a:p>
            <a:pPr marL="257175" indent="-257175" defTabSz="995363">
              <a:spcBef>
                <a:spcPts val="600"/>
              </a:spcBef>
              <a:buClr>
                <a:srgbClr val="0094D8"/>
              </a:buClr>
              <a:buFontTx/>
              <a:buChar char="•"/>
            </a:pPr>
            <a:r>
              <a:rPr lang="sv-SE" altLang="sv-SE" sz="1800" dirty="0">
                <a:solidFill>
                  <a:srgbClr val="535353"/>
                </a:solidFill>
                <a:latin typeface="Calibri"/>
                <a:ea typeface="Avenir" charset="0"/>
                <a:cs typeface="Calibri"/>
                <a:sym typeface="Avenir" charset="0"/>
              </a:rPr>
              <a:t>Przygotowywanie potraw zgodnie z trendami rynkowymi i zasadami </a:t>
            </a:r>
            <a:br>
              <a:rPr lang="en-US" dirty="0">
                <a:solidFill>
                  <a:schemeClr val="tx1"/>
                </a:solidFill>
                <a:latin typeface="+mn-ea"/>
                <a:cs typeface="+mn-ea"/>
              </a:rPr>
            </a:br>
            <a:r>
              <a:rPr lang="sv-SE" altLang="sv-SE" sz="1800" dirty="0">
                <a:solidFill>
                  <a:srgbClr val="535353"/>
                </a:solidFill>
                <a:latin typeface="Calibri"/>
                <a:ea typeface="Avenir" charset="0"/>
                <a:cs typeface="Calibri"/>
                <a:sym typeface="Avenir" charset="0"/>
              </a:rPr>
              <a:t>zdrowego żywienia</a:t>
            </a:r>
            <a:endParaRPr lang="sv-SE" altLang="sv-SE" dirty="0">
              <a:latin typeface="Calibri"/>
              <a:cs typeface="Calibri"/>
            </a:endParaRPr>
          </a:p>
        </p:txBody>
      </p:sp>
    </p:spTree>
    <p:extLst>
      <p:ext uri="{BB962C8B-B14F-4D97-AF65-F5344CB8AC3E}">
        <p14:creationId xmlns:p14="http://schemas.microsoft.com/office/powerpoint/2010/main" val="2553799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Slajd tytułowy">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6EFB4A86-5CC9-477D-B2C7-88D29337AE19}"/>
              </a:ext>
            </a:extLst>
          </p:cNvPr>
          <p:cNvSpPr txBox="1">
            <a:spLocks noChangeArrowheads="1"/>
          </p:cNvSpPr>
          <p:nvPr userDrawn="1"/>
        </p:nvSpPr>
        <p:spPr>
          <a:xfrm>
            <a:off x="1099859" y="607701"/>
            <a:ext cx="8402638" cy="865188"/>
          </a:xfrm>
          <a:prstGeom prst="rect">
            <a:avLst/>
          </a:prstGeom>
        </p:spPr>
        <p:txBody>
          <a:bodyPr lIns="0" tIns="0" rIns="0" bIns="0"/>
          <a:lstStyle>
            <a:lvl1pPr algn="l" defTabSz="457200" rtl="0" fontAlgn="base" hangingPunct="0">
              <a:spcBef>
                <a:spcPct val="0"/>
              </a:spcBef>
              <a:spcAft>
                <a:spcPct val="0"/>
              </a:spcAft>
              <a:defRPr sz="1200" kern="1200">
                <a:solidFill>
                  <a:srgbClr val="000000"/>
                </a:solidFill>
                <a:latin typeface="+mj-lt"/>
                <a:ea typeface="+mj-ea"/>
                <a:cs typeface="+mj-cs"/>
                <a:sym typeface="Helvetica" panose="020B0604020202020204" pitchFamily="34" charset="0"/>
              </a:defRPr>
            </a:lvl1pPr>
            <a:lvl2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4572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9144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13716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18288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755650">
              <a:lnSpc>
                <a:spcPct val="115000"/>
              </a:lnSpc>
            </a:pPr>
            <a:r>
              <a:rPr lang="sv-SE" altLang="sv-SE" sz="3000" b="1" dirty="0">
                <a:solidFill>
                  <a:srgbClr val="0094D8"/>
                </a:solidFill>
                <a:latin typeface="Calibri"/>
                <a:ea typeface="Avenir" charset="0"/>
                <a:cs typeface="Calibri"/>
                <a:sym typeface="Avenir" charset="0"/>
              </a:rPr>
              <a:t>KWALIFIKACJE</a:t>
            </a:r>
            <a:r>
              <a:rPr lang="sv-SE" altLang="sv-SE" sz="3000" b="1" dirty="0">
                <a:solidFill>
                  <a:srgbClr val="535353"/>
                </a:solidFill>
                <a:latin typeface="Calibri"/>
                <a:ea typeface="Avenir" charset="0"/>
                <a:cs typeface="Calibri"/>
                <a:sym typeface="Avenir" charset="0"/>
              </a:rPr>
              <a:t> AKTUALNIE ZGŁOSZONE DO ZRK</a:t>
            </a:r>
            <a:endParaRPr lang="sv-SE" altLang="sv-SE" dirty="0">
              <a:latin typeface="Calibri"/>
              <a:cs typeface="Calibri"/>
            </a:endParaRPr>
          </a:p>
        </p:txBody>
      </p:sp>
      <p:sp>
        <p:nvSpPr>
          <p:cNvPr id="7" name="Rectangle 2">
            <a:extLst>
              <a:ext uri="{FF2B5EF4-FFF2-40B4-BE49-F238E27FC236}">
                <a16:creationId xmlns:a16="http://schemas.microsoft.com/office/drawing/2014/main" id="{476DE533-7D1B-4474-95BE-9EDF291ECED3}"/>
              </a:ext>
            </a:extLst>
          </p:cNvPr>
          <p:cNvSpPr>
            <a:spLocks noGrp="1" noChangeArrowheads="1"/>
          </p:cNvSpPr>
          <p:nvPr>
            <p:ph idx="4294967295" hasCustomPrompt="1"/>
          </p:nvPr>
        </p:nvSpPr>
        <p:spPr>
          <a:xfrm>
            <a:off x="1480858" y="1472889"/>
            <a:ext cx="6872287" cy="3859212"/>
          </a:xfrm>
          <a:prstGeom prst="rect">
            <a:avLst/>
          </a:prstGeom>
        </p:spPr>
        <p:txBody>
          <a:bodyPr lIns="0" tIns="0" rIns="0" bIns="0"/>
          <a:lstStyle>
            <a:lvl2pPr>
              <a:defRPr>
                <a:solidFill>
                  <a:srgbClr val="0094D8"/>
                </a:solidFill>
              </a:defRPr>
            </a:lvl2pPr>
          </a:lstStyle>
          <a:p>
            <a:pPr marL="375920" lvl="1" indent="-147320" defTabSz="517525">
              <a:lnSpc>
                <a:spcPct val="115000"/>
              </a:lnSpc>
              <a:buClr>
                <a:srgbClr val="00A0E3"/>
              </a:buClr>
              <a:buFontTx/>
              <a:buChar char="•"/>
            </a:pPr>
            <a:r>
              <a:rPr lang="sv-SE" altLang="sv-SE" sz="1700" b="1" dirty="0" err="1">
                <a:solidFill>
                  <a:srgbClr val="00A1E4"/>
                </a:solidFill>
                <a:latin typeface="Calibri"/>
                <a:ea typeface="Avenir" charset="0"/>
                <a:cs typeface="Calibri"/>
                <a:sym typeface="Avenir" charset="0"/>
              </a:rPr>
              <a:t>Nazwa</a:t>
            </a:r>
            <a:r>
              <a:rPr lang="sv-SE" altLang="sv-SE" sz="1700" b="1" dirty="0">
                <a:solidFill>
                  <a:srgbClr val="00A1E4"/>
                </a:solidFill>
                <a:latin typeface="Calibri"/>
                <a:ea typeface="Avenir" charset="0"/>
                <a:cs typeface="Calibri"/>
                <a:sym typeface="Avenir" charset="0"/>
              </a:rPr>
              <a:t> </a:t>
            </a:r>
            <a:r>
              <a:rPr lang="sv-SE" altLang="sv-SE" sz="1700" b="1" dirty="0" err="1">
                <a:solidFill>
                  <a:srgbClr val="00A1E4"/>
                </a:solidFill>
                <a:latin typeface="Calibri"/>
                <a:ea typeface="Avenir" charset="0"/>
                <a:cs typeface="Calibri"/>
                <a:sym typeface="Avenir" charset="0"/>
              </a:rPr>
              <a:t>kwalifikacji</a:t>
            </a:r>
            <a:r>
              <a:rPr lang="sv-SE" altLang="sv-SE" sz="1700" b="1" dirty="0">
                <a:solidFill>
                  <a:srgbClr val="535353"/>
                </a:solidFill>
                <a:latin typeface="Calibri"/>
                <a:ea typeface="Avenir" charset="0"/>
                <a:cs typeface="Calibri"/>
                <a:sym typeface="Avenir" charset="0"/>
              </a:rPr>
              <a:t> </a:t>
            </a:r>
            <a:endParaRPr lang="sv-SE" altLang="sv-SE" sz="1700" b="1" dirty="0">
              <a:solidFill>
                <a:srgbClr val="535353"/>
              </a:solidFill>
              <a:latin typeface="Calibri"/>
              <a:ea typeface="Avenir" charset="0"/>
              <a:cs typeface="Calibri"/>
            </a:endParaRPr>
          </a:p>
          <a:p>
            <a:pPr marL="375920" lvl="1" indent="-147320" defTabSz="517525">
              <a:lnSpc>
                <a:spcPct val="115000"/>
              </a:lnSpc>
              <a:buClr>
                <a:srgbClr val="00A0E3"/>
              </a:buClr>
              <a:buFontTx/>
              <a:buChar char="•"/>
            </a:pPr>
            <a:r>
              <a:rPr lang="sv-SE" altLang="sv-SE" sz="1700" b="1" dirty="0">
                <a:solidFill>
                  <a:srgbClr val="00A1E4"/>
                </a:solidFill>
                <a:latin typeface="Calibri"/>
                <a:ea typeface="Avenir" charset="0"/>
                <a:cs typeface="Calibri"/>
                <a:sym typeface="Avenir" charset="0"/>
              </a:rPr>
              <a:t>Propozycja instytucji certyfikującej</a:t>
            </a:r>
            <a:r>
              <a:rPr lang="sv-SE" altLang="sv-SE" sz="1700" b="1" dirty="0">
                <a:solidFill>
                  <a:srgbClr val="535353"/>
                </a:solidFill>
                <a:latin typeface="Calibri"/>
                <a:ea typeface="Avenir" charset="0"/>
                <a:cs typeface="Calibri"/>
                <a:sym typeface="Avenir" charset="0"/>
              </a:rPr>
              <a:t> </a:t>
            </a:r>
            <a:r>
              <a:rPr lang="sv-SE" altLang="sv-SE" sz="1700" dirty="0">
                <a:solidFill>
                  <a:srgbClr val="535353"/>
                </a:solidFill>
                <a:latin typeface="Calibri"/>
                <a:ea typeface="Avenir" charset="0"/>
                <a:cs typeface="Calibri"/>
                <a:sym typeface="Avenir" charset="0"/>
              </a:rPr>
              <a:t>gotowej podjąć się certyfikowania danej kwalifikacji w tym oświadczenie potencjalnej instytucji certyfikującej o gotowości rozpoczęcia procesu certyfikacji po wprowadzeniu kwalifikacji do ZRK (2 pkt dla każdej kwalifikacji, łącznie max X punktów)</a:t>
            </a:r>
            <a:endParaRPr lang="sv-SE" altLang="sv-SE" sz="1700" dirty="0">
              <a:solidFill>
                <a:srgbClr val="535353"/>
              </a:solidFill>
              <a:latin typeface="Calibri"/>
              <a:ea typeface="Avenir" charset="0"/>
              <a:cs typeface="Calibri"/>
            </a:endParaRPr>
          </a:p>
          <a:p>
            <a:pPr marL="375920" lvl="1" indent="-147320" defTabSz="517525">
              <a:lnSpc>
                <a:spcPct val="115000"/>
              </a:lnSpc>
              <a:buClr>
                <a:srgbClr val="00A0E3"/>
              </a:buClr>
              <a:buFontTx/>
              <a:buChar char="•"/>
            </a:pPr>
            <a:r>
              <a:rPr lang="sv-SE" altLang="sv-SE" sz="1700" b="1" dirty="0">
                <a:solidFill>
                  <a:srgbClr val="00A1E4"/>
                </a:solidFill>
                <a:latin typeface="Calibri"/>
                <a:ea typeface="Avenir" charset="0"/>
                <a:cs typeface="Calibri"/>
                <a:sym typeface="Avenir" charset="0"/>
              </a:rPr>
              <a:t>Doświadczenie zawodowe eksperta głównego</a:t>
            </a:r>
            <a:r>
              <a:rPr lang="sv-SE" altLang="sv-SE" sz="1700" b="1" dirty="0">
                <a:solidFill>
                  <a:srgbClr val="535353"/>
                </a:solidFill>
                <a:latin typeface="Calibri"/>
                <a:ea typeface="Avenir" charset="0"/>
                <a:cs typeface="Calibri"/>
                <a:sym typeface="Avenir" charset="0"/>
              </a:rPr>
              <a:t> </a:t>
            </a:r>
            <a:r>
              <a:rPr lang="sv-SE" altLang="sv-SE" sz="1700" dirty="0">
                <a:solidFill>
                  <a:srgbClr val="535353"/>
                </a:solidFill>
                <a:latin typeface="Calibri"/>
                <a:ea typeface="Avenir" charset="0"/>
                <a:cs typeface="Calibri"/>
                <a:sym typeface="Avenir" charset="0"/>
              </a:rPr>
              <a:t>dla danej kwalifikacji (rola eksperta wiodącego zdefiniowana jest w OPZ) na stanowisku pracy, na którym opisywana kwalifikacja jest kluczowa (6 pkt dla każdej kwalifikacji, łącznie max  X punktów, 2 pkt za co najmniej 3 lata doświadczenia, 4  punkty za do 5 lat doświadczenia, 6 punkty za powyżej 5 lat doświadczenia)</a:t>
            </a:r>
            <a:endParaRPr lang="sv-SE" altLang="sv-SE" sz="1700" dirty="0">
              <a:latin typeface="Calibri"/>
              <a:cs typeface="Calibri"/>
            </a:endParaRPr>
          </a:p>
        </p:txBody>
      </p:sp>
    </p:spTree>
    <p:extLst>
      <p:ext uri="{BB962C8B-B14F-4D97-AF65-F5344CB8AC3E}">
        <p14:creationId xmlns:p14="http://schemas.microsoft.com/office/powerpoint/2010/main" val="27573123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6"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image" Target="../media/image6.jpeg"/><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4.xml"/><Relationship Id="rId1" Type="http://schemas.openxmlformats.org/officeDocument/2006/relationships/slideLayout" Target="../slideLayouts/slideLayout17.xml"/><Relationship Id="rId5" Type="http://schemas.openxmlformats.org/officeDocument/2006/relationships/image" Target="../media/image3.png"/><Relationship Id="rId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5.png"/><Relationship Id="rId5" Type="http://schemas.openxmlformats.org/officeDocument/2006/relationships/slideLayout" Target="../slideLayouts/slideLayout22.xml"/><Relationship Id="rId10" Type="http://schemas.openxmlformats.org/officeDocument/2006/relationships/theme" Target="../theme/theme5.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5.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image" Target="../media/image6.jpe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theme" Target="../theme/theme6.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Prostokąt 12"/>
          <p:cNvSpPr/>
          <p:nvPr userDrawn="1"/>
        </p:nvSpPr>
        <p:spPr bwMode="auto">
          <a:xfrm>
            <a:off x="6330950" y="1784854"/>
            <a:ext cx="4349750" cy="2628000"/>
          </a:xfrm>
          <a:prstGeom prst="rect">
            <a:avLst/>
          </a:prstGeom>
          <a:solidFill>
            <a:srgbClr val="0094D8"/>
          </a:solidFill>
          <a:ln>
            <a:noFill/>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45719" tIns="45719" rIns="45719" bIns="45719" numCol="1" rtlCol="0" anchor="t" anchorCtr="0" compatLnSpc="1">
            <a:prstTxWarp prst="textNoShape">
              <a:avLst/>
            </a:prstTxWarp>
          </a:bodyPr>
          <a:lstStyle/>
          <a:p>
            <a:pPr marL="457200" marR="0" indent="0" algn="l" defTabSz="914400" rtl="0" eaLnBrk="1" fontAlgn="base" latinLnBrk="0" hangingPunct="0">
              <a:lnSpc>
                <a:spcPct val="100000"/>
              </a:lnSpc>
              <a:spcBef>
                <a:spcPct val="0"/>
              </a:spcBef>
              <a:spcAft>
                <a:spcPct val="0"/>
              </a:spcAft>
              <a:buClrTx/>
              <a:buSzTx/>
              <a:buFontTx/>
              <a:buNone/>
              <a:tabLst/>
            </a:pPr>
            <a:endParaRPr kumimoji="0" lang="pl-PL" sz="2400" b="0" i="0" u="none" strike="noStrike" cap="none" normalizeH="0" baseline="0">
              <a:ln>
                <a:noFill/>
              </a:ln>
              <a:solidFill>
                <a:srgbClr val="000000"/>
              </a:solidFill>
              <a:effectLst/>
              <a:latin typeface="Arial" panose="020B0604020202020204" pitchFamily="34" charset="0"/>
              <a:cs typeface="Arial" panose="020B0604020202020204" pitchFamily="34" charset="0"/>
              <a:sym typeface="Arial" panose="020B0604020202020204" pitchFamily="34" charset="0"/>
            </a:endParaRPr>
          </a:p>
        </p:txBody>
      </p:sp>
      <p:pic>
        <p:nvPicPr>
          <p:cNvPr id="14" name="Obraz 13"/>
          <p:cNvPicPr>
            <a:picLocks noChangeAspect="1"/>
          </p:cNvPicPr>
          <p:nvPr userDrawn="1"/>
        </p:nvPicPr>
        <p:blipFill rotWithShape="1">
          <a:blip r:embed="rId3" cstate="print">
            <a:extLst>
              <a:ext uri="{28A0092B-C50C-407E-A947-70E740481C1C}">
                <a14:useLocalDpi xmlns:a14="http://schemas.microsoft.com/office/drawing/2010/main" val="0"/>
              </a:ext>
            </a:extLst>
          </a:blip>
          <a:srcRect t="14463" r="274" b="6189"/>
          <a:stretch/>
        </p:blipFill>
        <p:spPr>
          <a:xfrm>
            <a:off x="0" y="1784854"/>
            <a:ext cx="6178550" cy="2628000"/>
          </a:xfrm>
          <a:prstGeom prst="rect">
            <a:avLst/>
          </a:prstGeom>
        </p:spPr>
      </p:pic>
      <p:pic>
        <p:nvPicPr>
          <p:cNvPr id="15" name="Obraz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3150" y="6796976"/>
            <a:ext cx="8458200" cy="553848"/>
          </a:xfrm>
          <a:prstGeom prst="rect">
            <a:avLst/>
          </a:prstGeom>
        </p:spPr>
      </p:pic>
      <p:pic>
        <p:nvPicPr>
          <p:cNvPr id="7" name="Obraz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63550" y="501650"/>
            <a:ext cx="3048000" cy="960120"/>
          </a:xfrm>
          <a:prstGeom prst="rect">
            <a:avLst/>
          </a:prstGeom>
        </p:spPr>
      </p:pic>
    </p:spTree>
    <p:extLst>
      <p:ext uri="{BB962C8B-B14F-4D97-AF65-F5344CB8AC3E}">
        <p14:creationId xmlns:p14="http://schemas.microsoft.com/office/powerpoint/2010/main" val="2683792251"/>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1007577" rtl="0" eaLnBrk="1" latinLnBrk="0" hangingPunct="1">
        <a:lnSpc>
          <a:spcPct val="90000"/>
        </a:lnSpc>
        <a:spcBef>
          <a:spcPct val="0"/>
        </a:spcBef>
        <a:buNone/>
        <a:defRPr sz="4848" b="1" kern="1200">
          <a:solidFill>
            <a:srgbClr val="0094D8"/>
          </a:solidFill>
          <a:latin typeface="+mn-lt"/>
          <a:ea typeface="+mj-ea"/>
          <a:cs typeface="+mj-cs"/>
        </a:defRPr>
      </a:lvl1pPr>
    </p:titleStyle>
    <p:bodyStyle>
      <a:lvl1pPr marL="0" indent="0" algn="l" defTabSz="1007577" rtl="0" eaLnBrk="1" latinLnBrk="0" hangingPunct="1">
        <a:lnSpc>
          <a:spcPct val="90000"/>
        </a:lnSpc>
        <a:spcBef>
          <a:spcPts val="1102"/>
        </a:spcBef>
        <a:buClr>
          <a:srgbClr val="0094D8"/>
        </a:buClr>
        <a:buFont typeface="Arial" panose="020B0604020202020204" pitchFamily="34" charset="0"/>
        <a:buNone/>
        <a:defRPr sz="3085" kern="1200">
          <a:solidFill>
            <a:schemeClr val="tx1">
              <a:lumMod val="75000"/>
              <a:lumOff val="25000"/>
            </a:schemeClr>
          </a:solidFill>
          <a:latin typeface="+mn-lt"/>
          <a:ea typeface="+mn-ea"/>
          <a:cs typeface="+mn-cs"/>
        </a:defRPr>
      </a:lvl1pPr>
      <a:lvl2pPr marL="755683" indent="-251894" algn="l" defTabSz="1007577" rtl="0" eaLnBrk="1" latinLnBrk="0" hangingPunct="1">
        <a:lnSpc>
          <a:spcPct val="90000"/>
        </a:lnSpc>
        <a:spcBef>
          <a:spcPts val="551"/>
        </a:spcBef>
        <a:buClr>
          <a:srgbClr val="0094D8"/>
        </a:buClr>
        <a:buFont typeface="Arial" panose="020B0604020202020204" pitchFamily="34" charset="0"/>
        <a:buChar char="•"/>
        <a:defRPr sz="2645" kern="1200">
          <a:solidFill>
            <a:schemeClr val="tx1">
              <a:lumMod val="75000"/>
              <a:lumOff val="25000"/>
            </a:schemeClr>
          </a:solidFill>
          <a:latin typeface="+mn-lt"/>
          <a:ea typeface="+mn-ea"/>
          <a:cs typeface="+mn-cs"/>
        </a:defRPr>
      </a:lvl2pPr>
      <a:lvl3pPr marL="1259472" indent="-251894" algn="l" defTabSz="1007577" rtl="0" eaLnBrk="1" latinLnBrk="0" hangingPunct="1">
        <a:lnSpc>
          <a:spcPct val="90000"/>
        </a:lnSpc>
        <a:spcBef>
          <a:spcPts val="551"/>
        </a:spcBef>
        <a:buClr>
          <a:srgbClr val="0094D8"/>
        </a:buClr>
        <a:buFont typeface="Arial" panose="020B0604020202020204" pitchFamily="34" charset="0"/>
        <a:buChar char="•"/>
        <a:defRPr sz="2204" kern="1200">
          <a:solidFill>
            <a:schemeClr val="tx1">
              <a:lumMod val="75000"/>
              <a:lumOff val="25000"/>
            </a:schemeClr>
          </a:solidFill>
          <a:latin typeface="+mn-lt"/>
          <a:ea typeface="+mn-ea"/>
          <a:cs typeface="+mn-cs"/>
        </a:defRPr>
      </a:lvl3pPr>
      <a:lvl4pPr marL="1763260" indent="-251894" algn="l" defTabSz="1007577" rtl="0" eaLnBrk="1" latinLnBrk="0" hangingPunct="1">
        <a:lnSpc>
          <a:spcPct val="90000"/>
        </a:lnSpc>
        <a:spcBef>
          <a:spcPts val="551"/>
        </a:spcBef>
        <a:buClr>
          <a:srgbClr val="0094D8"/>
        </a:buClr>
        <a:buFont typeface="Arial" panose="020B0604020202020204" pitchFamily="34" charset="0"/>
        <a:buChar char="•"/>
        <a:defRPr sz="1983" kern="1200">
          <a:solidFill>
            <a:schemeClr val="tx1">
              <a:lumMod val="75000"/>
              <a:lumOff val="25000"/>
            </a:schemeClr>
          </a:solidFill>
          <a:latin typeface="+mn-lt"/>
          <a:ea typeface="+mn-ea"/>
          <a:cs typeface="+mn-cs"/>
        </a:defRPr>
      </a:lvl4pPr>
      <a:lvl5pPr marL="2267049" indent="-251894" algn="l" defTabSz="1007577" rtl="0" eaLnBrk="1" latinLnBrk="0" hangingPunct="1">
        <a:lnSpc>
          <a:spcPct val="90000"/>
        </a:lnSpc>
        <a:spcBef>
          <a:spcPts val="551"/>
        </a:spcBef>
        <a:buClr>
          <a:srgbClr val="0094D8"/>
        </a:buClr>
        <a:buFont typeface="Arial" panose="020B0604020202020204" pitchFamily="34" charset="0"/>
        <a:buChar char="•"/>
        <a:defRPr sz="1983" kern="1200">
          <a:solidFill>
            <a:schemeClr val="tx1">
              <a:lumMod val="75000"/>
              <a:lumOff val="25000"/>
            </a:schemeClr>
          </a:solidFill>
          <a:latin typeface="+mn-lt"/>
          <a:ea typeface="+mn-ea"/>
          <a:cs typeface="+mn-cs"/>
        </a:defRPr>
      </a:lvl5pPr>
      <a:lvl6pPr marL="2770838" indent="-251894" algn="l" defTabSz="1007577" rtl="0" eaLnBrk="1" latinLnBrk="0" hangingPunct="1">
        <a:lnSpc>
          <a:spcPct val="90000"/>
        </a:lnSpc>
        <a:spcBef>
          <a:spcPts val="551"/>
        </a:spcBef>
        <a:buFont typeface="Arial" panose="020B0604020202020204" pitchFamily="34" charset="0"/>
        <a:buChar char="•"/>
        <a:defRPr sz="1983" kern="1200">
          <a:solidFill>
            <a:schemeClr val="tx1"/>
          </a:solidFill>
          <a:latin typeface="+mn-lt"/>
          <a:ea typeface="+mn-ea"/>
          <a:cs typeface="+mn-cs"/>
        </a:defRPr>
      </a:lvl6pPr>
      <a:lvl7pPr marL="3274626" indent="-251894" algn="l" defTabSz="1007577" rtl="0" eaLnBrk="1" latinLnBrk="0" hangingPunct="1">
        <a:lnSpc>
          <a:spcPct val="90000"/>
        </a:lnSpc>
        <a:spcBef>
          <a:spcPts val="551"/>
        </a:spcBef>
        <a:buFont typeface="Arial" panose="020B0604020202020204" pitchFamily="34" charset="0"/>
        <a:buChar char="•"/>
        <a:defRPr sz="1983" kern="1200">
          <a:solidFill>
            <a:schemeClr val="tx1"/>
          </a:solidFill>
          <a:latin typeface="+mn-lt"/>
          <a:ea typeface="+mn-ea"/>
          <a:cs typeface="+mn-cs"/>
        </a:defRPr>
      </a:lvl7pPr>
      <a:lvl8pPr marL="3778415" indent="-251894" algn="l" defTabSz="1007577" rtl="0" eaLnBrk="1" latinLnBrk="0" hangingPunct="1">
        <a:lnSpc>
          <a:spcPct val="90000"/>
        </a:lnSpc>
        <a:spcBef>
          <a:spcPts val="551"/>
        </a:spcBef>
        <a:buFont typeface="Arial" panose="020B0604020202020204" pitchFamily="34" charset="0"/>
        <a:buChar char="•"/>
        <a:defRPr sz="1983" kern="1200">
          <a:solidFill>
            <a:schemeClr val="tx1"/>
          </a:solidFill>
          <a:latin typeface="+mn-lt"/>
          <a:ea typeface="+mn-ea"/>
          <a:cs typeface="+mn-cs"/>
        </a:defRPr>
      </a:lvl8pPr>
      <a:lvl9pPr marL="4282204" indent="-251894" algn="l" defTabSz="1007577" rtl="0" eaLnBrk="1" latinLnBrk="0" hangingPunct="1">
        <a:lnSpc>
          <a:spcPct val="90000"/>
        </a:lnSpc>
        <a:spcBef>
          <a:spcPts val="551"/>
        </a:spcBef>
        <a:buFont typeface="Arial" panose="020B0604020202020204" pitchFamily="34" charset="0"/>
        <a:buChar char="•"/>
        <a:defRPr sz="1983" kern="1200">
          <a:solidFill>
            <a:schemeClr val="tx1"/>
          </a:solidFill>
          <a:latin typeface="+mn-lt"/>
          <a:ea typeface="+mn-ea"/>
          <a:cs typeface="+mn-cs"/>
        </a:defRPr>
      </a:lvl9pPr>
    </p:bodyStyle>
    <p:otherStyle>
      <a:defPPr>
        <a:defRPr lang="en-US"/>
      </a:defPPr>
      <a:lvl1pPr marL="0" algn="l" defTabSz="1007577" rtl="0" eaLnBrk="1" latinLnBrk="0" hangingPunct="1">
        <a:defRPr sz="1983" kern="1200">
          <a:solidFill>
            <a:schemeClr val="tx1"/>
          </a:solidFill>
          <a:latin typeface="+mn-lt"/>
          <a:ea typeface="+mn-ea"/>
          <a:cs typeface="+mn-cs"/>
        </a:defRPr>
      </a:lvl1pPr>
      <a:lvl2pPr marL="503789" algn="l" defTabSz="1007577" rtl="0" eaLnBrk="1" latinLnBrk="0" hangingPunct="1">
        <a:defRPr sz="1983" kern="1200">
          <a:solidFill>
            <a:schemeClr val="tx1"/>
          </a:solidFill>
          <a:latin typeface="+mn-lt"/>
          <a:ea typeface="+mn-ea"/>
          <a:cs typeface="+mn-cs"/>
        </a:defRPr>
      </a:lvl2pPr>
      <a:lvl3pPr marL="1007577" algn="l" defTabSz="1007577" rtl="0" eaLnBrk="1" latinLnBrk="0" hangingPunct="1">
        <a:defRPr sz="1983" kern="1200">
          <a:solidFill>
            <a:schemeClr val="tx1"/>
          </a:solidFill>
          <a:latin typeface="+mn-lt"/>
          <a:ea typeface="+mn-ea"/>
          <a:cs typeface="+mn-cs"/>
        </a:defRPr>
      </a:lvl3pPr>
      <a:lvl4pPr marL="1511366" algn="l" defTabSz="1007577" rtl="0" eaLnBrk="1" latinLnBrk="0" hangingPunct="1">
        <a:defRPr sz="1983" kern="1200">
          <a:solidFill>
            <a:schemeClr val="tx1"/>
          </a:solidFill>
          <a:latin typeface="+mn-lt"/>
          <a:ea typeface="+mn-ea"/>
          <a:cs typeface="+mn-cs"/>
        </a:defRPr>
      </a:lvl4pPr>
      <a:lvl5pPr marL="2015155" algn="l" defTabSz="1007577" rtl="0" eaLnBrk="1" latinLnBrk="0" hangingPunct="1">
        <a:defRPr sz="1983" kern="1200">
          <a:solidFill>
            <a:schemeClr val="tx1"/>
          </a:solidFill>
          <a:latin typeface="+mn-lt"/>
          <a:ea typeface="+mn-ea"/>
          <a:cs typeface="+mn-cs"/>
        </a:defRPr>
      </a:lvl5pPr>
      <a:lvl6pPr marL="2518943" algn="l" defTabSz="1007577" rtl="0" eaLnBrk="1" latinLnBrk="0" hangingPunct="1">
        <a:defRPr sz="1983" kern="1200">
          <a:solidFill>
            <a:schemeClr val="tx1"/>
          </a:solidFill>
          <a:latin typeface="+mn-lt"/>
          <a:ea typeface="+mn-ea"/>
          <a:cs typeface="+mn-cs"/>
        </a:defRPr>
      </a:lvl6pPr>
      <a:lvl7pPr marL="3022732" algn="l" defTabSz="1007577" rtl="0" eaLnBrk="1" latinLnBrk="0" hangingPunct="1">
        <a:defRPr sz="1983" kern="1200">
          <a:solidFill>
            <a:schemeClr val="tx1"/>
          </a:solidFill>
          <a:latin typeface="+mn-lt"/>
          <a:ea typeface="+mn-ea"/>
          <a:cs typeface="+mn-cs"/>
        </a:defRPr>
      </a:lvl7pPr>
      <a:lvl8pPr marL="3526521" algn="l" defTabSz="1007577" rtl="0" eaLnBrk="1" latinLnBrk="0" hangingPunct="1">
        <a:defRPr sz="1983" kern="1200">
          <a:solidFill>
            <a:schemeClr val="tx1"/>
          </a:solidFill>
          <a:latin typeface="+mn-lt"/>
          <a:ea typeface="+mn-ea"/>
          <a:cs typeface="+mn-cs"/>
        </a:defRPr>
      </a:lvl8pPr>
      <a:lvl9pPr marL="4030309" algn="l" defTabSz="1007577" rtl="0" eaLnBrk="1" latinLnBrk="0" hangingPunct="1">
        <a:defRPr sz="198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Symbol zastępczy stopki 4"/>
          <p:cNvSpPr>
            <a:spLocks noGrp="1"/>
          </p:cNvSpPr>
          <p:nvPr>
            <p:ph type="ftr" sz="quarter" idx="3"/>
          </p:nvPr>
        </p:nvSpPr>
        <p:spPr>
          <a:xfrm>
            <a:off x="3538538" y="7004050"/>
            <a:ext cx="3603625" cy="40163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dirty="0"/>
          </a:p>
        </p:txBody>
      </p:sp>
      <p:pic>
        <p:nvPicPr>
          <p:cNvPr id="9" name="Obraz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9350" y="1949450"/>
            <a:ext cx="1219200" cy="1214323"/>
          </a:xfrm>
          <a:prstGeom prst="rect">
            <a:avLst/>
          </a:prstGeom>
        </p:spPr>
      </p:pic>
      <p:pic>
        <p:nvPicPr>
          <p:cNvPr id="4" name="Obraz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199840" y="7004050"/>
            <a:ext cx="1105980" cy="348384"/>
          </a:xfrm>
          <a:prstGeom prst="rect">
            <a:avLst/>
          </a:prstGeom>
        </p:spPr>
      </p:pic>
      <p:sp>
        <p:nvSpPr>
          <p:cNvPr id="6" name="AutoShape 6">
            <a:extLst>
              <a:ext uri="{FF2B5EF4-FFF2-40B4-BE49-F238E27FC236}">
                <a16:creationId xmlns:a16="http://schemas.microsoft.com/office/drawing/2014/main" id="{6F8C453A-DE9C-4781-A3CC-5091386DBAE1}"/>
              </a:ext>
            </a:extLst>
          </p:cNvPr>
          <p:cNvSpPr>
            <a:spLocks/>
          </p:cNvSpPr>
          <p:nvPr userDrawn="1"/>
        </p:nvSpPr>
        <p:spPr bwMode="auto">
          <a:xfrm>
            <a:off x="7188007" y="7153153"/>
            <a:ext cx="1781666" cy="1903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r>
              <a:rPr lang="pl-PL" altLang="sv-SE" sz="1200" dirty="0">
                <a:solidFill>
                  <a:schemeClr val="bg2">
                    <a:lumMod val="50000"/>
                  </a:schemeClr>
                </a:solidFill>
                <a:latin typeface="Calibri" panose="020F0502020204030204" pitchFamily="34" charset="0"/>
                <a:cs typeface="Calibri" panose="020F0502020204030204" pitchFamily="34" charset="0"/>
                <a:sym typeface="Avenir" charset="0"/>
              </a:rPr>
              <a:t>Instytut Badań Edukacyjnych</a:t>
            </a:r>
            <a:endParaRPr lang="sv-SE" altLang="sv-SE" sz="1200" dirty="0">
              <a:solidFill>
                <a:schemeClr val="bg2">
                  <a:lumMod val="50000"/>
                </a:schemeClr>
              </a:solidFill>
              <a:latin typeface="Calibri" panose="020F0502020204030204" pitchFamily="34" charset="0"/>
              <a:cs typeface="Calibri" panose="020F0502020204030204" pitchFamily="34" charset="0"/>
            </a:endParaRPr>
          </a:p>
        </p:txBody>
      </p:sp>
      <p:cxnSp>
        <p:nvCxnSpPr>
          <p:cNvPr id="7" name="Łącznik prosty 6"/>
          <p:cNvCxnSpPr/>
          <p:nvPr userDrawn="1"/>
        </p:nvCxnSpPr>
        <p:spPr>
          <a:xfrm flipV="1">
            <a:off x="9087439" y="7004050"/>
            <a:ext cx="0" cy="348384"/>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9737785"/>
      </p:ext>
    </p:extLst>
  </p:cSld>
  <p:clrMap bg1="lt1" tx1="dk1" bg2="lt2" tx2="dk2" accent1="accent1" accent2="accent2" accent3="accent3" accent4="accent4" accent5="accent5" accent6="accent6" hlink="hlink" folHlink="folHlink"/>
  <p:sldLayoutIdLst>
    <p:sldLayoutId id="2147483675" r:id="rId1"/>
    <p:sldLayoutId id="2147483681" r:id="rId2"/>
  </p:sldLayoutIdLst>
  <p:txStyles>
    <p:titleStyle>
      <a:lvl1pPr algn="l" defTabSz="914400" rtl="0" eaLnBrk="1" latinLnBrk="0" hangingPunct="1">
        <a:lnSpc>
          <a:spcPct val="100000"/>
        </a:lnSpc>
        <a:spcBef>
          <a:spcPct val="0"/>
        </a:spcBef>
        <a:buNone/>
        <a:defRPr sz="4000" b="1" kern="1200">
          <a:solidFill>
            <a:schemeClr val="tx1">
              <a:lumMod val="75000"/>
              <a:lumOff val="25000"/>
            </a:schemeClr>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Obraz 3"/>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34950" y="495889"/>
            <a:ext cx="762000" cy="758952"/>
          </a:xfrm>
          <a:prstGeom prst="rect">
            <a:avLst/>
          </a:prstGeom>
        </p:spPr>
      </p:pic>
      <p:pic>
        <p:nvPicPr>
          <p:cNvPr id="3" name="Obraz 2"/>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199840" y="7004050"/>
            <a:ext cx="1105980" cy="348384"/>
          </a:xfrm>
          <a:prstGeom prst="rect">
            <a:avLst/>
          </a:prstGeom>
        </p:spPr>
      </p:pic>
      <p:sp>
        <p:nvSpPr>
          <p:cNvPr id="5" name="AutoShape 6">
            <a:extLst>
              <a:ext uri="{FF2B5EF4-FFF2-40B4-BE49-F238E27FC236}">
                <a16:creationId xmlns:a16="http://schemas.microsoft.com/office/drawing/2014/main" id="{6F8C453A-DE9C-4781-A3CC-5091386DBAE1}"/>
              </a:ext>
            </a:extLst>
          </p:cNvPr>
          <p:cNvSpPr>
            <a:spLocks/>
          </p:cNvSpPr>
          <p:nvPr userDrawn="1"/>
        </p:nvSpPr>
        <p:spPr bwMode="auto">
          <a:xfrm>
            <a:off x="7188007" y="7153153"/>
            <a:ext cx="1781666" cy="1903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r>
              <a:rPr lang="pl-PL" altLang="sv-SE" sz="1200" dirty="0">
                <a:solidFill>
                  <a:schemeClr val="bg2">
                    <a:lumMod val="50000"/>
                  </a:schemeClr>
                </a:solidFill>
                <a:latin typeface="Calibri" panose="020F0502020204030204" pitchFamily="34" charset="0"/>
                <a:cs typeface="Calibri" panose="020F0502020204030204" pitchFamily="34" charset="0"/>
                <a:sym typeface="Avenir" charset="0"/>
              </a:rPr>
              <a:t>Instytut Badań Edukacyjnych</a:t>
            </a:r>
            <a:endParaRPr lang="sv-SE" altLang="sv-SE" sz="1200" dirty="0">
              <a:solidFill>
                <a:schemeClr val="bg2">
                  <a:lumMod val="50000"/>
                </a:schemeClr>
              </a:solidFill>
              <a:latin typeface="Calibri" panose="020F0502020204030204" pitchFamily="34" charset="0"/>
              <a:cs typeface="Calibri" panose="020F0502020204030204" pitchFamily="34" charset="0"/>
            </a:endParaRPr>
          </a:p>
        </p:txBody>
      </p:sp>
      <p:cxnSp>
        <p:nvCxnSpPr>
          <p:cNvPr id="6" name="Łącznik prosty 5"/>
          <p:cNvCxnSpPr/>
          <p:nvPr userDrawn="1"/>
        </p:nvCxnSpPr>
        <p:spPr>
          <a:xfrm flipV="1">
            <a:off x="9087439" y="7004050"/>
            <a:ext cx="0" cy="348384"/>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7105563"/>
      </p:ext>
    </p:extLst>
  </p:cSld>
  <p:clrMap bg1="lt1" tx1="dk1" bg2="lt2" tx2="dk2" accent1="accent1" accent2="accent2" accent3="accent3" accent4="accent4" accent5="accent5" accent6="accent6" hlink="hlink" folHlink="folHlink"/>
  <p:sldLayoutIdLst>
    <p:sldLayoutId id="2147483688" r:id="rId1"/>
    <p:sldLayoutId id="2147483700" r:id="rId2"/>
    <p:sldLayoutId id="2147483690" r:id="rId3"/>
    <p:sldLayoutId id="2147483701" r:id="rId4"/>
    <p:sldLayoutId id="2147483702" r:id="rId5"/>
    <p:sldLayoutId id="2147483703" r:id="rId6"/>
    <p:sldLayoutId id="2147483704" r:id="rId7"/>
    <p:sldLayoutId id="2147483705" r:id="rId8"/>
    <p:sldLayoutId id="2147483706" r:id="rId9"/>
    <p:sldLayoutId id="2147483707" r:id="rId10"/>
    <p:sldLayoutId id="2147483721" r:id="rId11"/>
    <p:sldLayoutId id="2147483722" r:id="rId12"/>
    <p:sldLayoutId id="214748372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Obraz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3150" y="6796976"/>
            <a:ext cx="8458200" cy="553848"/>
          </a:xfrm>
          <a:prstGeom prst="rect">
            <a:avLst/>
          </a:prstGeom>
        </p:spPr>
      </p:pic>
      <p:sp>
        <p:nvSpPr>
          <p:cNvPr id="10" name="Prostokąt 9"/>
          <p:cNvSpPr/>
          <p:nvPr userDrawn="1"/>
        </p:nvSpPr>
        <p:spPr bwMode="auto">
          <a:xfrm flipH="1">
            <a:off x="0" y="1784854"/>
            <a:ext cx="4349750" cy="2628000"/>
          </a:xfrm>
          <a:prstGeom prst="rect">
            <a:avLst/>
          </a:prstGeom>
          <a:solidFill>
            <a:srgbClr val="0094D8"/>
          </a:solidFill>
          <a:ln>
            <a:noFill/>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45719" tIns="45719" rIns="45719" bIns="45719" numCol="1" rtlCol="0" anchor="t" anchorCtr="0" compatLnSpc="1">
            <a:prstTxWarp prst="textNoShape">
              <a:avLst/>
            </a:prstTxWarp>
          </a:bodyPr>
          <a:lstStyle/>
          <a:p>
            <a:pPr marL="457200" marR="0" indent="0" algn="l" defTabSz="914400" rtl="0" eaLnBrk="1" fontAlgn="base" latinLnBrk="0" hangingPunct="0">
              <a:lnSpc>
                <a:spcPct val="100000"/>
              </a:lnSpc>
              <a:spcBef>
                <a:spcPct val="0"/>
              </a:spcBef>
              <a:spcAft>
                <a:spcPct val="0"/>
              </a:spcAft>
              <a:buClrTx/>
              <a:buSzTx/>
              <a:buFontTx/>
              <a:buNone/>
              <a:tabLst/>
            </a:pPr>
            <a:endParaRPr kumimoji="0" lang="pl-PL" sz="2400" b="0" i="0" u="none" strike="noStrike" cap="none" normalizeH="0" baseline="0">
              <a:ln>
                <a:noFill/>
              </a:ln>
              <a:solidFill>
                <a:srgbClr val="000000"/>
              </a:solidFill>
              <a:effectLst/>
              <a:latin typeface="Arial" panose="020B0604020202020204" pitchFamily="34" charset="0"/>
              <a:cs typeface="Arial" panose="020B0604020202020204" pitchFamily="34" charset="0"/>
              <a:sym typeface="Arial" panose="020B0604020202020204" pitchFamily="34" charset="0"/>
            </a:endParaRPr>
          </a:p>
        </p:txBody>
      </p:sp>
      <p:pic>
        <p:nvPicPr>
          <p:cNvPr id="11" name="Obraz 10"/>
          <p:cNvPicPr>
            <a:picLocks noChangeAspect="1"/>
          </p:cNvPicPr>
          <p:nvPr userDrawn="1"/>
        </p:nvPicPr>
        <p:blipFill rotWithShape="1">
          <a:blip r:embed="rId4" cstate="print">
            <a:extLst>
              <a:ext uri="{28A0092B-C50C-407E-A947-70E740481C1C}">
                <a14:useLocalDpi xmlns:a14="http://schemas.microsoft.com/office/drawing/2010/main" val="0"/>
              </a:ext>
            </a:extLst>
          </a:blip>
          <a:srcRect t="14463" r="274" b="6189"/>
          <a:stretch/>
        </p:blipFill>
        <p:spPr>
          <a:xfrm flipH="1">
            <a:off x="4502150" y="1784854"/>
            <a:ext cx="6178550" cy="2628000"/>
          </a:xfrm>
          <a:prstGeom prst="rect">
            <a:avLst/>
          </a:prstGeom>
        </p:spPr>
      </p:pic>
      <p:pic>
        <p:nvPicPr>
          <p:cNvPr id="9" name="Obraz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63550" y="501650"/>
            <a:ext cx="3048000" cy="960120"/>
          </a:xfrm>
          <a:prstGeom prst="rect">
            <a:avLst/>
          </a:prstGeom>
        </p:spPr>
      </p:pic>
    </p:spTree>
    <p:extLst>
      <p:ext uri="{BB962C8B-B14F-4D97-AF65-F5344CB8AC3E}">
        <p14:creationId xmlns:p14="http://schemas.microsoft.com/office/powerpoint/2010/main" val="2681935949"/>
      </p:ext>
    </p:extLst>
  </p:cSld>
  <p:clrMap bg1="lt1" tx1="dk1" bg2="lt2" tx2="dk2" accent1="accent1" accent2="accent2" accent3="accent3" accent4="accent4" accent5="accent5" accent6="accent6" hlink="hlink" folHlink="folHlink"/>
  <p:sldLayoutIdLst>
    <p:sldLayoutId id="214748369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auto">
      <p:bgPr>
        <a:solidFill>
          <a:srgbClr val="FFFFFF"/>
        </a:solidFill>
        <a:effectLst/>
      </p:bgPr>
    </p:bg>
    <p:spTree>
      <p:nvGrpSpPr>
        <p:cNvPr id="1" name=""/>
        <p:cNvGrpSpPr/>
        <p:nvPr/>
      </p:nvGrpSpPr>
      <p:grpSpPr>
        <a:xfrm>
          <a:off x="0" y="0"/>
          <a:ext cx="0" cy="0"/>
          <a:chOff x="0" y="0"/>
          <a:chExt cx="0" cy="0"/>
        </a:xfrm>
      </p:grpSpPr>
      <p:pic>
        <p:nvPicPr>
          <p:cNvPr id="2" name="Obraz 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199840" y="7004050"/>
            <a:ext cx="1105980" cy="348384"/>
          </a:xfrm>
          <a:prstGeom prst="rect">
            <a:avLst/>
          </a:prstGeom>
        </p:spPr>
      </p:pic>
      <p:sp>
        <p:nvSpPr>
          <p:cNvPr id="3" name="AutoShape 6">
            <a:extLst>
              <a:ext uri="{FF2B5EF4-FFF2-40B4-BE49-F238E27FC236}">
                <a16:creationId xmlns:a16="http://schemas.microsoft.com/office/drawing/2014/main" id="{6F8C453A-DE9C-4781-A3CC-5091386DBAE1}"/>
              </a:ext>
            </a:extLst>
          </p:cNvPr>
          <p:cNvSpPr>
            <a:spLocks/>
          </p:cNvSpPr>
          <p:nvPr userDrawn="1"/>
        </p:nvSpPr>
        <p:spPr bwMode="auto">
          <a:xfrm>
            <a:off x="7188007" y="7153153"/>
            <a:ext cx="1781666" cy="1903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pl-PL" altLang="sv-SE" sz="12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sym typeface="Avenir" charset="0"/>
              </a:rPr>
              <a:t>Instytut Badań Edukacyjnych</a:t>
            </a:r>
            <a:endParaRPr kumimoji="0" lang="sv-SE" altLang="sv-SE" sz="12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sym typeface="Arial" panose="020B0604020202020204" pitchFamily="34" charset="0"/>
            </a:endParaRPr>
          </a:p>
        </p:txBody>
      </p:sp>
      <p:cxnSp>
        <p:nvCxnSpPr>
          <p:cNvPr id="4" name="Łącznik prosty 3"/>
          <p:cNvCxnSpPr/>
          <p:nvPr userDrawn="1"/>
        </p:nvCxnSpPr>
        <p:spPr>
          <a:xfrm flipV="1">
            <a:off x="9087439" y="7004050"/>
            <a:ext cx="0" cy="34838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96880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40" r:id="rId9"/>
  </p:sldLayoutIdLst>
  <p:txStyles>
    <p:titleStyle>
      <a:lvl1pPr algn="l" defTabSz="456728" rtl="0" fontAlgn="base" hangingPunct="0">
        <a:spcBef>
          <a:spcPct val="0"/>
        </a:spcBef>
        <a:spcAft>
          <a:spcPct val="0"/>
        </a:spcAft>
        <a:defRPr sz="1300" kern="1200">
          <a:solidFill>
            <a:srgbClr val="000000"/>
          </a:solidFill>
          <a:latin typeface="+mj-lt"/>
          <a:ea typeface="+mj-ea"/>
          <a:cs typeface="+mj-cs"/>
          <a:sym typeface="Helvetica" panose="020B0604020202020204" pitchFamily="34" charset="0"/>
        </a:defRPr>
      </a:lvl1pPr>
      <a:lvl2pPr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456728"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913449"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1370181"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1826908"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p:titleStyle>
    <p:bodyStyle>
      <a:lvl1pPr algn="l" defTabSz="456728" rtl="0" fontAlgn="base" hangingPunct="0">
        <a:spcBef>
          <a:spcPct val="0"/>
        </a:spcBef>
        <a:spcAft>
          <a:spcPct val="0"/>
        </a:spcAft>
        <a:defRPr sz="1300" kern="1200">
          <a:solidFill>
            <a:srgbClr val="000000"/>
          </a:solidFill>
          <a:latin typeface="+mn-lt"/>
          <a:ea typeface="+mn-ea"/>
          <a:cs typeface="+mn-cs"/>
          <a:sym typeface="Helvetica" panose="020B0604020202020204" pitchFamily="34" charset="0"/>
        </a:defRPr>
      </a:lvl1pPr>
      <a:lvl2pPr marL="228364" algn="l" defTabSz="456728" rtl="0" fontAlgn="base" hangingPunct="0">
        <a:spcBef>
          <a:spcPct val="0"/>
        </a:spcBef>
        <a:spcAft>
          <a:spcPct val="0"/>
        </a:spcAft>
        <a:defRPr sz="1300" kern="1200">
          <a:solidFill>
            <a:srgbClr val="000000"/>
          </a:solidFill>
          <a:latin typeface="+mn-lt"/>
          <a:ea typeface="+mn-ea"/>
          <a:cs typeface="+mn-cs"/>
          <a:sym typeface="Helvetica" panose="020B0604020202020204" pitchFamily="34" charset="0"/>
        </a:defRPr>
      </a:lvl2pPr>
      <a:lvl3pPr marL="456728" algn="l" defTabSz="456728" rtl="0" fontAlgn="base" hangingPunct="0">
        <a:spcBef>
          <a:spcPct val="0"/>
        </a:spcBef>
        <a:spcAft>
          <a:spcPct val="0"/>
        </a:spcAft>
        <a:defRPr sz="1300" kern="1200">
          <a:solidFill>
            <a:srgbClr val="000000"/>
          </a:solidFill>
          <a:latin typeface="+mn-lt"/>
          <a:ea typeface="+mn-ea"/>
          <a:cs typeface="+mn-cs"/>
          <a:sym typeface="Helvetica" panose="020B0604020202020204" pitchFamily="34" charset="0"/>
        </a:defRPr>
      </a:lvl3pPr>
      <a:lvl4pPr marL="685091" algn="l" defTabSz="456728" rtl="0" fontAlgn="base" hangingPunct="0">
        <a:spcBef>
          <a:spcPct val="0"/>
        </a:spcBef>
        <a:spcAft>
          <a:spcPct val="0"/>
        </a:spcAft>
        <a:defRPr sz="1300" kern="1200">
          <a:solidFill>
            <a:srgbClr val="000000"/>
          </a:solidFill>
          <a:latin typeface="+mn-lt"/>
          <a:ea typeface="+mn-ea"/>
          <a:cs typeface="+mn-cs"/>
          <a:sym typeface="Helvetica" panose="020B0604020202020204" pitchFamily="34" charset="0"/>
        </a:defRPr>
      </a:lvl4pPr>
      <a:lvl5pPr marL="913449" algn="l" defTabSz="456728" rtl="0" fontAlgn="base" hangingPunct="0">
        <a:spcBef>
          <a:spcPct val="0"/>
        </a:spcBef>
        <a:spcAft>
          <a:spcPct val="0"/>
        </a:spcAft>
        <a:defRPr sz="1300" kern="1200">
          <a:solidFill>
            <a:srgbClr val="000000"/>
          </a:solidFill>
          <a:latin typeface="+mn-lt"/>
          <a:ea typeface="+mn-ea"/>
          <a:cs typeface="+mn-cs"/>
          <a:sym typeface="Helvetica" panose="020B0604020202020204" pitchFamily="34" charset="0"/>
        </a:defRPr>
      </a:lvl5pPr>
      <a:lvl6pPr marL="2511999" indent="-228364" algn="l" defTabSz="9134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8725" indent="-228364" algn="l" defTabSz="9134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5454" indent="-228364" algn="l" defTabSz="9134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2180" indent="-228364" algn="l" defTabSz="9134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3449" rtl="0" eaLnBrk="1" latinLnBrk="0" hangingPunct="1">
        <a:defRPr sz="1800" kern="1200">
          <a:solidFill>
            <a:schemeClr val="tx1"/>
          </a:solidFill>
          <a:latin typeface="+mn-lt"/>
          <a:ea typeface="+mn-ea"/>
          <a:cs typeface="+mn-cs"/>
        </a:defRPr>
      </a:lvl1pPr>
      <a:lvl2pPr marL="456728" algn="l" defTabSz="913449" rtl="0" eaLnBrk="1" latinLnBrk="0" hangingPunct="1">
        <a:defRPr sz="1800" kern="1200">
          <a:solidFill>
            <a:schemeClr val="tx1"/>
          </a:solidFill>
          <a:latin typeface="+mn-lt"/>
          <a:ea typeface="+mn-ea"/>
          <a:cs typeface="+mn-cs"/>
        </a:defRPr>
      </a:lvl2pPr>
      <a:lvl3pPr marL="913449" algn="l" defTabSz="913449" rtl="0" eaLnBrk="1" latinLnBrk="0" hangingPunct="1">
        <a:defRPr sz="1800" kern="1200">
          <a:solidFill>
            <a:schemeClr val="tx1"/>
          </a:solidFill>
          <a:latin typeface="+mn-lt"/>
          <a:ea typeface="+mn-ea"/>
          <a:cs typeface="+mn-cs"/>
        </a:defRPr>
      </a:lvl3pPr>
      <a:lvl4pPr marL="1370181" algn="l" defTabSz="913449" rtl="0" eaLnBrk="1" latinLnBrk="0" hangingPunct="1">
        <a:defRPr sz="1800" kern="1200">
          <a:solidFill>
            <a:schemeClr val="tx1"/>
          </a:solidFill>
          <a:latin typeface="+mn-lt"/>
          <a:ea typeface="+mn-ea"/>
          <a:cs typeface="+mn-cs"/>
        </a:defRPr>
      </a:lvl4pPr>
      <a:lvl5pPr marL="1826908" algn="l" defTabSz="913449" rtl="0" eaLnBrk="1" latinLnBrk="0" hangingPunct="1">
        <a:defRPr sz="1800" kern="1200">
          <a:solidFill>
            <a:schemeClr val="tx1"/>
          </a:solidFill>
          <a:latin typeface="+mn-lt"/>
          <a:ea typeface="+mn-ea"/>
          <a:cs typeface="+mn-cs"/>
        </a:defRPr>
      </a:lvl5pPr>
      <a:lvl6pPr marL="2283638" algn="l" defTabSz="913449" rtl="0" eaLnBrk="1" latinLnBrk="0" hangingPunct="1">
        <a:defRPr sz="1800" kern="1200">
          <a:solidFill>
            <a:schemeClr val="tx1"/>
          </a:solidFill>
          <a:latin typeface="+mn-lt"/>
          <a:ea typeface="+mn-ea"/>
          <a:cs typeface="+mn-cs"/>
        </a:defRPr>
      </a:lvl6pPr>
      <a:lvl7pPr marL="2740363" algn="l" defTabSz="913449" rtl="0" eaLnBrk="1" latinLnBrk="0" hangingPunct="1">
        <a:defRPr sz="1800" kern="1200">
          <a:solidFill>
            <a:schemeClr val="tx1"/>
          </a:solidFill>
          <a:latin typeface="+mn-lt"/>
          <a:ea typeface="+mn-ea"/>
          <a:cs typeface="+mn-cs"/>
        </a:defRPr>
      </a:lvl7pPr>
      <a:lvl8pPr marL="3197092" algn="l" defTabSz="913449" rtl="0" eaLnBrk="1" latinLnBrk="0" hangingPunct="1">
        <a:defRPr sz="1800" kern="1200">
          <a:solidFill>
            <a:schemeClr val="tx1"/>
          </a:solidFill>
          <a:latin typeface="+mn-lt"/>
          <a:ea typeface="+mn-ea"/>
          <a:cs typeface="+mn-cs"/>
        </a:defRPr>
      </a:lvl8pPr>
      <a:lvl9pPr marL="3653817" algn="l" defTabSz="91344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Obraz 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34950" y="495889"/>
            <a:ext cx="762000" cy="758952"/>
          </a:xfrm>
          <a:prstGeom prst="rect">
            <a:avLst/>
          </a:prstGeom>
        </p:spPr>
      </p:pic>
      <p:pic>
        <p:nvPicPr>
          <p:cNvPr id="3" name="Obraz 2"/>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199840" y="7004050"/>
            <a:ext cx="1105980" cy="348384"/>
          </a:xfrm>
          <a:prstGeom prst="rect">
            <a:avLst/>
          </a:prstGeom>
        </p:spPr>
      </p:pic>
      <p:sp>
        <p:nvSpPr>
          <p:cNvPr id="5" name="AutoShape 6">
            <a:extLst>
              <a:ext uri="{FF2B5EF4-FFF2-40B4-BE49-F238E27FC236}">
                <a16:creationId xmlns:a16="http://schemas.microsoft.com/office/drawing/2014/main" id="{6F8C453A-DE9C-4781-A3CC-5091386DBAE1}"/>
              </a:ext>
            </a:extLst>
          </p:cNvPr>
          <p:cNvSpPr>
            <a:spLocks/>
          </p:cNvSpPr>
          <p:nvPr userDrawn="1"/>
        </p:nvSpPr>
        <p:spPr bwMode="auto">
          <a:xfrm>
            <a:off x="7188007" y="7153153"/>
            <a:ext cx="1781666" cy="1903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0" marR="0" lvl="0" indent="0" algn="l" defTabSz="1042050" rtl="0" eaLnBrk="1" fontAlgn="auto" latinLnBrk="0" hangingPunct="1">
              <a:lnSpc>
                <a:spcPct val="100000"/>
              </a:lnSpc>
              <a:spcBef>
                <a:spcPts val="0"/>
              </a:spcBef>
              <a:spcAft>
                <a:spcPts val="0"/>
              </a:spcAft>
              <a:buClrTx/>
              <a:buSzTx/>
              <a:buFontTx/>
              <a:buNone/>
              <a:tabLst/>
              <a:defRPr/>
            </a:pPr>
            <a:r>
              <a:rPr kumimoji="0" lang="pl-PL" altLang="sv-SE" sz="1200" b="0"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sym typeface="Avenir" charset="0"/>
              </a:rPr>
              <a:t>Instytut Badań Edukacyjnych</a:t>
            </a:r>
            <a:endParaRPr kumimoji="0" lang="sv-SE" altLang="sv-SE" sz="1200" b="0"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endParaRPr>
          </a:p>
        </p:txBody>
      </p:sp>
      <p:cxnSp>
        <p:nvCxnSpPr>
          <p:cNvPr id="6" name="Łącznik prosty 5"/>
          <p:cNvCxnSpPr/>
          <p:nvPr userDrawn="1"/>
        </p:nvCxnSpPr>
        <p:spPr>
          <a:xfrm flipV="1">
            <a:off x="9087439" y="7004050"/>
            <a:ext cx="0" cy="348384"/>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756224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41.jpg"/><Relationship Id="rId4" Type="http://schemas.openxmlformats.org/officeDocument/2006/relationships/image" Target="../media/image40.jp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59.jpeg"/><Relationship Id="rId4" Type="http://schemas.openxmlformats.org/officeDocument/2006/relationships/image" Target="../media/image58.jpe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3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4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4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4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2.xml"/><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5.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6.jpeg"/><Relationship Id="rId2" Type="http://schemas.openxmlformats.org/officeDocument/2006/relationships/notesSlide" Target="../notesSlides/notesSlide46.xml"/><Relationship Id="rId1" Type="http://schemas.openxmlformats.org/officeDocument/2006/relationships/slideLayout" Target="../slideLayouts/slideLayout2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74.png"/><Relationship Id="rId2" Type="http://schemas.openxmlformats.org/officeDocument/2006/relationships/notesSlide" Target="../notesSlides/notesSlide47.xml"/><Relationship Id="rId1" Type="http://schemas.openxmlformats.org/officeDocument/2006/relationships/slideLayout" Target="../slideLayouts/slideLayout25.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6.jpeg"/><Relationship Id="rId2" Type="http://schemas.openxmlformats.org/officeDocument/2006/relationships/notesSlide" Target="../notesSlides/notesSlide48.xml"/><Relationship Id="rId1" Type="http://schemas.openxmlformats.org/officeDocument/2006/relationships/slideLayout" Target="../slideLayouts/slideLayout25.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5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78.png"/><Relationship Id="rId2" Type="http://schemas.openxmlformats.org/officeDocument/2006/relationships/notesSlide" Target="../notesSlides/notesSlide49.xml"/><Relationship Id="rId1" Type="http://schemas.openxmlformats.org/officeDocument/2006/relationships/slideLayout" Target="../slideLayouts/slideLayout25.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6.jpeg"/><Relationship Id="rId2" Type="http://schemas.openxmlformats.org/officeDocument/2006/relationships/notesSlide" Target="../notesSlides/notesSlide50.xml"/><Relationship Id="rId1" Type="http://schemas.openxmlformats.org/officeDocument/2006/relationships/slideLayout" Target="../slideLayouts/slideLayout25.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6.jpeg"/><Relationship Id="rId2" Type="http://schemas.openxmlformats.org/officeDocument/2006/relationships/notesSlide" Target="../notesSlides/notesSlide51.xml"/><Relationship Id="rId1" Type="http://schemas.openxmlformats.org/officeDocument/2006/relationships/slideLayout" Target="../slideLayouts/slideLayout25.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5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2.xml"/><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34298" y="4722959"/>
            <a:ext cx="9212104" cy="501215"/>
          </a:xfrm>
        </p:spPr>
        <p:txBody>
          <a:bodyPr>
            <a:normAutofit fontScale="90000"/>
          </a:bodyPr>
          <a:lstStyle/>
          <a:p>
            <a:pPr lvl="0" algn="ctr" defTabSz="995363" fontAlgn="base" hangingPunct="0">
              <a:lnSpc>
                <a:spcPct val="100000"/>
              </a:lnSpc>
              <a:spcAft>
                <a:spcPct val="0"/>
              </a:spcAft>
            </a:pPr>
            <a:br>
              <a:rPr lang="pl-PL" sz="4000" dirty="0">
                <a:solidFill>
                  <a:srgbClr val="008BD2"/>
                </a:solidFill>
                <a:latin typeface="Calibri" panose="020F0502020204030204" pitchFamily="34" charset="0"/>
                <a:cs typeface="Calibri" panose="020F0502020204030204" pitchFamily="34" charset="0"/>
                <a:sym typeface="Arial" panose="020B0604020202020204" pitchFamily="34" charset="0"/>
              </a:rPr>
            </a:br>
            <a:br>
              <a:rPr lang="pl-PL" sz="4000" dirty="0">
                <a:solidFill>
                  <a:srgbClr val="008BD2"/>
                </a:solidFill>
                <a:latin typeface="Calibri" panose="020F0502020204030204" pitchFamily="34" charset="0"/>
                <a:cs typeface="Calibri" panose="020F0502020204030204" pitchFamily="34" charset="0"/>
                <a:sym typeface="Arial" panose="020B0604020202020204" pitchFamily="34" charset="0"/>
              </a:rPr>
            </a:br>
            <a:r>
              <a:rPr lang="pl-PL" sz="4000" dirty="0">
                <a:solidFill>
                  <a:srgbClr val="008BD2"/>
                </a:solidFill>
                <a:latin typeface="Calibri" panose="020F0502020204030204" pitchFamily="34" charset="0"/>
                <a:cs typeface="Calibri" panose="020F0502020204030204" pitchFamily="34" charset="0"/>
                <a:sym typeface="Arial" panose="020B0604020202020204" pitchFamily="34" charset="0"/>
              </a:rPr>
              <a:t>Zintegrowany System </a:t>
            </a:r>
            <a:r>
              <a:rPr lang="pl-PL" sz="4000">
                <a:solidFill>
                  <a:srgbClr val="008BD2"/>
                </a:solidFill>
                <a:latin typeface="Calibri" panose="020F0502020204030204" pitchFamily="34" charset="0"/>
                <a:cs typeface="Calibri" panose="020F0502020204030204" pitchFamily="34" charset="0"/>
                <a:sym typeface="Arial" panose="020B0604020202020204" pitchFamily="34" charset="0"/>
              </a:rPr>
              <a:t>Kwalifikacji </a:t>
            </a:r>
            <a:br>
              <a:rPr lang="pl-PL" sz="4000" dirty="0">
                <a:solidFill>
                  <a:srgbClr val="000000"/>
                </a:solidFill>
                <a:latin typeface="Calibri" panose="020F0502020204030204" pitchFamily="34" charset="0"/>
                <a:cs typeface="Calibri" panose="020F0502020204030204" pitchFamily="34" charset="0"/>
                <a:sym typeface="Arial" panose="020B0604020202020204" pitchFamily="34" charset="0"/>
              </a:rPr>
            </a:br>
            <a:endParaRPr lang="pl-PL" dirty="0"/>
          </a:p>
        </p:txBody>
      </p:sp>
      <p:sp>
        <p:nvSpPr>
          <p:cNvPr id="7" name="Footer Placeholder 4"/>
          <p:cNvSpPr txBox="1">
            <a:spLocks/>
          </p:cNvSpPr>
          <p:nvPr/>
        </p:nvSpPr>
        <p:spPr>
          <a:xfrm>
            <a:off x="6468231" y="1993999"/>
            <a:ext cx="3604736" cy="402314"/>
          </a:xfrm>
          <a:prstGeom prst="rect">
            <a:avLst/>
          </a:prstGeom>
        </p:spPr>
        <p:txBody>
          <a:bodyPr lIns="0" tIns="0" rIns="0" bIns="0"/>
          <a:lstStyle>
            <a:defPPr>
              <a:defRPr lang="pl-PL"/>
            </a:defPPr>
            <a:lvl1pPr marL="0" algn="l" defTabSz="1042050" rtl="0" eaLnBrk="1" latinLnBrk="0" hangingPunct="1">
              <a:defRPr sz="1600" b="1" kern="1200">
                <a:solidFill>
                  <a:schemeClr val="bg1"/>
                </a:solidFill>
                <a:latin typeface="+mn-lt"/>
                <a:ea typeface="+mn-ea"/>
                <a:cs typeface="+mn-cs"/>
              </a:defRPr>
            </a:lvl1pPr>
            <a:lvl2pPr marL="521025" algn="l" defTabSz="1042050" rtl="0" eaLnBrk="1" latinLnBrk="0" hangingPunct="1">
              <a:defRPr sz="2051" kern="1200">
                <a:solidFill>
                  <a:schemeClr val="tx1"/>
                </a:solidFill>
                <a:latin typeface="+mn-lt"/>
                <a:ea typeface="+mn-ea"/>
                <a:cs typeface="+mn-cs"/>
              </a:defRPr>
            </a:lvl2pPr>
            <a:lvl3pPr marL="1042050" algn="l" defTabSz="1042050" rtl="0" eaLnBrk="1" latinLnBrk="0" hangingPunct="1">
              <a:defRPr sz="2051" kern="1200">
                <a:solidFill>
                  <a:schemeClr val="tx1"/>
                </a:solidFill>
                <a:latin typeface="+mn-lt"/>
                <a:ea typeface="+mn-ea"/>
                <a:cs typeface="+mn-cs"/>
              </a:defRPr>
            </a:lvl3pPr>
            <a:lvl4pPr marL="1563075" algn="l" defTabSz="1042050" rtl="0" eaLnBrk="1" latinLnBrk="0" hangingPunct="1">
              <a:defRPr sz="2051" kern="1200">
                <a:solidFill>
                  <a:schemeClr val="tx1"/>
                </a:solidFill>
                <a:latin typeface="+mn-lt"/>
                <a:ea typeface="+mn-ea"/>
                <a:cs typeface="+mn-cs"/>
              </a:defRPr>
            </a:lvl4pPr>
            <a:lvl5pPr marL="2084100" algn="l" defTabSz="1042050" rtl="0" eaLnBrk="1" latinLnBrk="0" hangingPunct="1">
              <a:defRPr sz="2051" kern="1200">
                <a:solidFill>
                  <a:schemeClr val="tx1"/>
                </a:solidFill>
                <a:latin typeface="+mn-lt"/>
                <a:ea typeface="+mn-ea"/>
                <a:cs typeface="+mn-cs"/>
              </a:defRPr>
            </a:lvl5pPr>
            <a:lvl6pPr marL="2605126" algn="l" defTabSz="1042050" rtl="0" eaLnBrk="1" latinLnBrk="0" hangingPunct="1">
              <a:defRPr sz="2051" kern="1200">
                <a:solidFill>
                  <a:schemeClr val="tx1"/>
                </a:solidFill>
                <a:latin typeface="+mn-lt"/>
                <a:ea typeface="+mn-ea"/>
                <a:cs typeface="+mn-cs"/>
              </a:defRPr>
            </a:lvl6pPr>
            <a:lvl7pPr marL="3126151" algn="l" defTabSz="1042050" rtl="0" eaLnBrk="1" latinLnBrk="0" hangingPunct="1">
              <a:defRPr sz="2051" kern="1200">
                <a:solidFill>
                  <a:schemeClr val="tx1"/>
                </a:solidFill>
                <a:latin typeface="+mn-lt"/>
                <a:ea typeface="+mn-ea"/>
                <a:cs typeface="+mn-cs"/>
              </a:defRPr>
            </a:lvl7pPr>
            <a:lvl8pPr marL="3647176" algn="l" defTabSz="1042050" rtl="0" eaLnBrk="1" latinLnBrk="0" hangingPunct="1">
              <a:defRPr sz="2051" kern="1200">
                <a:solidFill>
                  <a:schemeClr val="tx1"/>
                </a:solidFill>
                <a:latin typeface="+mn-lt"/>
                <a:ea typeface="+mn-ea"/>
                <a:cs typeface="+mn-cs"/>
              </a:defRPr>
            </a:lvl8pPr>
            <a:lvl9pPr marL="4168201" algn="l" defTabSz="1042050" rtl="0" eaLnBrk="1" latinLnBrk="0" hangingPunct="1">
              <a:defRPr sz="2051" kern="1200">
                <a:solidFill>
                  <a:schemeClr val="tx1"/>
                </a:solidFill>
                <a:latin typeface="+mn-lt"/>
                <a:ea typeface="+mn-ea"/>
                <a:cs typeface="+mn-cs"/>
              </a:defRPr>
            </a:lvl9pPr>
          </a:lstStyle>
          <a:p>
            <a:r>
              <a:rPr lang="pl-PL" dirty="0"/>
              <a:t>Instytut Badań Edukacyjnych</a:t>
            </a:r>
          </a:p>
        </p:txBody>
      </p:sp>
      <p:sp>
        <p:nvSpPr>
          <p:cNvPr id="8" name="Text Placeholder 2"/>
          <p:cNvSpPr txBox="1">
            <a:spLocks/>
          </p:cNvSpPr>
          <p:nvPr/>
        </p:nvSpPr>
        <p:spPr>
          <a:xfrm>
            <a:off x="6468231" y="2442174"/>
            <a:ext cx="3604736" cy="1127937"/>
          </a:xfrm>
          <a:prstGeom prst="rect">
            <a:avLst/>
          </a:prstGeom>
        </p:spPr>
        <p:txBody>
          <a:bodyPr vert="horz" lIns="0" tIns="0" rIns="0" bIns="0" rtlCol="0">
            <a:normAutofit/>
          </a:bodyPr>
          <a:lstStyle>
            <a:lvl1pPr marL="0" indent="0" algn="l" defTabSz="1007577" rtl="0" eaLnBrk="1" latinLnBrk="0" hangingPunct="1">
              <a:lnSpc>
                <a:spcPct val="90000"/>
              </a:lnSpc>
              <a:spcBef>
                <a:spcPts val="1102"/>
              </a:spcBef>
              <a:buClr>
                <a:srgbClr val="0094D8"/>
              </a:buClr>
              <a:buFont typeface="Arial" panose="020B0604020202020204" pitchFamily="34" charset="0"/>
              <a:buNone/>
              <a:defRPr sz="1600" b="0" kern="1200">
                <a:solidFill>
                  <a:schemeClr val="bg1"/>
                </a:solidFill>
                <a:latin typeface="+mn-lt"/>
                <a:ea typeface="+mn-ea"/>
                <a:cs typeface="+mn-cs"/>
              </a:defRPr>
            </a:lvl1pPr>
            <a:lvl2pPr marL="755683" indent="-251894" algn="l" defTabSz="1007577" rtl="0" eaLnBrk="1" latinLnBrk="0" hangingPunct="1">
              <a:lnSpc>
                <a:spcPct val="90000"/>
              </a:lnSpc>
              <a:spcBef>
                <a:spcPts val="551"/>
              </a:spcBef>
              <a:buClr>
                <a:srgbClr val="0094D8"/>
              </a:buClr>
              <a:buFont typeface="Arial" panose="020B0604020202020204" pitchFamily="34" charset="0"/>
              <a:buChar char="•"/>
              <a:defRPr sz="2645" kern="1200">
                <a:solidFill>
                  <a:schemeClr val="tx1">
                    <a:lumMod val="75000"/>
                    <a:lumOff val="25000"/>
                  </a:schemeClr>
                </a:solidFill>
                <a:latin typeface="+mn-lt"/>
                <a:ea typeface="+mn-ea"/>
                <a:cs typeface="+mn-cs"/>
              </a:defRPr>
            </a:lvl2pPr>
            <a:lvl3pPr marL="1259472" indent="-251894" algn="l" defTabSz="1007577" rtl="0" eaLnBrk="1" latinLnBrk="0" hangingPunct="1">
              <a:lnSpc>
                <a:spcPct val="90000"/>
              </a:lnSpc>
              <a:spcBef>
                <a:spcPts val="551"/>
              </a:spcBef>
              <a:buClr>
                <a:srgbClr val="0094D8"/>
              </a:buClr>
              <a:buFont typeface="Arial" panose="020B0604020202020204" pitchFamily="34" charset="0"/>
              <a:buChar char="•"/>
              <a:defRPr sz="2204" kern="1200">
                <a:solidFill>
                  <a:schemeClr val="tx1">
                    <a:lumMod val="75000"/>
                    <a:lumOff val="25000"/>
                  </a:schemeClr>
                </a:solidFill>
                <a:latin typeface="+mn-lt"/>
                <a:ea typeface="+mn-ea"/>
                <a:cs typeface="+mn-cs"/>
              </a:defRPr>
            </a:lvl3pPr>
            <a:lvl4pPr marL="1763260" indent="-251894" algn="l" defTabSz="1007577" rtl="0" eaLnBrk="1" latinLnBrk="0" hangingPunct="1">
              <a:lnSpc>
                <a:spcPct val="90000"/>
              </a:lnSpc>
              <a:spcBef>
                <a:spcPts val="551"/>
              </a:spcBef>
              <a:buClr>
                <a:srgbClr val="0094D8"/>
              </a:buClr>
              <a:buFont typeface="Arial" panose="020B0604020202020204" pitchFamily="34" charset="0"/>
              <a:buChar char="•"/>
              <a:defRPr sz="1983" kern="1200">
                <a:solidFill>
                  <a:schemeClr val="tx1">
                    <a:lumMod val="75000"/>
                    <a:lumOff val="25000"/>
                  </a:schemeClr>
                </a:solidFill>
                <a:latin typeface="+mn-lt"/>
                <a:ea typeface="+mn-ea"/>
                <a:cs typeface="+mn-cs"/>
              </a:defRPr>
            </a:lvl4pPr>
            <a:lvl5pPr marL="2267049" indent="-251894" algn="l" defTabSz="1007577" rtl="0" eaLnBrk="1" latinLnBrk="0" hangingPunct="1">
              <a:lnSpc>
                <a:spcPct val="90000"/>
              </a:lnSpc>
              <a:spcBef>
                <a:spcPts val="551"/>
              </a:spcBef>
              <a:buClr>
                <a:srgbClr val="0094D8"/>
              </a:buClr>
              <a:buFont typeface="Arial" panose="020B0604020202020204" pitchFamily="34" charset="0"/>
              <a:buChar char="•"/>
              <a:defRPr sz="1983" kern="1200">
                <a:solidFill>
                  <a:schemeClr val="tx1">
                    <a:lumMod val="75000"/>
                    <a:lumOff val="25000"/>
                  </a:schemeClr>
                </a:solidFill>
                <a:latin typeface="+mn-lt"/>
                <a:ea typeface="+mn-ea"/>
                <a:cs typeface="+mn-cs"/>
              </a:defRPr>
            </a:lvl5pPr>
            <a:lvl6pPr marL="2770838" indent="-251894" algn="l" defTabSz="1007577" rtl="0" eaLnBrk="1" latinLnBrk="0" hangingPunct="1">
              <a:lnSpc>
                <a:spcPct val="90000"/>
              </a:lnSpc>
              <a:spcBef>
                <a:spcPts val="551"/>
              </a:spcBef>
              <a:buFont typeface="Arial" panose="020B0604020202020204" pitchFamily="34" charset="0"/>
              <a:buChar char="•"/>
              <a:defRPr sz="1983" kern="1200">
                <a:solidFill>
                  <a:schemeClr val="tx1"/>
                </a:solidFill>
                <a:latin typeface="+mn-lt"/>
                <a:ea typeface="+mn-ea"/>
                <a:cs typeface="+mn-cs"/>
              </a:defRPr>
            </a:lvl6pPr>
            <a:lvl7pPr marL="3274626" indent="-251894" algn="l" defTabSz="1007577" rtl="0" eaLnBrk="1" latinLnBrk="0" hangingPunct="1">
              <a:lnSpc>
                <a:spcPct val="90000"/>
              </a:lnSpc>
              <a:spcBef>
                <a:spcPts val="551"/>
              </a:spcBef>
              <a:buFont typeface="Arial" panose="020B0604020202020204" pitchFamily="34" charset="0"/>
              <a:buChar char="•"/>
              <a:defRPr sz="1983" kern="1200">
                <a:solidFill>
                  <a:schemeClr val="tx1"/>
                </a:solidFill>
                <a:latin typeface="+mn-lt"/>
                <a:ea typeface="+mn-ea"/>
                <a:cs typeface="+mn-cs"/>
              </a:defRPr>
            </a:lvl7pPr>
            <a:lvl8pPr marL="3778415" indent="-251894" algn="l" defTabSz="1007577" rtl="0" eaLnBrk="1" latinLnBrk="0" hangingPunct="1">
              <a:lnSpc>
                <a:spcPct val="90000"/>
              </a:lnSpc>
              <a:spcBef>
                <a:spcPts val="551"/>
              </a:spcBef>
              <a:buFont typeface="Arial" panose="020B0604020202020204" pitchFamily="34" charset="0"/>
              <a:buChar char="•"/>
              <a:defRPr sz="1983" kern="1200">
                <a:solidFill>
                  <a:schemeClr val="tx1"/>
                </a:solidFill>
                <a:latin typeface="+mn-lt"/>
                <a:ea typeface="+mn-ea"/>
                <a:cs typeface="+mn-cs"/>
              </a:defRPr>
            </a:lvl8pPr>
            <a:lvl9pPr marL="4282204" indent="-251894" algn="l" defTabSz="1007577" rtl="0" eaLnBrk="1" latinLnBrk="0" hangingPunct="1">
              <a:lnSpc>
                <a:spcPct val="90000"/>
              </a:lnSpc>
              <a:spcBef>
                <a:spcPts val="551"/>
              </a:spcBef>
              <a:buFont typeface="Arial" panose="020B0604020202020204" pitchFamily="34" charset="0"/>
              <a:buChar char="•"/>
              <a:defRPr sz="1983" kern="1200">
                <a:solidFill>
                  <a:schemeClr val="tx1"/>
                </a:solidFill>
                <a:latin typeface="+mn-lt"/>
                <a:ea typeface="+mn-ea"/>
                <a:cs typeface="+mn-cs"/>
              </a:defRPr>
            </a:lvl9pPr>
          </a:lstStyle>
          <a:p>
            <a:r>
              <a:rPr lang="pl-PL" sz="1400" b="1"/>
              <a:t>Sławomir Kozieł</a:t>
            </a:r>
            <a:endParaRPr lang="pl-PL" sz="1400" b="1" dirty="0"/>
          </a:p>
        </p:txBody>
      </p:sp>
      <p:sp>
        <p:nvSpPr>
          <p:cNvPr id="9" name="Text Placeholder 2"/>
          <p:cNvSpPr txBox="1">
            <a:spLocks/>
          </p:cNvSpPr>
          <p:nvPr/>
        </p:nvSpPr>
        <p:spPr>
          <a:xfrm>
            <a:off x="6468231" y="4016670"/>
            <a:ext cx="3604736" cy="379161"/>
          </a:xfrm>
          <a:prstGeom prst="rect">
            <a:avLst/>
          </a:prstGeom>
        </p:spPr>
        <p:txBody>
          <a:bodyPr vert="horz" lIns="0" tIns="0" rIns="0" bIns="0" rtlCol="0">
            <a:normAutofit/>
          </a:bodyPr>
          <a:lstStyle>
            <a:lvl1pPr marL="0" indent="0" algn="l" defTabSz="1007577" rtl="0" eaLnBrk="1" latinLnBrk="0" hangingPunct="1">
              <a:lnSpc>
                <a:spcPct val="90000"/>
              </a:lnSpc>
              <a:spcBef>
                <a:spcPts val="1102"/>
              </a:spcBef>
              <a:buClr>
                <a:srgbClr val="0094D8"/>
              </a:buClr>
              <a:buFont typeface="Arial" panose="020B0604020202020204" pitchFamily="34" charset="0"/>
              <a:buNone/>
              <a:defRPr sz="1600" b="0" kern="1200">
                <a:solidFill>
                  <a:schemeClr val="bg1"/>
                </a:solidFill>
                <a:latin typeface="+mn-lt"/>
                <a:ea typeface="+mn-ea"/>
                <a:cs typeface="+mn-cs"/>
              </a:defRPr>
            </a:lvl1pPr>
            <a:lvl2pPr marL="755683" indent="-251894" algn="l" defTabSz="1007577" rtl="0" eaLnBrk="1" latinLnBrk="0" hangingPunct="1">
              <a:lnSpc>
                <a:spcPct val="90000"/>
              </a:lnSpc>
              <a:spcBef>
                <a:spcPts val="551"/>
              </a:spcBef>
              <a:buClr>
                <a:srgbClr val="0094D8"/>
              </a:buClr>
              <a:buFont typeface="Arial" panose="020B0604020202020204" pitchFamily="34" charset="0"/>
              <a:buChar char="•"/>
              <a:defRPr sz="2645" kern="1200">
                <a:solidFill>
                  <a:schemeClr val="tx1">
                    <a:lumMod val="75000"/>
                    <a:lumOff val="25000"/>
                  </a:schemeClr>
                </a:solidFill>
                <a:latin typeface="+mn-lt"/>
                <a:ea typeface="+mn-ea"/>
                <a:cs typeface="+mn-cs"/>
              </a:defRPr>
            </a:lvl2pPr>
            <a:lvl3pPr marL="1259472" indent="-251894" algn="l" defTabSz="1007577" rtl="0" eaLnBrk="1" latinLnBrk="0" hangingPunct="1">
              <a:lnSpc>
                <a:spcPct val="90000"/>
              </a:lnSpc>
              <a:spcBef>
                <a:spcPts val="551"/>
              </a:spcBef>
              <a:buClr>
                <a:srgbClr val="0094D8"/>
              </a:buClr>
              <a:buFont typeface="Arial" panose="020B0604020202020204" pitchFamily="34" charset="0"/>
              <a:buChar char="•"/>
              <a:defRPr sz="2204" kern="1200">
                <a:solidFill>
                  <a:schemeClr val="tx1">
                    <a:lumMod val="75000"/>
                    <a:lumOff val="25000"/>
                  </a:schemeClr>
                </a:solidFill>
                <a:latin typeface="+mn-lt"/>
                <a:ea typeface="+mn-ea"/>
                <a:cs typeface="+mn-cs"/>
              </a:defRPr>
            </a:lvl3pPr>
            <a:lvl4pPr marL="1763260" indent="-251894" algn="l" defTabSz="1007577" rtl="0" eaLnBrk="1" latinLnBrk="0" hangingPunct="1">
              <a:lnSpc>
                <a:spcPct val="90000"/>
              </a:lnSpc>
              <a:spcBef>
                <a:spcPts val="551"/>
              </a:spcBef>
              <a:buClr>
                <a:srgbClr val="0094D8"/>
              </a:buClr>
              <a:buFont typeface="Arial" panose="020B0604020202020204" pitchFamily="34" charset="0"/>
              <a:buChar char="•"/>
              <a:defRPr sz="1983" kern="1200">
                <a:solidFill>
                  <a:schemeClr val="tx1">
                    <a:lumMod val="75000"/>
                    <a:lumOff val="25000"/>
                  </a:schemeClr>
                </a:solidFill>
                <a:latin typeface="+mn-lt"/>
                <a:ea typeface="+mn-ea"/>
                <a:cs typeface="+mn-cs"/>
              </a:defRPr>
            </a:lvl4pPr>
            <a:lvl5pPr marL="2267049" indent="-251894" algn="l" defTabSz="1007577" rtl="0" eaLnBrk="1" latinLnBrk="0" hangingPunct="1">
              <a:lnSpc>
                <a:spcPct val="90000"/>
              </a:lnSpc>
              <a:spcBef>
                <a:spcPts val="551"/>
              </a:spcBef>
              <a:buClr>
                <a:srgbClr val="0094D8"/>
              </a:buClr>
              <a:buFont typeface="Arial" panose="020B0604020202020204" pitchFamily="34" charset="0"/>
              <a:buChar char="•"/>
              <a:defRPr sz="1983" kern="1200">
                <a:solidFill>
                  <a:schemeClr val="tx1">
                    <a:lumMod val="75000"/>
                    <a:lumOff val="25000"/>
                  </a:schemeClr>
                </a:solidFill>
                <a:latin typeface="+mn-lt"/>
                <a:ea typeface="+mn-ea"/>
                <a:cs typeface="+mn-cs"/>
              </a:defRPr>
            </a:lvl5pPr>
            <a:lvl6pPr marL="2770838" indent="-251894" algn="l" defTabSz="1007577" rtl="0" eaLnBrk="1" latinLnBrk="0" hangingPunct="1">
              <a:lnSpc>
                <a:spcPct val="90000"/>
              </a:lnSpc>
              <a:spcBef>
                <a:spcPts val="551"/>
              </a:spcBef>
              <a:buFont typeface="Arial" panose="020B0604020202020204" pitchFamily="34" charset="0"/>
              <a:buChar char="•"/>
              <a:defRPr sz="1983" kern="1200">
                <a:solidFill>
                  <a:schemeClr val="tx1"/>
                </a:solidFill>
                <a:latin typeface="+mn-lt"/>
                <a:ea typeface="+mn-ea"/>
                <a:cs typeface="+mn-cs"/>
              </a:defRPr>
            </a:lvl6pPr>
            <a:lvl7pPr marL="3274626" indent="-251894" algn="l" defTabSz="1007577" rtl="0" eaLnBrk="1" latinLnBrk="0" hangingPunct="1">
              <a:lnSpc>
                <a:spcPct val="90000"/>
              </a:lnSpc>
              <a:spcBef>
                <a:spcPts val="551"/>
              </a:spcBef>
              <a:buFont typeface="Arial" panose="020B0604020202020204" pitchFamily="34" charset="0"/>
              <a:buChar char="•"/>
              <a:defRPr sz="1983" kern="1200">
                <a:solidFill>
                  <a:schemeClr val="tx1"/>
                </a:solidFill>
                <a:latin typeface="+mn-lt"/>
                <a:ea typeface="+mn-ea"/>
                <a:cs typeface="+mn-cs"/>
              </a:defRPr>
            </a:lvl7pPr>
            <a:lvl8pPr marL="3778415" indent="-251894" algn="l" defTabSz="1007577" rtl="0" eaLnBrk="1" latinLnBrk="0" hangingPunct="1">
              <a:lnSpc>
                <a:spcPct val="90000"/>
              </a:lnSpc>
              <a:spcBef>
                <a:spcPts val="551"/>
              </a:spcBef>
              <a:buFont typeface="Arial" panose="020B0604020202020204" pitchFamily="34" charset="0"/>
              <a:buChar char="•"/>
              <a:defRPr sz="1983" kern="1200">
                <a:solidFill>
                  <a:schemeClr val="tx1"/>
                </a:solidFill>
                <a:latin typeface="+mn-lt"/>
                <a:ea typeface="+mn-ea"/>
                <a:cs typeface="+mn-cs"/>
              </a:defRPr>
            </a:lvl8pPr>
            <a:lvl9pPr marL="4282204" indent="-251894" algn="l" defTabSz="1007577" rtl="0" eaLnBrk="1" latinLnBrk="0" hangingPunct="1">
              <a:lnSpc>
                <a:spcPct val="90000"/>
              </a:lnSpc>
              <a:spcBef>
                <a:spcPts val="551"/>
              </a:spcBef>
              <a:buFont typeface="Arial" panose="020B0604020202020204" pitchFamily="34" charset="0"/>
              <a:buChar char="•"/>
              <a:defRPr sz="1983" kern="1200">
                <a:solidFill>
                  <a:schemeClr val="tx1"/>
                </a:solidFill>
                <a:latin typeface="+mn-lt"/>
                <a:ea typeface="+mn-ea"/>
                <a:cs typeface="+mn-cs"/>
              </a:defRPr>
            </a:lvl9pPr>
          </a:lstStyle>
          <a:p>
            <a:r>
              <a:rPr lang="pl-PL" dirty="0"/>
              <a:t>Zielona Góra, 25 listopada 2019 roku</a:t>
            </a:r>
            <a:endParaRPr lang="en-US" dirty="0"/>
          </a:p>
        </p:txBody>
      </p:sp>
    </p:spTree>
    <p:extLst>
      <p:ext uri="{BB962C8B-B14F-4D97-AF65-F5344CB8AC3E}">
        <p14:creationId xmlns:p14="http://schemas.microsoft.com/office/powerpoint/2010/main" val="21322914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3"/>
          <a:stretch>
            <a:fillRect/>
          </a:stretch>
        </p:blipFill>
        <p:spPr>
          <a:xfrm>
            <a:off x="457200" y="2204817"/>
            <a:ext cx="5372758" cy="3205385"/>
          </a:xfrm>
          <a:prstGeom prst="rect">
            <a:avLst/>
          </a:prstGeom>
          <a:ln>
            <a:solidFill>
              <a:schemeClr val="accent1"/>
            </a:solidFill>
          </a:ln>
        </p:spPr>
      </p:pic>
      <p:pic>
        <p:nvPicPr>
          <p:cNvPr id="5" name="Obraz 4"/>
          <p:cNvPicPr>
            <a:picLocks noChangeAspect="1"/>
          </p:cNvPicPr>
          <p:nvPr/>
        </p:nvPicPr>
        <p:blipFill>
          <a:blip r:embed="rId4"/>
          <a:stretch>
            <a:fillRect/>
          </a:stretch>
        </p:blipFill>
        <p:spPr>
          <a:xfrm>
            <a:off x="5917582" y="2204818"/>
            <a:ext cx="4299284" cy="3205384"/>
          </a:xfrm>
          <a:prstGeom prst="rect">
            <a:avLst/>
          </a:prstGeom>
          <a:ln>
            <a:solidFill>
              <a:schemeClr val="accent1"/>
            </a:solidFill>
          </a:ln>
        </p:spPr>
      </p:pic>
      <p:sp>
        <p:nvSpPr>
          <p:cNvPr id="7" name="Rectangle 1">
            <a:extLst>
              <a:ext uri="{FF2B5EF4-FFF2-40B4-BE49-F238E27FC236}">
                <a16:creationId xmlns:a16="http://schemas.microsoft.com/office/drawing/2014/main" id="{6EFB4A86-5CC9-477D-B2C7-88D29337AE19}"/>
              </a:ext>
            </a:extLst>
          </p:cNvPr>
          <p:cNvSpPr txBox="1">
            <a:spLocks noChangeArrowheads="1"/>
          </p:cNvSpPr>
          <p:nvPr/>
        </p:nvSpPr>
        <p:spPr>
          <a:xfrm>
            <a:off x="1149350" y="654050"/>
            <a:ext cx="9601200" cy="685800"/>
          </a:xfrm>
          <a:prstGeom prst="rect">
            <a:avLst/>
          </a:prstGeom>
        </p:spPr>
        <p:txBody>
          <a:bodyPr lIns="0" tIns="0" rIns="0" bIns="0"/>
          <a:lstStyle>
            <a:lvl1pPr algn="l" defTabSz="457200" rtl="0" fontAlgn="base" hangingPunct="0">
              <a:spcBef>
                <a:spcPct val="0"/>
              </a:spcBef>
              <a:spcAft>
                <a:spcPct val="0"/>
              </a:spcAft>
              <a:defRPr sz="1200" kern="1200">
                <a:solidFill>
                  <a:srgbClr val="000000"/>
                </a:solidFill>
                <a:latin typeface="+mj-lt"/>
                <a:ea typeface="+mj-ea"/>
                <a:cs typeface="+mj-cs"/>
                <a:sym typeface="Helvetica" panose="020B0604020202020204" pitchFamily="34" charset="0"/>
              </a:defRPr>
            </a:lvl1pPr>
            <a:lvl2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4572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9144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13716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18288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lvl="0" defTabSz="755650">
              <a:lnSpc>
                <a:spcPct val="115000"/>
              </a:lnSpc>
              <a:defRPr/>
            </a:pPr>
            <a:r>
              <a:rPr kumimoji="0" lang="pl-PL" altLang="sv-SE" sz="3000" b="1" i="0" u="none" strike="noStrike" kern="1200" cap="none" spc="0" normalizeH="0" baseline="0" noProof="0" dirty="0">
                <a:ln>
                  <a:noFill/>
                </a:ln>
                <a:solidFill>
                  <a:srgbClr val="008BD2"/>
                </a:solidFill>
                <a:effectLst/>
                <a:uLnTx/>
                <a:uFillTx/>
                <a:latin typeface="Calibri"/>
                <a:ea typeface="Avenir" charset="0"/>
                <a:cs typeface="Calibri"/>
                <a:sym typeface="Avenir" charset="0"/>
              </a:rPr>
              <a:t>UCZENIE SIĘ </a:t>
            </a:r>
            <a:r>
              <a:rPr lang="pl-PL" altLang="sv-SE" sz="3000" b="1" dirty="0">
                <a:solidFill>
                  <a:srgbClr val="706E6F"/>
                </a:solidFill>
                <a:latin typeface="Calibri"/>
                <a:ea typeface="Avenir" charset="0"/>
                <a:cs typeface="Calibri"/>
                <a:sym typeface="Avenir" charset="0"/>
              </a:rPr>
              <a:t>PRZEZ CAŁE ŻYCIE</a:t>
            </a:r>
            <a:r>
              <a:rPr kumimoji="0" lang="pl-PL" altLang="sv-SE" sz="3000" b="1" i="0" u="none" strike="noStrike" kern="1200" cap="none" spc="0" normalizeH="0" baseline="0" noProof="0" dirty="0">
                <a:ln>
                  <a:noFill/>
                </a:ln>
                <a:solidFill>
                  <a:srgbClr val="008BD2"/>
                </a:solidFill>
                <a:effectLst/>
                <a:uLnTx/>
                <a:uFillTx/>
                <a:latin typeface="Calibri"/>
                <a:ea typeface="Avenir" charset="0"/>
                <a:cs typeface="Calibri"/>
                <a:sym typeface="Avenir" charset="0"/>
              </a:rPr>
              <a:t> </a:t>
            </a:r>
            <a:r>
              <a:rPr kumimoji="0" lang="pl-PL" altLang="sv-SE" sz="3000" b="1" i="0" u="none" strike="noStrike" kern="1200" cap="none" spc="0" normalizeH="0" baseline="0" noProof="0" dirty="0">
                <a:ln>
                  <a:noFill/>
                </a:ln>
                <a:solidFill>
                  <a:srgbClr val="706E6F"/>
                </a:solidFill>
                <a:effectLst/>
                <a:uLnTx/>
                <a:uFillTx/>
                <a:latin typeface="Calibri"/>
                <a:ea typeface="Avenir" charset="0"/>
                <a:cs typeface="Calibri"/>
                <a:sym typeface="Avenir" charset="0"/>
              </a:rPr>
              <a:t> </a:t>
            </a:r>
            <a:br>
              <a:rPr kumimoji="0" lang="pl-PL" altLang="sv-SE" sz="3000" b="1" i="0" u="none" strike="noStrike" kern="1200" cap="none" spc="0" normalizeH="0" baseline="0" noProof="0" dirty="0">
                <a:ln>
                  <a:noFill/>
                </a:ln>
                <a:solidFill>
                  <a:srgbClr val="706E6F"/>
                </a:solidFill>
                <a:effectLst/>
                <a:uLnTx/>
                <a:uFillTx/>
                <a:latin typeface="Calibri"/>
                <a:ea typeface="Avenir" charset="0"/>
                <a:cs typeface="Calibri"/>
                <a:sym typeface="Avenir" charset="0"/>
              </a:rPr>
            </a:br>
            <a:endParaRPr kumimoji="0" lang="sv-SE" altLang="sv-SE" sz="3000" b="1" i="0" u="none" strike="noStrike" kern="1200" cap="none" spc="0" normalizeH="0" baseline="0" noProof="0" dirty="0">
              <a:ln>
                <a:noFill/>
              </a:ln>
              <a:solidFill>
                <a:srgbClr val="706E6F"/>
              </a:solidFill>
              <a:effectLst/>
              <a:uLnTx/>
              <a:uFillTx/>
              <a:latin typeface="Calibri" panose="020F0502020204030204" pitchFamily="34" charset="0"/>
              <a:cs typeface="Calibri" panose="020F0502020204030204" pitchFamily="34" charset="0"/>
              <a:sym typeface="Helvetica" panose="020B0604020202020204" pitchFamily="34" charset="0"/>
            </a:endParaRPr>
          </a:p>
        </p:txBody>
      </p:sp>
      <p:sp>
        <p:nvSpPr>
          <p:cNvPr id="8" name="Prostokąt 7"/>
          <p:cNvSpPr/>
          <p:nvPr/>
        </p:nvSpPr>
        <p:spPr bwMode="auto">
          <a:xfrm>
            <a:off x="10369550" y="144715"/>
            <a:ext cx="152400" cy="152400"/>
          </a:xfrm>
          <a:prstGeom prst="rect">
            <a:avLst/>
          </a:prstGeom>
          <a:solidFill>
            <a:srgbClr val="FFFFFF"/>
          </a:solidFill>
          <a:ln w="25400" cap="flat" cmpd="sng" algn="ctr">
            <a:solidFill>
              <a:srgbClr val="00A1E4"/>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square" lIns="45719" tIns="45719" rIns="45719" bIns="45719" numCol="1" rtlCol="0" anchor="t" anchorCtr="0" compatLnSpc="1">
            <a:prstTxWarp prst="textNoShape">
              <a:avLst/>
            </a:prstTxWarp>
          </a:bodyPr>
          <a:lstStyle/>
          <a:p>
            <a:pPr marL="457200" marR="0" indent="0" algn="l" defTabSz="914400" rtl="0" eaLnBrk="1" fontAlgn="base" latinLnBrk="0" hangingPunct="0">
              <a:lnSpc>
                <a:spcPct val="100000"/>
              </a:lnSpc>
              <a:spcBef>
                <a:spcPct val="0"/>
              </a:spcBef>
              <a:spcAft>
                <a:spcPct val="0"/>
              </a:spcAft>
              <a:buClrTx/>
              <a:buSzTx/>
              <a:buFontTx/>
              <a:buNone/>
              <a:tabLst/>
            </a:pPr>
            <a:endParaRPr kumimoji="0" lang="pl-PL"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3064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592"/>
          <p:cNvSpPr/>
          <p:nvPr/>
        </p:nvSpPr>
        <p:spPr>
          <a:xfrm>
            <a:off x="2341773" y="2392721"/>
            <a:ext cx="1960764" cy="1277468"/>
          </a:xfrm>
          <a:prstGeom prst="rect">
            <a:avLst/>
          </a:prstGeom>
          <a:solidFill>
            <a:srgbClr val="9CC2E5"/>
          </a:solidFill>
          <a:ln>
            <a:noFill/>
          </a:ln>
        </p:spPr>
        <p:txBody>
          <a:bodyPr spcFirstLastPara="1" wrap="square" lIns="91325" tIns="45650" rIns="91325" bIns="45650" anchor="ctr" anchorCtr="0">
            <a:noAutofit/>
          </a:bodyPr>
          <a:lstStyle/>
          <a:p>
            <a:pPr marL="0" marR="0" lvl="0" indent="0" algn="ctr" rtl="0">
              <a:spcBef>
                <a:spcPts val="0"/>
              </a:spcBef>
              <a:spcAft>
                <a:spcPts val="0"/>
              </a:spcAft>
              <a:buNone/>
            </a:pPr>
            <a:r>
              <a:rPr lang="pl-PL" dirty="0">
                <a:sym typeface="Arial"/>
              </a:rPr>
              <a:t>EDUKACJA FORMALNA</a:t>
            </a:r>
            <a:endParaRPr dirty="0"/>
          </a:p>
        </p:txBody>
      </p:sp>
      <p:sp>
        <p:nvSpPr>
          <p:cNvPr id="5" name="Shape 593"/>
          <p:cNvSpPr/>
          <p:nvPr/>
        </p:nvSpPr>
        <p:spPr>
          <a:xfrm>
            <a:off x="4387352" y="2389793"/>
            <a:ext cx="2075848" cy="1280718"/>
          </a:xfrm>
          <a:prstGeom prst="rect">
            <a:avLst/>
          </a:prstGeom>
          <a:solidFill>
            <a:srgbClr val="9CC2E5"/>
          </a:solidFill>
          <a:ln>
            <a:noFill/>
          </a:ln>
        </p:spPr>
        <p:txBody>
          <a:bodyPr spcFirstLastPara="1" wrap="square" lIns="91325" tIns="45650" rIns="91325" bIns="45650" anchor="ctr" anchorCtr="0">
            <a:noAutofit/>
          </a:bodyPr>
          <a:lstStyle/>
          <a:p>
            <a:pPr algn="ctr"/>
            <a:r>
              <a:rPr lang="pl-PL" dirty="0">
                <a:sym typeface="Arial"/>
              </a:rPr>
              <a:t> EDUKACJA POZAFORMALNA</a:t>
            </a:r>
            <a:endParaRPr dirty="0"/>
          </a:p>
        </p:txBody>
      </p:sp>
      <p:sp>
        <p:nvSpPr>
          <p:cNvPr id="6" name="Shape 594"/>
          <p:cNvSpPr/>
          <p:nvPr/>
        </p:nvSpPr>
        <p:spPr>
          <a:xfrm>
            <a:off x="6551688" y="2392721"/>
            <a:ext cx="1892615" cy="1280719"/>
          </a:xfrm>
          <a:prstGeom prst="rect">
            <a:avLst/>
          </a:prstGeom>
          <a:solidFill>
            <a:srgbClr val="9CC2E5"/>
          </a:solidFill>
          <a:ln>
            <a:noFill/>
          </a:ln>
        </p:spPr>
        <p:txBody>
          <a:bodyPr spcFirstLastPara="1" wrap="square" lIns="91325" tIns="45650" rIns="91325" bIns="45650" anchor="ctr" anchorCtr="0">
            <a:noAutofit/>
          </a:bodyPr>
          <a:lstStyle/>
          <a:p>
            <a:pPr marL="0" marR="0" lvl="0" indent="0" algn="ctr" rtl="0">
              <a:spcBef>
                <a:spcPts val="0"/>
              </a:spcBef>
              <a:spcAft>
                <a:spcPts val="0"/>
              </a:spcAft>
              <a:buNone/>
            </a:pPr>
            <a:r>
              <a:rPr lang="pl-PL" dirty="0"/>
              <a:t>UCZENIE SIĘ NIEFORMALNE</a:t>
            </a:r>
            <a:endParaRPr dirty="0"/>
          </a:p>
        </p:txBody>
      </p:sp>
      <p:sp>
        <p:nvSpPr>
          <p:cNvPr id="8" name="Shape 596"/>
          <p:cNvSpPr/>
          <p:nvPr/>
        </p:nvSpPr>
        <p:spPr>
          <a:xfrm>
            <a:off x="1139305" y="4692236"/>
            <a:ext cx="8458200" cy="864781"/>
          </a:xfrm>
          <a:prstGeom prst="rect">
            <a:avLst/>
          </a:prstGeom>
          <a:solidFill>
            <a:srgbClr val="E38A31"/>
          </a:solidFill>
          <a:ln>
            <a:noFill/>
          </a:ln>
        </p:spPr>
        <p:txBody>
          <a:bodyPr spcFirstLastPara="1" wrap="square" lIns="91325" tIns="45650" rIns="91325" bIns="45650" anchor="ctr" anchorCtr="0">
            <a:noAutofit/>
          </a:bodyPr>
          <a:lstStyle/>
          <a:p>
            <a:pPr marL="0" marR="0" lvl="0" indent="0" algn="ctr" rtl="0">
              <a:spcBef>
                <a:spcPts val="0"/>
              </a:spcBef>
              <a:spcAft>
                <a:spcPts val="0"/>
              </a:spcAft>
              <a:buNone/>
            </a:pPr>
            <a:r>
              <a:rPr lang="pl-PL" sz="2400" b="1" i="0" u="none" strike="noStrike" cap="none" dirty="0">
                <a:solidFill>
                  <a:srgbClr val="FFFFFF"/>
                </a:solidFill>
                <a:latin typeface="Arial"/>
                <a:ea typeface="Arial"/>
                <a:cs typeface="Arial"/>
                <a:sym typeface="Arial"/>
              </a:rPr>
              <a:t>WALIDACJA  EFEKTÓW UCZENIA SIĘ</a:t>
            </a:r>
            <a:endParaRPr dirty="0"/>
          </a:p>
        </p:txBody>
      </p:sp>
      <p:sp>
        <p:nvSpPr>
          <p:cNvPr id="9" name="Shape 597"/>
          <p:cNvSpPr/>
          <p:nvPr/>
        </p:nvSpPr>
        <p:spPr>
          <a:xfrm>
            <a:off x="1139305" y="3760563"/>
            <a:ext cx="8458200" cy="806893"/>
          </a:xfrm>
          <a:prstGeom prst="rect">
            <a:avLst/>
          </a:prstGeom>
          <a:solidFill>
            <a:srgbClr val="118EDD"/>
          </a:solidFill>
          <a:ln>
            <a:noFill/>
          </a:ln>
        </p:spPr>
        <p:txBody>
          <a:bodyPr spcFirstLastPara="1" wrap="square" lIns="91325" tIns="45650" rIns="91325" bIns="45650" anchor="ctr" anchorCtr="0">
            <a:noAutofit/>
          </a:bodyPr>
          <a:lstStyle/>
          <a:p>
            <a:pPr marL="0" marR="0" lvl="0" indent="0" algn="ctr" rtl="0">
              <a:spcBef>
                <a:spcPts val="0"/>
              </a:spcBef>
              <a:spcAft>
                <a:spcPts val="0"/>
              </a:spcAft>
              <a:buNone/>
            </a:pPr>
            <a:r>
              <a:rPr lang="pl-PL" sz="2400" b="1" i="0" u="none" strike="noStrike" cap="none" dirty="0">
                <a:solidFill>
                  <a:srgbClr val="FFFFFF"/>
                </a:solidFill>
                <a:latin typeface="Arial"/>
                <a:ea typeface="Arial"/>
                <a:cs typeface="Arial"/>
                <a:sym typeface="Arial"/>
              </a:rPr>
              <a:t>ZDOBYWANIE EFEKTÓW UCZENIA SIĘ = KOMPETENCJE</a:t>
            </a:r>
            <a:endParaRPr sz="1800" dirty="0"/>
          </a:p>
        </p:txBody>
      </p:sp>
      <p:sp>
        <p:nvSpPr>
          <p:cNvPr id="12" name="Shape 598"/>
          <p:cNvSpPr/>
          <p:nvPr/>
        </p:nvSpPr>
        <p:spPr>
          <a:xfrm>
            <a:off x="1139305" y="1441344"/>
            <a:ext cx="8458200" cy="864781"/>
          </a:xfrm>
          <a:prstGeom prst="rect">
            <a:avLst/>
          </a:prstGeom>
          <a:solidFill>
            <a:srgbClr val="118EDD"/>
          </a:solidFill>
          <a:ln>
            <a:noFill/>
          </a:ln>
        </p:spPr>
        <p:txBody>
          <a:bodyPr spcFirstLastPara="1" wrap="square" lIns="91325" tIns="45650" rIns="91325" bIns="45650" anchor="ctr" anchorCtr="0">
            <a:noAutofit/>
          </a:bodyPr>
          <a:lstStyle/>
          <a:p>
            <a:pPr marL="12687" marR="0" lvl="0" indent="0" algn="ctr" rtl="0">
              <a:spcBef>
                <a:spcPts val="0"/>
              </a:spcBef>
              <a:spcAft>
                <a:spcPts val="0"/>
              </a:spcAft>
              <a:buNone/>
            </a:pPr>
            <a:r>
              <a:rPr lang="pl-PL" sz="3200" b="1" i="0" u="none" strike="noStrike" cap="none" dirty="0">
                <a:solidFill>
                  <a:srgbClr val="FFFFFF"/>
                </a:solidFill>
                <a:latin typeface="Arial"/>
                <a:ea typeface="Arial"/>
                <a:cs typeface="Arial"/>
                <a:sym typeface="Arial"/>
              </a:rPr>
              <a:t>ZINTEGROWANY SYSTEM KWALIFIKACJI</a:t>
            </a:r>
            <a:endParaRPr dirty="0"/>
          </a:p>
        </p:txBody>
      </p:sp>
      <p:sp>
        <p:nvSpPr>
          <p:cNvPr id="10" name="Prostokąt 9"/>
          <p:cNvSpPr/>
          <p:nvPr/>
        </p:nvSpPr>
        <p:spPr bwMode="auto">
          <a:xfrm>
            <a:off x="10369550" y="144715"/>
            <a:ext cx="152400" cy="152400"/>
          </a:xfrm>
          <a:prstGeom prst="rect">
            <a:avLst/>
          </a:prstGeom>
          <a:solidFill>
            <a:srgbClr val="FFFFFF"/>
          </a:solidFill>
          <a:ln w="25400" cap="flat" cmpd="sng" algn="ctr">
            <a:solidFill>
              <a:srgbClr val="00A1E4"/>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square" lIns="45719" tIns="45719" rIns="45719" bIns="45719" numCol="1" rtlCol="0" anchor="t" anchorCtr="0" compatLnSpc="1">
            <a:prstTxWarp prst="textNoShape">
              <a:avLst/>
            </a:prstTxWarp>
          </a:bodyPr>
          <a:lstStyle/>
          <a:p>
            <a:pPr marL="457200" marR="0" indent="0" algn="l" defTabSz="914400" rtl="0" eaLnBrk="1" fontAlgn="base" latinLnBrk="0" hangingPunct="0">
              <a:lnSpc>
                <a:spcPct val="100000"/>
              </a:lnSpc>
              <a:spcBef>
                <a:spcPct val="0"/>
              </a:spcBef>
              <a:spcAft>
                <a:spcPct val="0"/>
              </a:spcAft>
              <a:buClrTx/>
              <a:buSzTx/>
              <a:buFontTx/>
              <a:buNone/>
              <a:tabLst/>
            </a:pPr>
            <a:endParaRPr kumimoji="0" lang="pl-PL"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Arial" panose="020B0604020202020204" pitchFamily="34" charset="0"/>
            </a:endParaRPr>
          </a:p>
        </p:txBody>
      </p:sp>
      <p:sp>
        <p:nvSpPr>
          <p:cNvPr id="2" name="Strzałka w dół 1"/>
          <p:cNvSpPr/>
          <p:nvPr/>
        </p:nvSpPr>
        <p:spPr>
          <a:xfrm>
            <a:off x="5206181" y="5707626"/>
            <a:ext cx="398206" cy="6489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Shape 596"/>
          <p:cNvSpPr/>
          <p:nvPr/>
        </p:nvSpPr>
        <p:spPr>
          <a:xfrm>
            <a:off x="3885279" y="6563036"/>
            <a:ext cx="3040010" cy="664118"/>
          </a:xfrm>
          <a:prstGeom prst="rect">
            <a:avLst/>
          </a:prstGeom>
          <a:solidFill>
            <a:srgbClr val="E38A31"/>
          </a:solidFill>
          <a:ln>
            <a:noFill/>
          </a:ln>
        </p:spPr>
        <p:txBody>
          <a:bodyPr spcFirstLastPara="1" wrap="square" lIns="91325" tIns="45650" rIns="91325" bIns="45650" anchor="ctr" anchorCtr="0">
            <a:noAutofit/>
          </a:bodyPr>
          <a:lstStyle/>
          <a:p>
            <a:pPr marL="0" marR="0" lvl="0" indent="0" algn="ctr" rtl="0">
              <a:spcBef>
                <a:spcPts val="0"/>
              </a:spcBef>
              <a:spcAft>
                <a:spcPts val="0"/>
              </a:spcAft>
              <a:buNone/>
            </a:pPr>
            <a:r>
              <a:rPr lang="pl-PL" sz="2400" b="1" i="0" u="none" strike="noStrike" cap="none" dirty="0">
                <a:solidFill>
                  <a:srgbClr val="FFFFFF"/>
                </a:solidFill>
                <a:latin typeface="Arial"/>
                <a:ea typeface="Arial"/>
                <a:cs typeface="Arial"/>
                <a:sym typeface="Arial"/>
              </a:rPr>
              <a:t>KWALIFIKACJA</a:t>
            </a:r>
            <a:endParaRPr dirty="0"/>
          </a:p>
        </p:txBody>
      </p:sp>
    </p:spTree>
    <p:extLst>
      <p:ext uri="{BB962C8B-B14F-4D97-AF65-F5344CB8AC3E}">
        <p14:creationId xmlns:p14="http://schemas.microsoft.com/office/powerpoint/2010/main" val="3772858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a:xfrm rot="5400000">
            <a:off x="6731940" y="2055945"/>
            <a:ext cx="9210675" cy="77656"/>
          </a:xfrm>
        </p:spPr>
        <p:txBody>
          <a:bodyPr>
            <a:normAutofit fontScale="90000"/>
          </a:bodyPr>
          <a:lstStyle/>
          <a:p>
            <a:endParaRPr lang="pl-PL" dirty="0"/>
          </a:p>
        </p:txBody>
      </p:sp>
      <p:sp>
        <p:nvSpPr>
          <p:cNvPr id="2" name="Symbol zastępczy zawartości 1"/>
          <p:cNvSpPr>
            <a:spLocks noGrp="1"/>
          </p:cNvSpPr>
          <p:nvPr>
            <p:ph idx="1"/>
          </p:nvPr>
        </p:nvSpPr>
        <p:spPr>
          <a:xfrm>
            <a:off x="1093040" y="1638301"/>
            <a:ext cx="9210675" cy="5772149"/>
          </a:xfrm>
        </p:spPr>
        <p:txBody>
          <a:bodyPr/>
          <a:lstStyle/>
          <a:p>
            <a:pPr marL="742950" indent="-742950">
              <a:lnSpc>
                <a:spcPct val="100000"/>
              </a:lnSpc>
              <a:buFont typeface="+mj-lt"/>
              <a:buAutoNum type="arabicPeriod"/>
            </a:pPr>
            <a:r>
              <a:rPr lang="pl-PL" sz="4400" b="1" dirty="0">
                <a:solidFill>
                  <a:srgbClr val="706E6F"/>
                </a:solidFill>
                <a:ea typeface="Avenir" charset="0"/>
                <a:cs typeface="Calibri"/>
              </a:rPr>
              <a:t>EDUKACJA</a:t>
            </a:r>
          </a:p>
          <a:p>
            <a:pPr marL="742950" indent="-742950">
              <a:lnSpc>
                <a:spcPct val="100000"/>
              </a:lnSpc>
              <a:buFont typeface="+mj-lt"/>
              <a:buAutoNum type="arabicPeriod"/>
            </a:pPr>
            <a:r>
              <a:rPr lang="pl-PL" sz="4400" b="1" dirty="0">
                <a:solidFill>
                  <a:srgbClr val="706E6F"/>
                </a:solidFill>
                <a:ea typeface="Avenir" charset="0"/>
                <a:cs typeface="Calibri"/>
              </a:rPr>
              <a:t>WALIDACJA</a:t>
            </a:r>
          </a:p>
          <a:p>
            <a:pPr marL="742950" indent="-742950">
              <a:lnSpc>
                <a:spcPct val="100000"/>
              </a:lnSpc>
              <a:buFont typeface="+mj-lt"/>
              <a:buAutoNum type="arabicPeriod"/>
            </a:pPr>
            <a:r>
              <a:rPr lang="pl-PL" sz="4400" b="1" dirty="0">
                <a:solidFill>
                  <a:srgbClr val="706E6F"/>
                </a:solidFill>
                <a:ea typeface="Avenir" charset="0"/>
                <a:cs typeface="Calibri"/>
              </a:rPr>
              <a:t>CERTYFIKACJA</a:t>
            </a:r>
          </a:p>
          <a:p>
            <a:pPr marL="742950" indent="-742950">
              <a:lnSpc>
                <a:spcPct val="100000"/>
              </a:lnSpc>
              <a:buFont typeface="+mj-lt"/>
              <a:buAutoNum type="arabicPeriod"/>
            </a:pPr>
            <a:r>
              <a:rPr lang="pl-PL" sz="4400" b="1" dirty="0">
                <a:solidFill>
                  <a:srgbClr val="706E6F"/>
                </a:solidFill>
                <a:ea typeface="Avenir" charset="0"/>
                <a:cs typeface="Calibri"/>
              </a:rPr>
              <a:t>KWALIFIKACJE</a:t>
            </a:r>
          </a:p>
          <a:p>
            <a:pPr marL="742950" indent="-742950">
              <a:lnSpc>
                <a:spcPct val="100000"/>
              </a:lnSpc>
              <a:buFont typeface="+mj-lt"/>
              <a:buAutoNum type="arabicPeriod"/>
            </a:pPr>
            <a:r>
              <a:rPr lang="pl-PL" sz="4400" b="1" dirty="0">
                <a:solidFill>
                  <a:srgbClr val="706E6F"/>
                </a:solidFill>
                <a:ea typeface="Avenir" charset="0"/>
                <a:cs typeface="Calibri"/>
              </a:rPr>
              <a:t>KOMPETENCJE SPOŁECZNE</a:t>
            </a:r>
          </a:p>
        </p:txBody>
      </p:sp>
    </p:spTree>
    <p:extLst>
      <p:ext uri="{BB962C8B-B14F-4D97-AF65-F5344CB8AC3E}">
        <p14:creationId xmlns:p14="http://schemas.microsoft.com/office/powerpoint/2010/main" val="3795057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3600" dirty="0"/>
              <a:t>EDUKACJA</a:t>
            </a:r>
            <a:r>
              <a:rPr lang="pl-PL" sz="3200" dirty="0"/>
              <a:t> </a:t>
            </a:r>
            <a:br>
              <a:rPr lang="pl-PL" sz="3200" dirty="0"/>
            </a:br>
            <a:br>
              <a:rPr lang="pl-PL" sz="3200" dirty="0"/>
            </a:br>
            <a:br>
              <a:rPr lang="pl-PL" sz="3200" dirty="0"/>
            </a:br>
            <a:endParaRPr lang="pl-PL" sz="3200" dirty="0"/>
          </a:p>
        </p:txBody>
      </p:sp>
      <p:sp>
        <p:nvSpPr>
          <p:cNvPr id="6" name="pole tekstowe 5"/>
          <p:cNvSpPr txBox="1"/>
          <p:nvPr/>
        </p:nvSpPr>
        <p:spPr>
          <a:xfrm>
            <a:off x="1102658" y="1923770"/>
            <a:ext cx="3032761" cy="854208"/>
          </a:xfrm>
          <a:prstGeom prst="rect">
            <a:avLst/>
          </a:prstGeom>
          <a:noFill/>
        </p:spPr>
        <p:txBody>
          <a:bodyPr wrap="square" rtlCol="0">
            <a:spAutoFit/>
          </a:bodyPr>
          <a:lstStyle/>
          <a:p>
            <a:pPr marL="0" marR="0" lvl="0" indent="0" algn="l" defTabSz="1042050" rtl="0" eaLnBrk="1" fontAlgn="auto" latinLnBrk="0" hangingPunct="1">
              <a:lnSpc>
                <a:spcPct val="100000"/>
              </a:lnSpc>
              <a:spcBef>
                <a:spcPts val="0"/>
              </a:spcBef>
              <a:spcAft>
                <a:spcPts val="0"/>
              </a:spcAft>
              <a:buClrTx/>
              <a:buSzTx/>
              <a:buFontTx/>
              <a:buNone/>
              <a:tabLst/>
              <a:defRPr/>
            </a:pPr>
            <a:r>
              <a:rPr kumimoji="0" lang="pl-PL" sz="2900" b="1" i="0" u="none" strike="noStrike" kern="1200" cap="none" spc="0" normalizeH="0" baseline="0" noProof="0" dirty="0">
                <a:ln>
                  <a:noFill/>
                </a:ln>
                <a:solidFill>
                  <a:srgbClr val="0070C0"/>
                </a:solidFill>
                <a:effectLst/>
                <a:uLnTx/>
                <a:uFillTx/>
                <a:latin typeface="Calibri"/>
                <a:ea typeface="+mn-ea"/>
                <a:cs typeface="+mn-cs"/>
              </a:rPr>
              <a:t>FORMALNA</a:t>
            </a:r>
            <a:r>
              <a:rPr kumimoji="0" lang="pl-PL" sz="29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 </a:t>
            </a:r>
            <a:br>
              <a:rPr kumimoji="0" lang="pl-PL" sz="2900" b="1" i="0" u="none" strike="noStrike" kern="1200" cap="none" spc="0" normalizeH="0" baseline="0" noProof="0" dirty="0">
                <a:ln>
                  <a:noFill/>
                </a:ln>
                <a:solidFill>
                  <a:prstClr val="black">
                    <a:lumMod val="65000"/>
                    <a:lumOff val="35000"/>
                  </a:prstClr>
                </a:solidFill>
                <a:effectLst/>
                <a:uLnTx/>
                <a:uFillTx/>
                <a:latin typeface="Calibri"/>
                <a:ea typeface="+mn-ea"/>
                <a:cs typeface="+mn-cs"/>
              </a:rPr>
            </a:br>
            <a:endParaRPr kumimoji="0" lang="pl-PL" sz="2051"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pole tekstowe 2"/>
          <p:cNvSpPr txBox="1"/>
          <p:nvPr/>
        </p:nvSpPr>
        <p:spPr>
          <a:xfrm>
            <a:off x="1102658" y="3720524"/>
            <a:ext cx="3840480" cy="538609"/>
          </a:xfrm>
          <a:prstGeom prst="rect">
            <a:avLst/>
          </a:prstGeom>
          <a:noFill/>
        </p:spPr>
        <p:txBody>
          <a:bodyPr wrap="square" rtlCol="0">
            <a:spAutoFit/>
          </a:bodyPr>
          <a:lstStyle/>
          <a:p>
            <a:pPr marL="0" marR="0" lvl="0" indent="0" algn="l" defTabSz="1042050" rtl="0" eaLnBrk="1" fontAlgn="auto" latinLnBrk="0" hangingPunct="1">
              <a:lnSpc>
                <a:spcPct val="100000"/>
              </a:lnSpc>
              <a:spcBef>
                <a:spcPts val="0"/>
              </a:spcBef>
              <a:spcAft>
                <a:spcPts val="0"/>
              </a:spcAft>
              <a:buClrTx/>
              <a:buSzTx/>
              <a:buFontTx/>
              <a:buNone/>
              <a:tabLst/>
              <a:defRPr/>
            </a:pPr>
            <a:r>
              <a:rPr kumimoji="0" lang="pl-PL" sz="2900" b="1" i="0" u="none" strike="noStrike" kern="1200" cap="none" spc="0" normalizeH="0" baseline="0" noProof="0" dirty="0">
                <a:ln>
                  <a:noFill/>
                </a:ln>
                <a:solidFill>
                  <a:srgbClr val="002060"/>
                </a:solidFill>
                <a:effectLst/>
                <a:uLnTx/>
                <a:uFillTx/>
                <a:latin typeface="Calibri"/>
                <a:ea typeface="+mn-ea"/>
                <a:cs typeface="+mn-cs"/>
              </a:rPr>
              <a:t>POZAFORMALNA</a:t>
            </a:r>
          </a:p>
        </p:txBody>
      </p:sp>
      <p:sp>
        <p:nvSpPr>
          <p:cNvPr id="4" name="pole tekstowe 3"/>
          <p:cNvSpPr txBox="1"/>
          <p:nvPr/>
        </p:nvSpPr>
        <p:spPr>
          <a:xfrm flipH="1">
            <a:off x="1102658" y="5628783"/>
            <a:ext cx="4429643" cy="538609"/>
          </a:xfrm>
          <a:prstGeom prst="rect">
            <a:avLst/>
          </a:prstGeom>
          <a:noFill/>
        </p:spPr>
        <p:txBody>
          <a:bodyPr wrap="square" rtlCol="0">
            <a:spAutoFit/>
          </a:bodyPr>
          <a:lstStyle/>
          <a:p>
            <a:pPr marL="0" marR="0" lvl="0" indent="0" algn="l" defTabSz="1042050" rtl="0" eaLnBrk="1" fontAlgn="auto" latinLnBrk="0" hangingPunct="1">
              <a:lnSpc>
                <a:spcPct val="100000"/>
              </a:lnSpc>
              <a:spcBef>
                <a:spcPts val="0"/>
              </a:spcBef>
              <a:spcAft>
                <a:spcPts val="0"/>
              </a:spcAft>
              <a:buClrTx/>
              <a:buSzTx/>
              <a:buFontTx/>
              <a:buNone/>
              <a:tabLst/>
              <a:defRPr/>
            </a:pPr>
            <a:r>
              <a:rPr kumimoji="0" lang="pl-PL" sz="2900" b="1" i="0" u="none" strike="noStrike" kern="1200" cap="none" spc="0" normalizeH="0" baseline="0" noProof="0" dirty="0">
                <a:ln>
                  <a:noFill/>
                </a:ln>
                <a:solidFill>
                  <a:srgbClr val="5B9BD5">
                    <a:lumMod val="50000"/>
                  </a:srgbClr>
                </a:solidFill>
                <a:effectLst/>
                <a:uLnTx/>
                <a:uFillTx/>
                <a:latin typeface="Calibri"/>
                <a:ea typeface="+mn-ea"/>
                <a:cs typeface="+mn-cs"/>
              </a:rPr>
              <a:t>UCZENIE SIĘ NIEFORMALNE</a:t>
            </a:r>
          </a:p>
        </p:txBody>
      </p:sp>
      <p:pic>
        <p:nvPicPr>
          <p:cNvPr id="7" name="Obraz 6"/>
          <p:cNvPicPr>
            <a:picLocks noChangeAspect="1"/>
          </p:cNvPicPr>
          <p:nvPr/>
        </p:nvPicPr>
        <p:blipFill>
          <a:blip r:embed="rId3"/>
          <a:stretch>
            <a:fillRect/>
          </a:stretch>
        </p:blipFill>
        <p:spPr>
          <a:xfrm>
            <a:off x="5707996" y="2979039"/>
            <a:ext cx="1764802" cy="1675727"/>
          </a:xfrm>
          <a:prstGeom prst="rect">
            <a:avLst/>
          </a:prstGeom>
        </p:spPr>
      </p:pic>
      <p:pic>
        <p:nvPicPr>
          <p:cNvPr id="8" name="Obraz 7"/>
          <p:cNvPicPr>
            <a:picLocks noChangeAspect="1"/>
          </p:cNvPicPr>
          <p:nvPr/>
        </p:nvPicPr>
        <p:blipFill>
          <a:blip r:embed="rId4"/>
          <a:stretch>
            <a:fillRect/>
          </a:stretch>
        </p:blipFill>
        <p:spPr>
          <a:xfrm>
            <a:off x="7098399" y="5123766"/>
            <a:ext cx="2296323" cy="1286898"/>
          </a:xfrm>
          <a:prstGeom prst="rect">
            <a:avLst/>
          </a:prstGeom>
        </p:spPr>
      </p:pic>
      <p:pic>
        <p:nvPicPr>
          <p:cNvPr id="9" name="Obraz 8"/>
          <p:cNvPicPr>
            <a:picLocks noChangeAspect="1"/>
          </p:cNvPicPr>
          <p:nvPr/>
        </p:nvPicPr>
        <p:blipFill>
          <a:blip r:embed="rId5"/>
          <a:stretch>
            <a:fillRect/>
          </a:stretch>
        </p:blipFill>
        <p:spPr>
          <a:xfrm>
            <a:off x="3959187" y="1198550"/>
            <a:ext cx="1494732" cy="1780489"/>
          </a:xfrm>
          <a:prstGeom prst="rect">
            <a:avLst/>
          </a:prstGeom>
        </p:spPr>
      </p:pic>
    </p:spTree>
    <p:extLst>
      <p:ext uri="{BB962C8B-B14F-4D97-AF65-F5344CB8AC3E}">
        <p14:creationId xmlns:p14="http://schemas.microsoft.com/office/powerpoint/2010/main" val="3085904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utoShape 2">
            <a:extLst>
              <a:ext uri="{FF2B5EF4-FFF2-40B4-BE49-F238E27FC236}">
                <a16:creationId xmlns:a16="http://schemas.microsoft.com/office/drawing/2014/main" id="{845A9E84-AEC2-4984-9B36-097300202A66}"/>
              </a:ext>
            </a:extLst>
          </p:cNvPr>
          <p:cNvSpPr>
            <a:spLocks noGrp="1"/>
          </p:cNvSpPr>
          <p:nvPr>
            <p:ph type="title"/>
          </p:nvPr>
        </p:nvSpPr>
        <p:spPr bwMode="auto">
          <a:xfrm>
            <a:off x="1083609" y="575281"/>
            <a:ext cx="9210675" cy="7767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ormAutofit/>
          </a:bodyPr>
          <a:lstStyle>
            <a:lvl1pPr defTabSz="825500">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825500">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825500">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825500">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825500">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defTabSz="825500"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defTabSz="825500"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defTabSz="825500"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defTabSz="825500"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nSpc>
                <a:spcPct val="115000"/>
              </a:lnSpc>
            </a:pPr>
            <a:r>
              <a:rPr lang="pl-PL" altLang="sv-SE" sz="2700" b="1" dirty="0">
                <a:solidFill>
                  <a:srgbClr val="535353"/>
                </a:solidFill>
                <a:latin typeface="Calibri"/>
                <a:cs typeface="Calibri"/>
                <a:sym typeface="Avenir" charset="0"/>
              </a:rPr>
              <a:t>EDUKACJA FORMALNA</a:t>
            </a:r>
            <a:endParaRPr lang="sv-SE" altLang="sv-SE" sz="2700" dirty="0">
              <a:latin typeface="Calibri"/>
              <a:cs typeface="Calibri"/>
            </a:endParaRPr>
          </a:p>
        </p:txBody>
      </p:sp>
      <p:sp>
        <p:nvSpPr>
          <p:cNvPr id="14" name="pole tekstowe 13"/>
          <p:cNvSpPr txBox="1"/>
          <p:nvPr/>
        </p:nvSpPr>
        <p:spPr>
          <a:xfrm>
            <a:off x="1083609" y="1237654"/>
            <a:ext cx="6079657" cy="400110"/>
          </a:xfrm>
          <a:prstGeom prst="rect">
            <a:avLst/>
          </a:prstGeom>
          <a:noFill/>
        </p:spPr>
        <p:txBody>
          <a:bodyPr wrap="square" rtlCol="0">
            <a:spAutoFit/>
          </a:bodyPr>
          <a:lstStyle/>
          <a:p>
            <a:pPr marL="0" marR="0" lvl="0" indent="0" defTabSz="1042050" rtl="0" eaLnBrk="1" fontAlgn="auto" latinLnBrk="0" hangingPunct="1">
              <a:lnSpc>
                <a:spcPct val="100000"/>
              </a:lnSpc>
              <a:spcBef>
                <a:spcPts val="0"/>
              </a:spcBef>
              <a:spcAft>
                <a:spcPts val="0"/>
              </a:spcAft>
              <a:buClrTx/>
              <a:buSzTx/>
              <a:buFontTx/>
              <a:buNone/>
              <a:tabLst/>
              <a:defRPr/>
            </a:pPr>
            <a:r>
              <a:rPr lang="pl-PL" sz="2000" dirty="0">
                <a:solidFill>
                  <a:srgbClr val="E7E6E6">
                    <a:lumMod val="25000"/>
                  </a:srgbClr>
                </a:solidFill>
                <a:latin typeface="Calibri" panose="020F0502020204030204" pitchFamily="34" charset="0"/>
                <a:cs typeface="Calibri" panose="020F0502020204030204" pitchFamily="34" charset="0"/>
              </a:rPr>
              <a:t>k</a:t>
            </a:r>
            <a:r>
              <a:rPr kumimoji="0" lang="pl-PL" sz="2000" i="0" u="none" strike="noStrike" kern="1200" cap="none" spc="0" normalizeH="0" baseline="0" noProof="0" dirty="0" err="1">
                <a:ln>
                  <a:noFill/>
                </a:ln>
                <a:solidFill>
                  <a:srgbClr val="E7E6E6">
                    <a:lumMod val="25000"/>
                  </a:srgbClr>
                </a:solidFill>
                <a:effectLst/>
                <a:uLnTx/>
                <a:uFillTx/>
                <a:latin typeface="Calibri" panose="020F0502020204030204" pitchFamily="34" charset="0"/>
                <a:cs typeface="Calibri" panose="020F0502020204030204" pitchFamily="34" charset="0"/>
              </a:rPr>
              <a:t>ształcenie</a:t>
            </a:r>
            <a:r>
              <a:rPr kumimoji="0" lang="pl-PL" sz="2000" i="0" u="none" strike="noStrike" kern="1200" cap="none" spc="0" normalizeH="0" baseline="0" noProof="0" dirty="0">
                <a:ln>
                  <a:noFill/>
                </a:ln>
                <a:solidFill>
                  <a:srgbClr val="E7E6E6">
                    <a:lumMod val="25000"/>
                  </a:srgbClr>
                </a:solidFill>
                <a:effectLst/>
                <a:uLnTx/>
                <a:uFillTx/>
                <a:latin typeface="Calibri" panose="020F0502020204030204" pitchFamily="34" charset="0"/>
                <a:cs typeface="Calibri" panose="020F0502020204030204" pitchFamily="34" charset="0"/>
              </a:rPr>
              <a:t> realizowane przez:</a:t>
            </a:r>
            <a:endParaRPr kumimoji="0" lang="pl-PL" sz="2000" i="0" u="none" strike="noStrike" kern="1200" cap="none" spc="0" normalizeH="0" baseline="0" noProof="0" dirty="0">
              <a:ln>
                <a:noFill/>
              </a:ln>
              <a:solidFill>
                <a:srgbClr val="E7E6E6">
                  <a:lumMod val="25000"/>
                </a:srgbClr>
              </a:solidFill>
              <a:effectLst/>
              <a:uLnTx/>
              <a:uFillTx/>
              <a:latin typeface="Calibri"/>
              <a:ea typeface="Calibri"/>
              <a:cs typeface="Calibri"/>
            </a:endParaRPr>
          </a:p>
        </p:txBody>
      </p:sp>
      <p:sp>
        <p:nvSpPr>
          <p:cNvPr id="15" name="pole tekstowe 14"/>
          <p:cNvSpPr txBox="1"/>
          <p:nvPr/>
        </p:nvSpPr>
        <p:spPr>
          <a:xfrm>
            <a:off x="1083609" y="2052167"/>
            <a:ext cx="9118482" cy="861774"/>
          </a:xfrm>
          <a:prstGeom prst="rect">
            <a:avLst/>
          </a:prstGeom>
          <a:noFill/>
        </p:spPr>
        <p:txBody>
          <a:bodyPr wrap="square" rtlCol="0">
            <a:spAutoFit/>
          </a:bodyPr>
          <a:lstStyle/>
          <a:p>
            <a:pPr marL="342900" marR="0" lvl="0" indent="-342900" algn="l" defTabSz="10420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2500" b="1" dirty="0">
                <a:solidFill>
                  <a:schemeClr val="tx1">
                    <a:lumMod val="50000"/>
                    <a:lumOff val="50000"/>
                  </a:schemeClr>
                </a:solidFill>
                <a:latin typeface="Calibri" panose="020F0502020204030204" pitchFamily="34" charset="0"/>
                <a:ea typeface="Calibri"/>
                <a:cs typeface="Calibri" panose="020F0502020204030204" pitchFamily="34" charset="0"/>
              </a:rPr>
              <a:t>publiczne i niepubliczne </a:t>
            </a:r>
            <a:r>
              <a:rPr kumimoji="0" lang="pl-PL" sz="2500" b="1" i="0" u="none" strike="noStrike" kern="1200" cap="none" spc="0" normalizeH="0" baseline="0" noProof="0" dirty="0">
                <a:ln>
                  <a:noFill/>
                </a:ln>
                <a:solidFill>
                  <a:srgbClr val="0094D8"/>
                </a:solidFill>
                <a:effectLst/>
                <a:uLnTx/>
                <a:uFillTx/>
                <a:latin typeface="Calibri" panose="020F0502020204030204" pitchFamily="34" charset="0"/>
                <a:ea typeface="Calibri"/>
                <a:cs typeface="Calibri" panose="020F0502020204030204" pitchFamily="34" charset="0"/>
              </a:rPr>
              <a:t>SZKOŁY </a:t>
            </a:r>
            <a:r>
              <a:rPr lang="pl-PL" sz="2500" b="1" dirty="0">
                <a:solidFill>
                  <a:schemeClr val="tx1">
                    <a:lumMod val="50000"/>
                    <a:lumOff val="50000"/>
                  </a:schemeClr>
                </a:solidFill>
                <a:latin typeface="Calibri" panose="020F0502020204030204" pitchFamily="34" charset="0"/>
                <a:ea typeface="Calibri"/>
                <a:cs typeface="Calibri" panose="020F0502020204030204" pitchFamily="34" charset="0"/>
              </a:rPr>
              <a:t>oraz inne </a:t>
            </a:r>
            <a:r>
              <a:rPr kumimoji="0" lang="pl-PL" sz="2500" b="1" i="0" u="none" strike="noStrike" kern="1200" cap="none" spc="0" normalizeH="0" baseline="0" noProof="0" dirty="0">
                <a:ln>
                  <a:noFill/>
                </a:ln>
                <a:solidFill>
                  <a:srgbClr val="0094D8"/>
                </a:solidFill>
                <a:effectLst/>
                <a:uLnTx/>
                <a:uFillTx/>
                <a:latin typeface="Calibri" panose="020F0502020204030204" pitchFamily="34" charset="0"/>
                <a:ea typeface="Calibri"/>
                <a:cs typeface="Calibri" panose="020F0502020204030204" pitchFamily="34" charset="0"/>
              </a:rPr>
              <a:t>PODMIOTY </a:t>
            </a:r>
            <a:br>
              <a:rPr kumimoji="0" lang="pl-PL" sz="2500" b="1" i="0" u="none" strike="noStrike" kern="1200" cap="none" spc="0" normalizeH="0" baseline="0" noProof="0" dirty="0">
                <a:ln>
                  <a:noFill/>
                </a:ln>
                <a:solidFill>
                  <a:srgbClr val="0094D8"/>
                </a:solidFill>
                <a:effectLst/>
                <a:uLnTx/>
                <a:uFillTx/>
                <a:latin typeface="Calibri" panose="020F0502020204030204" pitchFamily="34" charset="0"/>
                <a:ea typeface="Calibri"/>
                <a:cs typeface="Calibri" panose="020F0502020204030204" pitchFamily="34" charset="0"/>
              </a:rPr>
            </a:br>
            <a:r>
              <a:rPr kumimoji="0" lang="pl-PL" sz="2500" b="1" i="0" u="none" strike="noStrike" kern="1200" cap="none" spc="0" normalizeH="0" baseline="0" noProof="0" dirty="0">
                <a:ln>
                  <a:noFill/>
                </a:ln>
                <a:solidFill>
                  <a:srgbClr val="0094D8"/>
                </a:solidFill>
                <a:effectLst/>
                <a:uLnTx/>
                <a:uFillTx/>
                <a:latin typeface="Calibri" panose="020F0502020204030204" pitchFamily="34" charset="0"/>
                <a:ea typeface="Calibri"/>
                <a:cs typeface="Calibri" panose="020F0502020204030204" pitchFamily="34" charset="0"/>
              </a:rPr>
              <a:t>SYSTEMU OŚWIATY</a:t>
            </a:r>
          </a:p>
        </p:txBody>
      </p:sp>
      <p:sp>
        <p:nvSpPr>
          <p:cNvPr id="19" name="pole tekstowe 18"/>
          <p:cNvSpPr txBox="1"/>
          <p:nvPr/>
        </p:nvSpPr>
        <p:spPr>
          <a:xfrm>
            <a:off x="1083609" y="3183180"/>
            <a:ext cx="8948056" cy="861774"/>
          </a:xfrm>
          <a:prstGeom prst="rect">
            <a:avLst/>
          </a:prstGeom>
          <a:noFill/>
        </p:spPr>
        <p:txBody>
          <a:bodyPr wrap="square" rtlCol="0">
            <a:spAutoFit/>
          </a:bodyPr>
          <a:lstStyle/>
          <a:p>
            <a:pPr marL="342900" marR="0" lvl="0" indent="-342900" algn="l" defTabSz="104205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l-PL" sz="2500" b="1" i="0" u="none" strike="noStrike" kern="1200" cap="none" spc="0" normalizeH="0" baseline="0" noProof="0" dirty="0">
                <a:ln>
                  <a:noFill/>
                </a:ln>
                <a:solidFill>
                  <a:srgbClr val="0094D8"/>
                </a:solidFill>
                <a:effectLst/>
                <a:uLnTx/>
                <a:uFillTx/>
                <a:latin typeface="Calibri" panose="020F0502020204030204" pitchFamily="34" charset="0"/>
                <a:ea typeface="Calibri"/>
                <a:cs typeface="Calibri" panose="020F0502020204030204" pitchFamily="34" charset="0"/>
              </a:rPr>
              <a:t>UCZELNIE</a:t>
            </a:r>
            <a:r>
              <a:rPr kumimoji="0" lang="pl-PL" sz="2500" b="1" i="0" u="none" strike="noStrike" kern="1200" cap="none" spc="0" normalizeH="0" baseline="0" noProof="0" dirty="0">
                <a:ln>
                  <a:noFill/>
                </a:ln>
                <a:solidFill>
                  <a:srgbClr val="5B9BD5"/>
                </a:solidFill>
                <a:effectLst/>
                <a:uLnTx/>
                <a:uFillTx/>
                <a:latin typeface="Calibri" panose="020F0502020204030204" pitchFamily="34" charset="0"/>
                <a:ea typeface="Calibri"/>
                <a:cs typeface="Calibri" panose="020F0502020204030204" pitchFamily="34" charset="0"/>
              </a:rPr>
              <a:t> </a:t>
            </a:r>
            <a:r>
              <a:rPr lang="pl-PL" sz="2500" b="1" dirty="0">
                <a:solidFill>
                  <a:schemeClr val="tx1">
                    <a:lumMod val="50000"/>
                    <a:lumOff val="50000"/>
                  </a:schemeClr>
                </a:solidFill>
                <a:latin typeface="Calibri" panose="020F0502020204030204" pitchFamily="34" charset="0"/>
                <a:ea typeface="Calibri"/>
                <a:cs typeface="Calibri" panose="020F0502020204030204" pitchFamily="34" charset="0"/>
              </a:rPr>
              <a:t>oraz inne </a:t>
            </a:r>
            <a:r>
              <a:rPr kumimoji="0" lang="pl-PL" sz="2500" b="1" i="0" u="none" strike="noStrike" kern="1200" cap="none" spc="0" normalizeH="0" baseline="0" noProof="0" dirty="0">
                <a:ln>
                  <a:noFill/>
                </a:ln>
                <a:solidFill>
                  <a:srgbClr val="0094D8"/>
                </a:solidFill>
                <a:effectLst/>
                <a:uLnTx/>
                <a:uFillTx/>
                <a:latin typeface="Calibri" panose="020F0502020204030204" pitchFamily="34" charset="0"/>
                <a:ea typeface="Calibri"/>
                <a:cs typeface="Calibri" panose="020F0502020204030204" pitchFamily="34" charset="0"/>
              </a:rPr>
              <a:t>PODMIOTY SYSTEMU</a:t>
            </a:r>
            <a:r>
              <a:rPr lang="pl-PL" sz="2500" b="1" dirty="0">
                <a:solidFill>
                  <a:srgbClr val="0094D8"/>
                </a:solidFill>
                <a:latin typeface="Calibri" panose="020F0502020204030204" pitchFamily="34" charset="0"/>
                <a:ea typeface="Calibri"/>
                <a:cs typeface="Calibri" panose="020F0502020204030204" pitchFamily="34" charset="0"/>
              </a:rPr>
              <a:t> </a:t>
            </a:r>
            <a:r>
              <a:rPr kumimoji="0" lang="pl-PL" sz="2500" b="1" i="0" u="none" strike="noStrike" kern="1200" cap="none" spc="0" normalizeH="0" baseline="0" noProof="0" dirty="0">
                <a:ln>
                  <a:noFill/>
                </a:ln>
                <a:solidFill>
                  <a:srgbClr val="0094D8"/>
                </a:solidFill>
                <a:effectLst/>
                <a:uLnTx/>
                <a:uFillTx/>
                <a:latin typeface="Calibri" panose="020F0502020204030204" pitchFamily="34" charset="0"/>
                <a:ea typeface="Calibri"/>
                <a:cs typeface="Calibri" panose="020F0502020204030204" pitchFamily="34" charset="0"/>
              </a:rPr>
              <a:t>SZKOLNICTWA WYŻSZEGO</a:t>
            </a:r>
          </a:p>
        </p:txBody>
      </p:sp>
      <p:sp>
        <p:nvSpPr>
          <p:cNvPr id="20" name="pole tekstowe 19"/>
          <p:cNvSpPr txBox="1"/>
          <p:nvPr/>
        </p:nvSpPr>
        <p:spPr>
          <a:xfrm>
            <a:off x="4989823" y="4435814"/>
            <a:ext cx="6832320" cy="2015936"/>
          </a:xfrm>
          <a:prstGeom prst="rect">
            <a:avLst/>
          </a:prstGeom>
          <a:noFill/>
        </p:spPr>
        <p:txBody>
          <a:bodyPr wrap="square" rtlCol="0">
            <a:spAutoFit/>
          </a:bodyPr>
          <a:lstStyle/>
          <a:p>
            <a:pPr lvl="0">
              <a:defRPr/>
            </a:pPr>
            <a:r>
              <a:rPr lang="pl-PL" sz="2500" b="1" dirty="0">
                <a:solidFill>
                  <a:schemeClr val="tx1">
                    <a:lumMod val="50000"/>
                    <a:lumOff val="50000"/>
                  </a:schemeClr>
                </a:solidFill>
                <a:latin typeface="Calibri" panose="020F0502020204030204" pitchFamily="34" charset="0"/>
                <a:ea typeface="Calibri"/>
                <a:cs typeface="Calibri" panose="020F0502020204030204" pitchFamily="34" charset="0"/>
              </a:rPr>
              <a:t>w ramach programów, które prowadzą </a:t>
            </a:r>
            <a:br>
              <a:rPr lang="pl-PL" sz="2500" b="1" dirty="0">
                <a:solidFill>
                  <a:schemeClr val="tx1">
                    <a:lumMod val="50000"/>
                    <a:lumOff val="50000"/>
                  </a:schemeClr>
                </a:solidFill>
                <a:latin typeface="Calibri" panose="020F0502020204030204" pitchFamily="34" charset="0"/>
                <a:ea typeface="Calibri"/>
                <a:cs typeface="Calibri" panose="020F0502020204030204" pitchFamily="34" charset="0"/>
              </a:rPr>
            </a:br>
            <a:r>
              <a:rPr lang="pl-PL" sz="2500" b="1" dirty="0">
                <a:solidFill>
                  <a:schemeClr val="tx1">
                    <a:lumMod val="50000"/>
                    <a:lumOff val="50000"/>
                  </a:schemeClr>
                </a:solidFill>
                <a:latin typeface="Calibri" panose="020F0502020204030204" pitchFamily="34" charset="0"/>
                <a:ea typeface="Calibri"/>
                <a:cs typeface="Calibri" panose="020F0502020204030204" pitchFamily="34" charset="0"/>
              </a:rPr>
              <a:t>do uzyskania </a:t>
            </a:r>
            <a:r>
              <a:rPr kumimoji="0" lang="pl-PL" sz="2500" b="1" i="0" u="none" strike="noStrike" kern="1200" cap="none" spc="0" normalizeH="0" baseline="0" noProof="0" dirty="0">
                <a:ln>
                  <a:noFill/>
                </a:ln>
                <a:solidFill>
                  <a:srgbClr val="0094D8"/>
                </a:solidFill>
                <a:effectLst/>
                <a:uLnTx/>
                <a:uFillTx/>
                <a:latin typeface="Calibri" panose="020F0502020204030204" pitchFamily="34" charset="0"/>
                <a:ea typeface="Calibri"/>
                <a:cs typeface="Calibri" panose="020F0502020204030204" pitchFamily="34" charset="0"/>
              </a:rPr>
              <a:t>kwalifikacji pełnych</a:t>
            </a:r>
            <a:r>
              <a:rPr lang="pl-PL" sz="2500" b="1" dirty="0">
                <a:solidFill>
                  <a:srgbClr val="0094D8"/>
                </a:solidFill>
                <a:latin typeface="Calibri" panose="020F0502020204030204" pitchFamily="34" charset="0"/>
                <a:ea typeface="Calibri"/>
                <a:cs typeface="Calibri" panose="020F0502020204030204" pitchFamily="34" charset="0"/>
              </a:rPr>
              <a:t>, </a:t>
            </a:r>
            <a:br>
              <a:rPr kumimoji="0" lang="pl-PL" sz="2500" b="1" i="0" u="none" strike="noStrike" kern="1200" cap="none" spc="0" normalizeH="0" baseline="0" noProof="0" dirty="0">
                <a:ln>
                  <a:noFill/>
                </a:ln>
                <a:solidFill>
                  <a:schemeClr val="tx1">
                    <a:lumMod val="85000"/>
                    <a:lumOff val="15000"/>
                  </a:schemeClr>
                </a:solidFill>
                <a:effectLst/>
                <a:uLnTx/>
                <a:uFillTx/>
                <a:latin typeface="Calibri" panose="020F0502020204030204" pitchFamily="34" charset="0"/>
                <a:ea typeface="+mn-ea"/>
                <a:cs typeface="Calibri" panose="020F0502020204030204" pitchFamily="34" charset="0"/>
              </a:rPr>
            </a:br>
            <a:r>
              <a:rPr lang="pl-PL" sz="2500" b="1" dirty="0">
                <a:solidFill>
                  <a:schemeClr val="tx1">
                    <a:lumMod val="50000"/>
                    <a:lumOff val="50000"/>
                  </a:schemeClr>
                </a:solidFill>
                <a:latin typeface="Calibri" panose="020F0502020204030204" pitchFamily="34" charset="0"/>
                <a:ea typeface="Calibri"/>
                <a:cs typeface="Calibri" panose="020F0502020204030204" pitchFamily="34" charset="0"/>
              </a:rPr>
              <a:t>kwalifikacji nadawanych po ukończeniu </a:t>
            </a:r>
            <a:br>
              <a:rPr lang="pl-PL" sz="2500" b="1" dirty="0">
                <a:solidFill>
                  <a:schemeClr val="tx1">
                    <a:lumMod val="50000"/>
                    <a:lumOff val="50000"/>
                  </a:schemeClr>
                </a:solidFill>
                <a:latin typeface="Calibri" panose="020F0502020204030204" pitchFamily="34" charset="0"/>
                <a:ea typeface="Calibri"/>
                <a:cs typeface="Calibri" panose="020F0502020204030204" pitchFamily="34" charset="0"/>
              </a:rPr>
            </a:br>
            <a:r>
              <a:rPr lang="pl-PL" sz="2500" b="1" dirty="0">
                <a:solidFill>
                  <a:schemeClr val="tx1">
                    <a:lumMod val="50000"/>
                    <a:lumOff val="50000"/>
                  </a:schemeClr>
                </a:solidFill>
                <a:latin typeface="Calibri" panose="020F0502020204030204" pitchFamily="34" charset="0"/>
                <a:ea typeface="Calibri"/>
                <a:cs typeface="Calibri" panose="020F0502020204030204" pitchFamily="34" charset="0"/>
              </a:rPr>
              <a:t>studiów podyplomowych**</a:t>
            </a:r>
          </a:p>
          <a:p>
            <a:pPr marL="0" marR="0" lvl="0" indent="0" algn="l" defTabSz="1042050" rtl="0" eaLnBrk="1" fontAlgn="auto" latinLnBrk="0" hangingPunct="1">
              <a:lnSpc>
                <a:spcPct val="100000"/>
              </a:lnSpc>
              <a:spcBef>
                <a:spcPts val="0"/>
              </a:spcBef>
              <a:spcAft>
                <a:spcPts val="0"/>
              </a:spcAft>
              <a:buClrTx/>
              <a:buSzTx/>
              <a:buFontTx/>
              <a:buNone/>
              <a:tabLst/>
              <a:defRPr/>
            </a:pPr>
            <a:endParaRPr kumimoji="0" lang="pl-PL" sz="2500" b="1"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endParaRPr>
          </a:p>
        </p:txBody>
      </p:sp>
      <p:pic>
        <p:nvPicPr>
          <p:cNvPr id="2" name="Obraz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8337" y="4566557"/>
            <a:ext cx="3436141" cy="2285392"/>
          </a:xfrm>
          <a:prstGeom prst="rect">
            <a:avLst/>
          </a:prstGeom>
        </p:spPr>
      </p:pic>
    </p:spTree>
    <p:extLst>
      <p:ext uri="{BB962C8B-B14F-4D97-AF65-F5344CB8AC3E}">
        <p14:creationId xmlns:p14="http://schemas.microsoft.com/office/powerpoint/2010/main" val="308857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
            <a:extLst>
              <a:ext uri="{FF2B5EF4-FFF2-40B4-BE49-F238E27FC236}">
                <a16:creationId xmlns:a16="http://schemas.microsoft.com/office/drawing/2014/main" id="{FD5DF602-8E24-4C2C-8598-48C85A62F017}"/>
              </a:ext>
            </a:extLst>
          </p:cNvPr>
          <p:cNvSpPr txBox="1">
            <a:spLocks noChangeArrowheads="1"/>
          </p:cNvSpPr>
          <p:nvPr/>
        </p:nvSpPr>
        <p:spPr>
          <a:xfrm>
            <a:off x="1112184" y="565150"/>
            <a:ext cx="8402638" cy="669925"/>
          </a:xfrm>
          <a:prstGeom prst="rect">
            <a:avLst/>
          </a:prstGeom>
        </p:spPr>
        <p:txBody>
          <a:bodyPr lIns="0" tIns="0" rIns="0" bIns="0" anchor="t" anchorCtr="0">
            <a:normAutofit/>
          </a:bodyPr>
          <a:lstStyle>
            <a:lvl1pPr algn="l" defTabSz="914400" rtl="0" eaLnBrk="1" latinLnBrk="0" hangingPunct="1">
              <a:lnSpc>
                <a:spcPct val="90000"/>
              </a:lnSpc>
              <a:spcBef>
                <a:spcPct val="0"/>
              </a:spcBef>
              <a:buNone/>
              <a:defRPr sz="3000" b="1" kern="1200">
                <a:solidFill>
                  <a:schemeClr val="tx1">
                    <a:lumMod val="65000"/>
                    <a:lumOff val="35000"/>
                  </a:schemeClr>
                </a:solidFill>
                <a:latin typeface="+mn-lt"/>
                <a:ea typeface="+mj-ea"/>
                <a:cs typeface="+mj-cs"/>
              </a:defRPr>
            </a:lvl1pPr>
          </a:lstStyle>
          <a:p>
            <a:pPr marL="0" marR="0" lvl="0" indent="0" algn="l" defTabSz="825500" rtl="0" eaLnBrk="1" fontAlgn="auto" latinLnBrk="0" hangingPunct="1">
              <a:lnSpc>
                <a:spcPct val="115000"/>
              </a:lnSpc>
              <a:spcBef>
                <a:spcPct val="0"/>
              </a:spcBef>
              <a:spcAft>
                <a:spcPts val="0"/>
              </a:spcAft>
              <a:buClrTx/>
              <a:buSzTx/>
              <a:buFontTx/>
              <a:buNone/>
              <a:tabLst/>
              <a:defRPr/>
            </a:pPr>
            <a:r>
              <a:rPr kumimoji="0" lang="pl-PL" altLang="sv-SE" sz="2700" b="1" i="0" u="none" strike="noStrike" kern="1200" cap="none" spc="0" normalizeH="0" baseline="0" noProof="0" dirty="0">
                <a:ln>
                  <a:noFill/>
                </a:ln>
                <a:solidFill>
                  <a:srgbClr val="535353"/>
                </a:solidFill>
                <a:effectLst/>
                <a:uLnTx/>
                <a:uFillTx/>
                <a:latin typeface="Calibri"/>
                <a:ea typeface="Avenir" charset="0"/>
                <a:cs typeface="Calibri"/>
                <a:sym typeface="Avenir" charset="0"/>
              </a:rPr>
              <a:t>EDUKACJA POZAFORMALNA </a:t>
            </a:r>
            <a:endParaRPr kumimoji="0" lang="sv-SE" altLang="sv-SE" sz="2700" b="1" i="0" u="none" strike="noStrike" kern="1200" cap="none" spc="0" normalizeH="0" baseline="0" noProof="0" dirty="0">
              <a:ln>
                <a:noFill/>
              </a:ln>
              <a:solidFill>
                <a:prstClr val="black">
                  <a:lumMod val="65000"/>
                  <a:lumOff val="35000"/>
                </a:prstClr>
              </a:solidFill>
              <a:effectLst/>
              <a:uLnTx/>
              <a:uFillTx/>
              <a:latin typeface="Calibri"/>
              <a:cs typeface="Calibri"/>
            </a:endParaRPr>
          </a:p>
        </p:txBody>
      </p:sp>
      <p:sp>
        <p:nvSpPr>
          <p:cNvPr id="9" name="pole tekstowe 8"/>
          <p:cNvSpPr txBox="1"/>
          <p:nvPr/>
        </p:nvSpPr>
        <p:spPr>
          <a:xfrm>
            <a:off x="1083609" y="1237654"/>
            <a:ext cx="6079657" cy="400110"/>
          </a:xfrm>
          <a:prstGeom prst="rect">
            <a:avLst/>
          </a:prstGeom>
          <a:noFill/>
        </p:spPr>
        <p:txBody>
          <a:bodyPr wrap="square" rtlCol="0">
            <a:spAutoFit/>
          </a:bodyPr>
          <a:lstStyle/>
          <a:p>
            <a:pPr lvl="0">
              <a:defRPr/>
            </a:pPr>
            <a:r>
              <a:rPr lang="pl-PL" sz="2000" dirty="0">
                <a:solidFill>
                  <a:srgbClr val="E7E6E6">
                    <a:lumMod val="25000"/>
                  </a:srgbClr>
                </a:solidFill>
                <a:latin typeface="Calibri" panose="020F0502020204030204" pitchFamily="34" charset="0"/>
                <a:cs typeface="Calibri" panose="020F0502020204030204" pitchFamily="34" charset="0"/>
              </a:rPr>
              <a:t>Kształcenie i szkolenie realizowane</a:t>
            </a:r>
            <a:endParaRPr kumimoji="0" lang="pl-PL" sz="2000" i="0" u="none" strike="noStrike" kern="1200" cap="none" spc="0" normalizeH="0" baseline="0" noProof="0" dirty="0">
              <a:ln>
                <a:noFill/>
              </a:ln>
              <a:solidFill>
                <a:srgbClr val="E7E6E6">
                  <a:lumMod val="25000"/>
                </a:srgbClr>
              </a:solidFill>
              <a:effectLst/>
              <a:uLnTx/>
              <a:uFillTx/>
              <a:latin typeface="Calibri"/>
              <a:ea typeface="Calibri"/>
              <a:cs typeface="Calibri"/>
            </a:endParaRPr>
          </a:p>
        </p:txBody>
      </p:sp>
      <p:sp>
        <p:nvSpPr>
          <p:cNvPr id="10" name="pole tekstowe 9"/>
          <p:cNvSpPr txBox="1"/>
          <p:nvPr/>
        </p:nvSpPr>
        <p:spPr>
          <a:xfrm>
            <a:off x="1083609" y="2052167"/>
            <a:ext cx="9118482" cy="1631216"/>
          </a:xfrm>
          <a:prstGeom prst="rect">
            <a:avLst/>
          </a:prstGeom>
          <a:noFill/>
        </p:spPr>
        <p:txBody>
          <a:bodyPr wrap="square" rtlCol="0">
            <a:spAutoFit/>
          </a:bodyPr>
          <a:lstStyle/>
          <a:p>
            <a:pPr>
              <a:defRPr/>
            </a:pPr>
            <a:r>
              <a:rPr lang="pl-PL" sz="2500" b="1" dirty="0">
                <a:solidFill>
                  <a:schemeClr val="tx1">
                    <a:lumMod val="50000"/>
                    <a:lumOff val="50000"/>
                  </a:schemeClr>
                </a:solidFill>
                <a:latin typeface="Calibri" panose="020F0502020204030204" pitchFamily="34" charset="0"/>
                <a:ea typeface="Calibri"/>
                <a:cs typeface="Calibri" panose="020F0502020204030204" pitchFamily="34" charset="0"/>
              </a:rPr>
              <a:t>w</a:t>
            </a:r>
            <a:r>
              <a:rPr lang="pl-PL" sz="2500" b="1" dirty="0">
                <a:solidFill>
                  <a:srgbClr val="0094D8"/>
                </a:solidFill>
                <a:latin typeface="Calibri" panose="020F0502020204030204" pitchFamily="34" charset="0"/>
                <a:ea typeface="Calibri"/>
                <a:cs typeface="Calibri" panose="020F0502020204030204" pitchFamily="34" charset="0"/>
              </a:rPr>
              <a:t> </a:t>
            </a:r>
            <a:r>
              <a:rPr lang="pl-PL" sz="2500" b="1" dirty="0">
                <a:solidFill>
                  <a:schemeClr val="tx1">
                    <a:lumMod val="50000"/>
                    <a:lumOff val="50000"/>
                  </a:schemeClr>
                </a:solidFill>
                <a:latin typeface="Calibri" panose="020F0502020204030204" pitchFamily="34" charset="0"/>
                <a:ea typeface="Calibri"/>
                <a:cs typeface="Calibri" panose="020F0502020204030204" pitchFamily="34" charset="0"/>
              </a:rPr>
              <a:t>ramach programów, które </a:t>
            </a:r>
            <a:r>
              <a:rPr lang="pl-PL" sz="2500" b="1" u="sng" dirty="0">
                <a:solidFill>
                  <a:srgbClr val="0094D8"/>
                </a:solidFill>
                <a:latin typeface="Calibri" panose="020F0502020204030204" pitchFamily="34" charset="0"/>
                <a:ea typeface="Calibri"/>
                <a:cs typeface="Calibri" panose="020F0502020204030204" pitchFamily="34" charset="0"/>
              </a:rPr>
              <a:t>nie prowadzą</a:t>
            </a:r>
            <a:r>
              <a:rPr lang="pl-PL" sz="2500" b="1" dirty="0">
                <a:solidFill>
                  <a:srgbClr val="0094D8"/>
                </a:solidFill>
                <a:latin typeface="Calibri" panose="020F0502020204030204" pitchFamily="34" charset="0"/>
                <a:ea typeface="Calibri"/>
                <a:cs typeface="Calibri" panose="020F0502020204030204" pitchFamily="34" charset="0"/>
              </a:rPr>
              <a:t> </a:t>
            </a:r>
            <a:r>
              <a:rPr lang="pl-PL" sz="2500" b="1" dirty="0">
                <a:solidFill>
                  <a:schemeClr val="tx1">
                    <a:lumMod val="50000"/>
                    <a:lumOff val="50000"/>
                  </a:schemeClr>
                </a:solidFill>
                <a:latin typeface="Calibri" panose="020F0502020204030204" pitchFamily="34" charset="0"/>
                <a:ea typeface="Calibri"/>
                <a:cs typeface="Calibri" panose="020F0502020204030204" pitchFamily="34" charset="0"/>
              </a:rPr>
              <a:t>do uzyskania </a:t>
            </a:r>
            <a:r>
              <a:rPr lang="pl-PL" sz="2500" b="1" dirty="0">
                <a:solidFill>
                  <a:srgbClr val="0094D8"/>
                </a:solidFill>
                <a:latin typeface="Calibri" panose="020F0502020204030204" pitchFamily="34" charset="0"/>
                <a:ea typeface="Calibri"/>
                <a:cs typeface="Calibri" panose="020F0502020204030204" pitchFamily="34" charset="0"/>
              </a:rPr>
              <a:t>KWALIFIKACJI PEŁNYCH </a:t>
            </a:r>
            <a:r>
              <a:rPr lang="pl-PL" sz="2500" b="1" dirty="0">
                <a:solidFill>
                  <a:schemeClr val="tx1">
                    <a:lumMod val="50000"/>
                    <a:lumOff val="50000"/>
                  </a:schemeClr>
                </a:solidFill>
                <a:latin typeface="Calibri" panose="020F0502020204030204" pitchFamily="34" charset="0"/>
                <a:ea typeface="Calibri"/>
                <a:cs typeface="Calibri" panose="020F0502020204030204" pitchFamily="34" charset="0"/>
              </a:rPr>
              <a:t>lub </a:t>
            </a:r>
            <a:r>
              <a:rPr lang="pl-PL" sz="2500" b="1" dirty="0">
                <a:solidFill>
                  <a:srgbClr val="0094D8"/>
                </a:solidFill>
                <a:latin typeface="Calibri" panose="020F0502020204030204" pitchFamily="34" charset="0"/>
                <a:ea typeface="Calibri"/>
                <a:cs typeface="Calibri" panose="020F0502020204030204" pitchFamily="34" charset="0"/>
              </a:rPr>
              <a:t>KWALIFIKACJI</a:t>
            </a:r>
            <a:r>
              <a:rPr lang="pl-PL" sz="2500" b="1" dirty="0">
                <a:solidFill>
                  <a:schemeClr val="tx1">
                    <a:lumMod val="50000"/>
                    <a:lumOff val="50000"/>
                  </a:schemeClr>
                </a:solidFill>
                <a:latin typeface="Calibri" panose="020F0502020204030204" pitchFamily="34" charset="0"/>
                <a:ea typeface="Calibri"/>
                <a:cs typeface="Calibri" panose="020F0502020204030204" pitchFamily="34" charset="0"/>
              </a:rPr>
              <a:t> nadawanych po ukończeniu </a:t>
            </a:r>
            <a:r>
              <a:rPr lang="pl-PL" sz="2500" b="1" dirty="0">
                <a:solidFill>
                  <a:srgbClr val="0094D8"/>
                </a:solidFill>
                <a:latin typeface="Calibri" panose="020F0502020204030204" pitchFamily="34" charset="0"/>
                <a:ea typeface="Calibri"/>
                <a:cs typeface="Calibri" panose="020F0502020204030204" pitchFamily="34" charset="0"/>
              </a:rPr>
              <a:t>studiów podyplomowych</a:t>
            </a:r>
          </a:p>
          <a:p>
            <a:pPr marL="342900" lvl="0" indent="-342900">
              <a:buFont typeface="Arial" panose="020B0604020202020204" pitchFamily="34" charset="0"/>
              <a:buChar char="•"/>
              <a:defRPr/>
            </a:pPr>
            <a:endParaRPr lang="pl-PL" sz="2500" b="1" dirty="0">
              <a:solidFill>
                <a:srgbClr val="0094D8"/>
              </a:solidFill>
              <a:latin typeface="Calibri" panose="020F0502020204030204" pitchFamily="34" charset="0"/>
              <a:ea typeface="Calibri"/>
              <a:cs typeface="Calibri" panose="020F0502020204030204" pitchFamily="34" charset="0"/>
            </a:endParaRPr>
          </a:p>
        </p:txBody>
      </p:sp>
      <p:pic>
        <p:nvPicPr>
          <p:cNvPr id="2" name="Obraz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8858" y="3683383"/>
            <a:ext cx="4114645" cy="2743096"/>
          </a:xfrm>
          <a:prstGeom prst="rect">
            <a:avLst/>
          </a:prstGeom>
        </p:spPr>
      </p:pic>
    </p:spTree>
    <p:extLst>
      <p:ext uri="{BB962C8B-B14F-4D97-AF65-F5344CB8AC3E}">
        <p14:creationId xmlns:p14="http://schemas.microsoft.com/office/powerpoint/2010/main" val="2723255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altLang="sv-SE" sz="2700" dirty="0">
                <a:solidFill>
                  <a:srgbClr val="535353"/>
                </a:solidFill>
                <a:cs typeface="Calibri"/>
                <a:sym typeface="Avenir" charset="0"/>
              </a:rPr>
              <a:t>UCZENIE SIĘ NIEFORMALNE</a:t>
            </a:r>
            <a:endParaRPr lang="pl-PL" sz="2700" dirty="0"/>
          </a:p>
        </p:txBody>
      </p:sp>
      <p:sp>
        <p:nvSpPr>
          <p:cNvPr id="7" name="pole tekstowe 6"/>
          <p:cNvSpPr txBox="1"/>
          <p:nvPr/>
        </p:nvSpPr>
        <p:spPr>
          <a:xfrm>
            <a:off x="1083609" y="2052167"/>
            <a:ext cx="9118482" cy="861774"/>
          </a:xfrm>
          <a:prstGeom prst="rect">
            <a:avLst/>
          </a:prstGeom>
          <a:noFill/>
        </p:spPr>
        <p:txBody>
          <a:bodyPr wrap="square" rtlCol="0">
            <a:spAutoFit/>
          </a:bodyPr>
          <a:lstStyle/>
          <a:p>
            <a:pPr lvl="0" algn="ctr">
              <a:defRPr/>
            </a:pPr>
            <a:r>
              <a:rPr lang="pl-PL" sz="2500" b="1" dirty="0">
                <a:solidFill>
                  <a:schemeClr val="tx1">
                    <a:lumMod val="50000"/>
                    <a:lumOff val="50000"/>
                  </a:schemeClr>
                </a:solidFill>
                <a:latin typeface="Calibri" panose="020F0502020204030204" pitchFamily="34" charset="0"/>
                <a:ea typeface="Calibri"/>
                <a:cs typeface="Calibri" panose="020F0502020204030204" pitchFamily="34" charset="0"/>
              </a:rPr>
              <a:t>Uzyskiwanie efektów uczenia się poprzez różnego rodzaju </a:t>
            </a:r>
            <a:r>
              <a:rPr lang="pl-PL" sz="2500" b="1" dirty="0">
                <a:solidFill>
                  <a:srgbClr val="0094D8"/>
                </a:solidFill>
                <a:latin typeface="Calibri" panose="020F0502020204030204" pitchFamily="34" charset="0"/>
                <a:ea typeface="Calibri"/>
                <a:cs typeface="Calibri" panose="020F0502020204030204" pitchFamily="34" charset="0"/>
              </a:rPr>
              <a:t>aktywność poza edukacją formalną i </a:t>
            </a:r>
            <a:r>
              <a:rPr lang="pl-PL" sz="2500" b="1" dirty="0" err="1">
                <a:solidFill>
                  <a:srgbClr val="0094D8"/>
                </a:solidFill>
                <a:latin typeface="Calibri" panose="020F0502020204030204" pitchFamily="34" charset="0"/>
                <a:ea typeface="Calibri"/>
                <a:cs typeface="Calibri" panose="020F0502020204030204" pitchFamily="34" charset="0"/>
              </a:rPr>
              <a:t>pozaformalną</a:t>
            </a:r>
            <a:r>
              <a:rPr lang="pl-PL" sz="2500" b="1" dirty="0">
                <a:solidFill>
                  <a:srgbClr val="0094D8"/>
                </a:solidFill>
                <a:latin typeface="Calibri" panose="020F0502020204030204" pitchFamily="34" charset="0"/>
                <a:ea typeface="Calibri"/>
                <a:cs typeface="Calibri" panose="020F0502020204030204" pitchFamily="34" charset="0"/>
              </a:rPr>
              <a:t>. </a:t>
            </a: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6246" y="3558565"/>
            <a:ext cx="2983019" cy="1988679"/>
          </a:xfrm>
          <a:prstGeom prst="rect">
            <a:avLst/>
          </a:prstGeom>
        </p:spPr>
      </p:pic>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8496" y="3552913"/>
            <a:ext cx="3548763" cy="1994331"/>
          </a:xfrm>
          <a:prstGeom prst="rect">
            <a:avLst/>
          </a:prstGeom>
        </p:spPr>
      </p:pic>
      <p:pic>
        <p:nvPicPr>
          <p:cNvPr id="9" name="Obraz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6490" y="3558565"/>
            <a:ext cx="2980690" cy="1988679"/>
          </a:xfrm>
          <a:prstGeom prst="rect">
            <a:avLst/>
          </a:prstGeom>
        </p:spPr>
      </p:pic>
    </p:spTree>
    <p:extLst>
      <p:ext uri="{BB962C8B-B14F-4D97-AF65-F5344CB8AC3E}">
        <p14:creationId xmlns:p14="http://schemas.microsoft.com/office/powerpoint/2010/main" val="377880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zawartości 6"/>
          <p:cNvSpPr txBox="1">
            <a:spLocks noGrp="1"/>
          </p:cNvSpPr>
          <p:nvPr>
            <p:ph idx="1"/>
          </p:nvPr>
        </p:nvSpPr>
        <p:spPr>
          <a:xfrm>
            <a:off x="1182750" y="1989879"/>
            <a:ext cx="8122024" cy="5570371"/>
          </a:xfrm>
          <a:prstGeom prst="rect">
            <a:avLst/>
          </a:prstGeom>
          <a:noFill/>
        </p:spPr>
        <p:txBody>
          <a:bodyPr wrap="square" rtlCol="0">
            <a:spAutoFit/>
          </a:bodyPr>
          <a:lstStyle/>
          <a:p>
            <a:pPr marL="0" marR="0" lvl="0" indent="0" algn="l" defTabSz="1042050" rtl="0" eaLnBrk="1" fontAlgn="auto" latinLnBrk="0" hangingPunct="1">
              <a:lnSpc>
                <a:spcPct val="100000"/>
              </a:lnSpc>
              <a:spcBef>
                <a:spcPts val="0"/>
              </a:spcBef>
              <a:spcAft>
                <a:spcPts val="0"/>
              </a:spcAft>
              <a:buClrTx/>
              <a:buSzTx/>
              <a:buFontTx/>
              <a:buNone/>
              <a:tabLst/>
              <a:defRPr/>
            </a:pPr>
            <a:r>
              <a:rPr lang="pl-PL" sz="2800" b="1" kern="1200" dirty="0">
                <a:solidFill>
                  <a:srgbClr val="0094D8"/>
                </a:solidFill>
                <a:latin typeface="Calibri" panose="020F0502020204030204" pitchFamily="34" charset="0"/>
                <a:cs typeface="Calibri" panose="020F0502020204030204" pitchFamily="34" charset="0"/>
              </a:rPr>
              <a:t>Sprawdzenie</a:t>
            </a:r>
            <a:r>
              <a:rPr kumimoji="0" lang="pl-PL" sz="2800" b="1" i="0" u="none" strike="noStrike" kern="1200" cap="none" spc="0" normalizeH="0" baseline="0" noProof="0" dirty="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czy osoba ubiegająca się</a:t>
            </a:r>
            <a:br>
              <a:rPr kumimoji="0" lang="pl-PL" sz="2800" b="1" i="0" u="none" strike="noStrike" kern="1200" cap="none" spc="0" normalizeH="0" baseline="0" noProof="0" dirty="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pl-PL" sz="2800" b="1" i="0" u="none" strike="noStrike" kern="1200" cap="none" spc="0" normalizeH="0" baseline="0" noProof="0" dirty="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o nadanie określonej kwalifikacji </a:t>
            </a:r>
            <a:endParaRPr kumimoji="0" lang="pl-PL" sz="2800" b="1" i="0" u="none" strike="noStrike" kern="1200" cap="none" spc="0" normalizeH="0" baseline="0" noProof="0" dirty="0">
              <a:ln>
                <a:noFill/>
              </a:ln>
              <a:solidFill>
                <a:schemeClr val="tx1">
                  <a:lumMod val="50000"/>
                  <a:lumOff val="50000"/>
                </a:schemeClr>
              </a:solidFill>
              <a:effectLst/>
              <a:uLnTx/>
              <a:uFillTx/>
              <a:latin typeface="Calibri"/>
              <a:ea typeface="Calibri"/>
            </a:endParaRPr>
          </a:p>
          <a:p>
            <a:pPr marL="0" marR="0" lvl="0" indent="0" algn="l" defTabSz="1042050" rtl="0" eaLnBrk="1" fontAlgn="auto" latinLnBrk="0" hangingPunct="1">
              <a:lnSpc>
                <a:spcPct val="100000"/>
              </a:lnSpc>
              <a:spcBef>
                <a:spcPts val="0"/>
              </a:spcBef>
              <a:spcAft>
                <a:spcPts val="0"/>
              </a:spcAft>
              <a:buClrTx/>
              <a:buSzTx/>
              <a:buFontTx/>
              <a:buNone/>
              <a:tabLst/>
              <a:defRPr/>
            </a:pPr>
            <a:endParaRPr kumimoji="0" lang="pl-PL" sz="2800" b="1" i="0" u="none" strike="noStrike" kern="1200" cap="none" spc="0" normalizeH="0" baseline="0" noProof="0" dirty="0">
              <a:ln>
                <a:noFill/>
              </a:ln>
              <a:solidFill>
                <a:srgbClr val="E7E6E6">
                  <a:lumMod val="25000"/>
                </a:srgbClr>
              </a:solidFill>
              <a:effectLst/>
              <a:uLnTx/>
              <a:uFillTx/>
              <a:latin typeface="Calibri" panose="020F0502020204030204" pitchFamily="34" charset="0"/>
              <a:cs typeface="Calibri" panose="020F0502020204030204" pitchFamily="34" charset="0"/>
            </a:endParaRPr>
          </a:p>
          <a:p>
            <a:pPr marL="0" indent="0" defTabSz="1042050">
              <a:buClrTx/>
              <a:buNone/>
              <a:defRPr/>
            </a:pPr>
            <a:r>
              <a:rPr kumimoji="0" lang="pl-PL" sz="2800" b="1" i="0" u="none" strike="noStrike" kern="1200" cap="none" spc="0" normalizeH="0" baseline="0" noProof="0" dirty="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osiągnęła wyodrębnioną część lub całość </a:t>
            </a:r>
            <a:br>
              <a:rPr kumimoji="0" lang="pl-PL" sz="2800" b="1" i="0" u="none" strike="noStrike" kern="1200" cap="none" spc="0" normalizeH="0" baseline="0" noProof="0" dirty="0">
                <a:ln>
                  <a:noFill/>
                </a:ln>
                <a:solidFill>
                  <a:srgbClr val="E7E6E6">
                    <a:lumMod val="25000"/>
                  </a:srgbClr>
                </a:solidFill>
                <a:effectLst/>
                <a:uLnTx/>
                <a:uFillTx/>
                <a:latin typeface="Calibri" panose="020F0502020204030204" pitchFamily="34" charset="0"/>
                <a:cs typeface="Calibri" panose="020F0502020204030204" pitchFamily="34" charset="0"/>
              </a:rPr>
            </a:br>
            <a:r>
              <a:rPr lang="pl-PL" sz="2800" b="1" kern="1200" dirty="0">
                <a:solidFill>
                  <a:srgbClr val="0094D8"/>
                </a:solidFill>
                <a:latin typeface="Calibri" panose="020F0502020204030204" pitchFamily="34" charset="0"/>
                <a:cs typeface="Calibri" panose="020F0502020204030204" pitchFamily="34" charset="0"/>
              </a:rPr>
              <a:t>efektów uczenia się (kompetencji)</a:t>
            </a:r>
            <a:r>
              <a:rPr lang="pl-PL" sz="2800" b="1" kern="1200" dirty="0">
                <a:solidFill>
                  <a:srgbClr val="0070C0"/>
                </a:solidFill>
                <a:latin typeface="Calibri" panose="020F0502020204030204" pitchFamily="34" charset="0"/>
                <a:cs typeface="Calibri" panose="020F0502020204030204" pitchFamily="34" charset="0"/>
              </a:rPr>
              <a:t> </a:t>
            </a:r>
            <a:r>
              <a:rPr kumimoji="0" lang="pl-PL" sz="2800" b="1" i="0" u="none" strike="noStrike" kern="1200" cap="none" spc="0" normalizeH="0" baseline="0" noProof="0" dirty="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wymaganych dla danej</a:t>
            </a:r>
            <a:r>
              <a:rPr kumimoji="0" lang="pl-PL" sz="2800" b="1" i="0" u="none" strike="noStrike" kern="1200" cap="none" spc="0" normalizeH="0" baseline="0" noProof="0" dirty="0">
                <a:ln>
                  <a:noFill/>
                </a:ln>
                <a:solidFill>
                  <a:srgbClr val="E7E6E6">
                    <a:lumMod val="25000"/>
                  </a:srgbClr>
                </a:solidFill>
                <a:effectLst/>
                <a:uLnTx/>
                <a:uFillTx/>
                <a:latin typeface="Calibri" panose="020F0502020204030204" pitchFamily="34" charset="0"/>
                <a:cs typeface="Calibri" panose="020F0502020204030204" pitchFamily="34" charset="0"/>
              </a:rPr>
              <a:t> </a:t>
            </a:r>
            <a:r>
              <a:rPr lang="pl-PL" sz="2800" b="1" kern="1200" dirty="0">
                <a:solidFill>
                  <a:srgbClr val="0094D8"/>
                </a:solidFill>
                <a:latin typeface="Calibri" panose="020F0502020204030204" pitchFamily="34" charset="0"/>
                <a:cs typeface="Calibri" panose="020F0502020204030204" pitchFamily="34" charset="0"/>
              </a:rPr>
              <a:t>kwalifikacji</a:t>
            </a:r>
          </a:p>
          <a:p>
            <a:pPr marL="0" marR="0" lvl="0" indent="0" algn="l" defTabSz="1042050" rtl="0" eaLnBrk="1" fontAlgn="auto" latinLnBrk="0" hangingPunct="1">
              <a:lnSpc>
                <a:spcPct val="100000"/>
              </a:lnSpc>
              <a:spcBef>
                <a:spcPts val="0"/>
              </a:spcBef>
              <a:spcAft>
                <a:spcPts val="0"/>
              </a:spcAft>
              <a:buClrTx/>
              <a:buSzTx/>
              <a:buFontTx/>
              <a:buNone/>
              <a:tabLst/>
              <a:defRPr/>
            </a:pPr>
            <a:endParaRPr kumimoji="0" lang="pl-PL" sz="2800" b="1" i="0" u="none" strike="noStrike" kern="1200" cap="none" spc="0" normalizeH="0" baseline="0" noProof="0" dirty="0">
              <a:ln>
                <a:noFill/>
              </a:ln>
              <a:solidFill>
                <a:srgbClr val="E7E6E6">
                  <a:lumMod val="25000"/>
                </a:srgbClr>
              </a:solidFill>
              <a:effectLst/>
              <a:uLnTx/>
              <a:uFillTx/>
              <a:latin typeface="Calibri" panose="020F0502020204030204" pitchFamily="34" charset="0"/>
              <a:cs typeface="Calibri" panose="020F0502020204030204" pitchFamily="34" charset="0"/>
            </a:endParaRPr>
          </a:p>
          <a:p>
            <a:pPr marL="0" marR="0" lvl="0" indent="0" algn="l" defTabSz="1042050" rtl="0" eaLnBrk="1" fontAlgn="auto" latinLnBrk="0" hangingPunct="1">
              <a:lnSpc>
                <a:spcPct val="100000"/>
              </a:lnSpc>
              <a:spcBef>
                <a:spcPts val="0"/>
              </a:spcBef>
              <a:spcAft>
                <a:spcPts val="0"/>
              </a:spcAft>
              <a:buClrTx/>
              <a:buSzTx/>
              <a:buFontTx/>
              <a:buNone/>
              <a:tabLst/>
              <a:defRPr/>
            </a:pPr>
            <a:r>
              <a:rPr kumimoji="0" lang="pl-PL" sz="2800" b="1" i="0" u="none" strike="noStrike" kern="1200" cap="none" spc="0" normalizeH="0" baseline="0" noProof="0" dirty="0">
                <a:ln>
                  <a:noFill/>
                </a:ln>
                <a:solidFill>
                  <a:srgbClr val="0094D8"/>
                </a:solidFill>
                <a:effectLst/>
                <a:uLnTx/>
                <a:uFillTx/>
                <a:latin typeface="Calibri" panose="020F0502020204030204" pitchFamily="34" charset="0"/>
                <a:cs typeface="Calibri" panose="020F0502020204030204" pitchFamily="34" charset="0"/>
              </a:rPr>
              <a:t>niezależnie od sposobu uczenia się tej osoby </a:t>
            </a:r>
          </a:p>
          <a:p>
            <a:pPr marL="0" marR="0" lvl="0" indent="0" algn="l" defTabSz="1042050" rtl="0" eaLnBrk="1" fontAlgn="auto" latinLnBrk="0" hangingPunct="1">
              <a:lnSpc>
                <a:spcPct val="100000"/>
              </a:lnSpc>
              <a:spcBef>
                <a:spcPts val="0"/>
              </a:spcBef>
              <a:spcAft>
                <a:spcPts val="0"/>
              </a:spcAft>
              <a:buClrTx/>
              <a:buSzTx/>
              <a:buFontTx/>
              <a:buNone/>
              <a:tabLst/>
              <a:defRPr/>
            </a:pPr>
            <a:endParaRPr lang="pl-PL" sz="2800" b="1" dirty="0">
              <a:solidFill>
                <a:srgbClr val="0094D8"/>
              </a:solidFill>
              <a:latin typeface="Calibri" panose="020F0502020204030204" pitchFamily="34" charset="0"/>
              <a:cs typeface="Calibri" panose="020F0502020204030204" pitchFamily="34" charset="0"/>
            </a:endParaRPr>
          </a:p>
          <a:p>
            <a:pPr marL="0" lvl="0" indent="0" algn="r" defTabSz="1042050">
              <a:lnSpc>
                <a:spcPct val="100000"/>
              </a:lnSpc>
              <a:spcBef>
                <a:spcPts val="0"/>
              </a:spcBef>
              <a:buClrTx/>
              <a:buNone/>
              <a:defRPr/>
            </a:pPr>
            <a:r>
              <a:rPr lang="pl-PL" sz="1600" dirty="0">
                <a:solidFill>
                  <a:schemeClr val="tx1">
                    <a:lumMod val="65000"/>
                    <a:lumOff val="35000"/>
                  </a:schemeClr>
                </a:solidFill>
                <a:latin typeface="Calibri" panose="020F0502020204030204" pitchFamily="34" charset="0"/>
                <a:cs typeface="Calibri" panose="020F0502020204030204" pitchFamily="34" charset="0"/>
              </a:rPr>
              <a:t>(Słownik ZSK, IBE 2017, Wydanie II)</a:t>
            </a:r>
          </a:p>
          <a:p>
            <a:pPr marL="0" marR="0" lvl="0" indent="0" algn="r" defTabSz="1042050" rtl="0" eaLnBrk="1" fontAlgn="auto" latinLnBrk="0" hangingPunct="1">
              <a:lnSpc>
                <a:spcPct val="100000"/>
              </a:lnSpc>
              <a:spcBef>
                <a:spcPts val="0"/>
              </a:spcBef>
              <a:spcAft>
                <a:spcPts val="0"/>
              </a:spcAft>
              <a:buClrTx/>
              <a:buSzTx/>
              <a:buFontTx/>
              <a:buNone/>
              <a:tabLst/>
              <a:defRPr/>
            </a:pPr>
            <a:endParaRPr kumimoji="0" lang="pl-PL" sz="2800" b="1" i="0" u="none" strike="noStrike" kern="1200" cap="none" spc="0" normalizeH="0" baseline="0" noProof="0" dirty="0">
              <a:ln>
                <a:noFill/>
              </a:ln>
              <a:solidFill>
                <a:srgbClr val="0094D8"/>
              </a:solidFill>
              <a:effectLst/>
              <a:uLnTx/>
              <a:uFillTx/>
              <a:latin typeface="Calibri" panose="020F0502020204030204" pitchFamily="34" charset="0"/>
              <a:cs typeface="Calibri" panose="020F0502020204030204" pitchFamily="34" charset="0"/>
            </a:endParaRPr>
          </a:p>
          <a:p>
            <a:pPr marL="0" marR="0" lvl="0" indent="0" algn="l" defTabSz="1042050" rtl="0" eaLnBrk="1" fontAlgn="auto" latinLnBrk="0" hangingPunct="1">
              <a:lnSpc>
                <a:spcPct val="100000"/>
              </a:lnSpc>
              <a:spcBef>
                <a:spcPts val="0"/>
              </a:spcBef>
              <a:spcAft>
                <a:spcPts val="0"/>
              </a:spcAft>
              <a:buClrTx/>
              <a:buSzTx/>
              <a:buFontTx/>
              <a:buNone/>
              <a:tabLst/>
              <a:defRPr/>
            </a:pPr>
            <a:endParaRPr kumimoji="0" lang="pl-PL" sz="2500" b="1"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mn-ea"/>
              <a:cs typeface="Calibri" panose="020F0502020204030204" pitchFamily="34" charset="0"/>
              <a:sym typeface="Calibri"/>
            </a:endParaRPr>
          </a:p>
          <a:p>
            <a:pPr marL="0" marR="0" lvl="0" indent="0" algn="l" defTabSz="1042050" rtl="0" eaLnBrk="1" fontAlgn="auto" latinLnBrk="0" hangingPunct="1">
              <a:lnSpc>
                <a:spcPct val="100000"/>
              </a:lnSpc>
              <a:spcBef>
                <a:spcPts val="0"/>
              </a:spcBef>
              <a:spcAft>
                <a:spcPts val="0"/>
              </a:spcAft>
              <a:buClrTx/>
              <a:buSzTx/>
              <a:buFontTx/>
              <a:buNone/>
              <a:tabLst/>
              <a:defRPr/>
            </a:pPr>
            <a:endParaRPr kumimoji="0" lang="pl-PL" sz="2904" b="1" i="0" u="none" strike="noStrike" kern="1200" cap="none" spc="0" normalizeH="0" baseline="0" noProof="0" dirty="0">
              <a:ln>
                <a:noFill/>
              </a:ln>
              <a:solidFill>
                <a:srgbClr val="5B9BD5"/>
              </a:solidFill>
              <a:effectLst/>
              <a:uLnTx/>
              <a:uFillTx/>
              <a:latin typeface="Calibri"/>
              <a:ea typeface="Calibri"/>
              <a:cs typeface="+mn-cs"/>
            </a:endParaRPr>
          </a:p>
        </p:txBody>
      </p:sp>
      <p:sp>
        <p:nvSpPr>
          <p:cNvPr id="5" name="AutoShape 2">
            <a:extLst>
              <a:ext uri="{FF2B5EF4-FFF2-40B4-BE49-F238E27FC236}">
                <a16:creationId xmlns:a16="http://schemas.microsoft.com/office/drawing/2014/main" id="{5559E1A1-558A-4084-A469-56850FD04428}"/>
              </a:ext>
            </a:extLst>
          </p:cNvPr>
          <p:cNvSpPr>
            <a:spLocks/>
          </p:cNvSpPr>
          <p:nvPr/>
        </p:nvSpPr>
        <p:spPr bwMode="auto">
          <a:xfrm>
            <a:off x="1182750" y="565247"/>
            <a:ext cx="8867622" cy="5334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95363" rtl="0" eaLnBrk="1" fontAlgn="auto" latinLnBrk="0" hangingPunct="1">
              <a:lnSpc>
                <a:spcPct val="115000"/>
              </a:lnSpc>
              <a:spcBef>
                <a:spcPts val="0"/>
              </a:spcBef>
              <a:spcAft>
                <a:spcPts val="0"/>
              </a:spcAft>
              <a:buClrTx/>
              <a:buSzTx/>
              <a:buFontTx/>
              <a:buNone/>
              <a:tabLst/>
              <a:defRPr/>
            </a:pPr>
            <a:r>
              <a:rPr kumimoji="0" lang="pl-PL" altLang="sv-SE" sz="3200" b="1" i="0" u="none" strike="noStrike" kern="1200" cap="none" spc="0" normalizeH="0" baseline="0" noProof="0" dirty="0">
                <a:ln>
                  <a:noFill/>
                </a:ln>
                <a:solidFill>
                  <a:srgbClr val="535353"/>
                </a:solidFill>
                <a:effectLst/>
                <a:uLnTx/>
                <a:uFillTx/>
                <a:latin typeface="Calibri"/>
                <a:ea typeface="+mn-ea"/>
                <a:cs typeface="Calibri"/>
                <a:sym typeface="Avenir" charset="0"/>
              </a:rPr>
              <a:t>WALIDACJA </a:t>
            </a:r>
            <a:endParaRPr kumimoji="0" lang="sv-SE" altLang="sv-SE" sz="3200" b="0" i="0" u="none" strike="noStrike" kern="1200" cap="none" spc="0" normalizeH="0" baseline="0" noProof="0" dirty="0">
              <a:ln>
                <a:noFill/>
              </a:ln>
              <a:solidFill>
                <a:srgbClr val="000000"/>
              </a:solidFill>
              <a:effectLst/>
              <a:uLnTx/>
              <a:uFillTx/>
              <a:latin typeface="Calibri"/>
              <a:ea typeface="+mn-ea"/>
              <a:cs typeface="Calibri"/>
              <a:sym typeface="Arial" panose="020B0604020202020204" pitchFamily="34" charset="0"/>
            </a:endParaRPr>
          </a:p>
        </p:txBody>
      </p:sp>
      <p:pic>
        <p:nvPicPr>
          <p:cNvPr id="6" name="Obraz 5"/>
          <p:cNvPicPr>
            <a:picLocks noChangeAspect="1"/>
          </p:cNvPicPr>
          <p:nvPr/>
        </p:nvPicPr>
        <p:blipFill>
          <a:blip r:embed="rId3">
            <a:grayscl/>
          </a:blip>
          <a:stretch>
            <a:fillRect/>
          </a:stretch>
        </p:blipFill>
        <p:spPr>
          <a:xfrm>
            <a:off x="7751135" y="565247"/>
            <a:ext cx="2225988" cy="1424632"/>
          </a:xfrm>
          <a:prstGeom prst="rect">
            <a:avLst/>
          </a:prstGeom>
        </p:spPr>
      </p:pic>
      <p:sp>
        <p:nvSpPr>
          <p:cNvPr id="8" name="Prostokąt 7"/>
          <p:cNvSpPr/>
          <p:nvPr/>
        </p:nvSpPr>
        <p:spPr bwMode="auto">
          <a:xfrm>
            <a:off x="10369550" y="120651"/>
            <a:ext cx="152400" cy="152400"/>
          </a:xfrm>
          <a:prstGeom prst="rect">
            <a:avLst/>
          </a:prstGeom>
          <a:solidFill>
            <a:srgbClr val="FFFFFF"/>
          </a:solidFill>
          <a:ln w="25400" cap="flat" cmpd="sng" algn="ctr">
            <a:solidFill>
              <a:srgbClr val="00A1E4"/>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square" lIns="45719" tIns="45719" rIns="45719" bIns="45719" numCol="1" rtlCol="0" anchor="t" anchorCtr="0" compatLnSpc="1">
            <a:prstTxWarp prst="textNoShape">
              <a:avLst/>
            </a:prstTxWarp>
          </a:bodyPr>
          <a:lstStyle/>
          <a:p>
            <a:pPr marL="457200" marR="0" indent="0" algn="l" defTabSz="914400" rtl="0" eaLnBrk="1" fontAlgn="base" latinLnBrk="0" hangingPunct="0">
              <a:lnSpc>
                <a:spcPct val="100000"/>
              </a:lnSpc>
              <a:spcBef>
                <a:spcPct val="0"/>
              </a:spcBef>
              <a:spcAft>
                <a:spcPct val="0"/>
              </a:spcAft>
              <a:buClrTx/>
              <a:buSzTx/>
              <a:buFontTx/>
              <a:buNone/>
              <a:tabLst/>
            </a:pPr>
            <a:endParaRPr kumimoji="0" lang="pl-PL"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1128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1000"/>
                                        <p:tgtEl>
                                          <p:spTgt spid="7">
                                            <p:txEl>
                                              <p:pRg st="4" end="4"/>
                                            </p:txEl>
                                          </p:spTgt>
                                        </p:tgtEl>
                                      </p:cBhvr>
                                    </p:animEffect>
                                    <p:anim calcmode="lin" valueType="num">
                                      <p:cBhvr>
                                        <p:cTn id="22"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6" end="6"/>
                                            </p:txEl>
                                          </p:spTgt>
                                        </p:tgtEl>
                                        <p:attrNameLst>
                                          <p:attrName>style.visibility</p:attrName>
                                        </p:attrNameLst>
                                      </p:cBhvr>
                                      <p:to>
                                        <p:strVal val="visible"/>
                                      </p:to>
                                    </p:set>
                                    <p:animEffect transition="in" filter="fade">
                                      <p:cBhvr>
                                        <p:cTn id="28" dur="1000"/>
                                        <p:tgtEl>
                                          <p:spTgt spid="7">
                                            <p:txEl>
                                              <p:pRg st="6" end="6"/>
                                            </p:txEl>
                                          </p:spTgt>
                                        </p:tgtEl>
                                      </p:cBhvr>
                                    </p:animEffect>
                                    <p:anim calcmode="lin" valueType="num">
                                      <p:cBhvr>
                                        <p:cTn id="29"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a:xfrm>
            <a:off x="1182750" y="2599112"/>
            <a:ext cx="9210675" cy="4109103"/>
          </a:xfrm>
        </p:spPr>
        <p:txBody>
          <a:bodyPr/>
          <a:lstStyle/>
          <a:p>
            <a:pPr marL="0" lvl="0" indent="0" defTabSz="1042050">
              <a:lnSpc>
                <a:spcPct val="100000"/>
              </a:lnSpc>
              <a:spcBef>
                <a:spcPts val="0"/>
              </a:spcBef>
              <a:buClrTx/>
              <a:buNone/>
              <a:defRPr/>
            </a:pPr>
            <a:r>
              <a:rPr lang="pl-PL" sz="2800" b="1" dirty="0">
                <a:solidFill>
                  <a:srgbClr val="0094D8"/>
                </a:solidFill>
                <a:latin typeface="Calibri" panose="020F0502020204030204" pitchFamily="34" charset="0"/>
                <a:cs typeface="Calibri" panose="020F0502020204030204" pitchFamily="34" charset="0"/>
                <a:sym typeface="Arial"/>
              </a:rPr>
              <a:t>Proces</a:t>
            </a:r>
            <a:r>
              <a:rPr lang="pl-PL" sz="2800" b="1" dirty="0">
                <a:solidFill>
                  <a:prstClr val="white">
                    <a:lumMod val="50000"/>
                  </a:prstClr>
                </a:solidFill>
                <a:latin typeface="Calibri" panose="020F0502020204030204" pitchFamily="34" charset="0"/>
                <a:cs typeface="Calibri" panose="020F0502020204030204" pitchFamily="34" charset="0"/>
                <a:sym typeface="Arial"/>
              </a:rPr>
              <a:t> </a:t>
            </a:r>
            <a:r>
              <a:rPr lang="pl-PL" sz="2800" b="1" dirty="0">
                <a:solidFill>
                  <a:schemeClr val="tx1">
                    <a:lumMod val="50000"/>
                    <a:lumOff val="50000"/>
                  </a:schemeClr>
                </a:solidFill>
                <a:latin typeface="Calibri" panose="020F0502020204030204" pitchFamily="34" charset="0"/>
                <a:cs typeface="Calibri" panose="020F0502020204030204" pitchFamily="34" charset="0"/>
                <a:sym typeface="Arial"/>
              </a:rPr>
              <a:t>w wyniku którego osoba ubiegająca się </a:t>
            </a:r>
            <a:br>
              <a:rPr lang="pl-PL" sz="2800" b="1" dirty="0">
                <a:solidFill>
                  <a:schemeClr val="tx1">
                    <a:lumMod val="50000"/>
                    <a:lumOff val="50000"/>
                  </a:schemeClr>
                </a:solidFill>
                <a:latin typeface="Calibri" panose="020F0502020204030204" pitchFamily="34" charset="0"/>
                <a:cs typeface="Calibri" panose="020F0502020204030204" pitchFamily="34" charset="0"/>
                <a:sym typeface="Arial"/>
              </a:rPr>
            </a:br>
            <a:r>
              <a:rPr lang="pl-PL" sz="2800" b="1" dirty="0">
                <a:solidFill>
                  <a:schemeClr val="tx1">
                    <a:lumMod val="50000"/>
                    <a:lumOff val="50000"/>
                  </a:schemeClr>
                </a:solidFill>
                <a:latin typeface="Calibri" panose="020F0502020204030204" pitchFamily="34" charset="0"/>
                <a:cs typeface="Calibri" panose="020F0502020204030204" pitchFamily="34" charset="0"/>
                <a:sym typeface="Arial"/>
              </a:rPr>
              <a:t>o nadanie określonej </a:t>
            </a:r>
            <a:r>
              <a:rPr lang="pl-PL" sz="2800" b="1" dirty="0">
                <a:solidFill>
                  <a:srgbClr val="0094D8"/>
                </a:solidFill>
                <a:latin typeface="Calibri" panose="020F0502020204030204" pitchFamily="34" charset="0"/>
                <a:cs typeface="Calibri" panose="020F0502020204030204" pitchFamily="34" charset="0"/>
                <a:sym typeface="Arial"/>
              </a:rPr>
              <a:t>kwalifikacji </a:t>
            </a:r>
          </a:p>
          <a:p>
            <a:pPr marL="0" lvl="0" indent="0" defTabSz="1042050">
              <a:lnSpc>
                <a:spcPct val="100000"/>
              </a:lnSpc>
              <a:spcBef>
                <a:spcPts val="0"/>
              </a:spcBef>
              <a:buClrTx/>
              <a:buNone/>
              <a:defRPr/>
            </a:pPr>
            <a:endParaRPr lang="pl-PL" sz="2800" b="1" dirty="0">
              <a:solidFill>
                <a:srgbClr val="0070C0"/>
              </a:solidFill>
              <a:latin typeface="Calibri" panose="020F0502020204030204" pitchFamily="34" charset="0"/>
              <a:cs typeface="Calibri" panose="020F0502020204030204" pitchFamily="34" charset="0"/>
              <a:sym typeface="Arial"/>
            </a:endParaRPr>
          </a:p>
          <a:p>
            <a:pPr marL="0" lvl="0" indent="0" defTabSz="1042050">
              <a:lnSpc>
                <a:spcPct val="100000"/>
              </a:lnSpc>
              <a:spcBef>
                <a:spcPts val="0"/>
              </a:spcBef>
              <a:buClrTx/>
              <a:buNone/>
              <a:defRPr/>
            </a:pPr>
            <a:r>
              <a:rPr lang="pl-PL" sz="2800" b="1" dirty="0">
                <a:solidFill>
                  <a:schemeClr val="tx1">
                    <a:lumMod val="50000"/>
                    <a:lumOff val="50000"/>
                  </a:schemeClr>
                </a:solidFill>
                <a:latin typeface="Calibri" panose="020F0502020204030204" pitchFamily="34" charset="0"/>
                <a:cs typeface="Calibri" panose="020F0502020204030204" pitchFamily="34" charset="0"/>
                <a:sym typeface="Arial"/>
              </a:rPr>
              <a:t>po uzyskaniu pozytywnego wyniku </a:t>
            </a:r>
            <a:r>
              <a:rPr lang="pl-PL" sz="2800" b="1" dirty="0">
                <a:solidFill>
                  <a:srgbClr val="0094D8"/>
                </a:solidFill>
                <a:latin typeface="Calibri" panose="020F0502020204030204" pitchFamily="34" charset="0"/>
                <a:cs typeface="Calibri" panose="020F0502020204030204" pitchFamily="34" charset="0"/>
                <a:sym typeface="Arial"/>
              </a:rPr>
              <a:t>walidacji </a:t>
            </a:r>
            <a:br>
              <a:rPr lang="pl-PL" sz="2800" b="1" dirty="0">
                <a:solidFill>
                  <a:srgbClr val="0070C0"/>
                </a:solidFill>
                <a:latin typeface="Calibri" panose="020F0502020204030204" pitchFamily="34" charset="0"/>
                <a:cs typeface="Calibri" panose="020F0502020204030204" pitchFamily="34" charset="0"/>
                <a:sym typeface="Arial"/>
              </a:rPr>
            </a:br>
            <a:r>
              <a:rPr lang="pl-PL" sz="2800" b="1" dirty="0">
                <a:solidFill>
                  <a:schemeClr val="tx1">
                    <a:lumMod val="50000"/>
                    <a:lumOff val="50000"/>
                  </a:schemeClr>
                </a:solidFill>
                <a:latin typeface="Calibri" panose="020F0502020204030204" pitchFamily="34" charset="0"/>
                <a:cs typeface="Calibri" panose="020F0502020204030204" pitchFamily="34" charset="0"/>
                <a:sym typeface="Arial"/>
              </a:rPr>
              <a:t>otrzymuje od uprawnionego </a:t>
            </a:r>
            <a:r>
              <a:rPr lang="pl-PL" sz="2800" b="1" dirty="0">
                <a:solidFill>
                  <a:srgbClr val="0094D8"/>
                </a:solidFill>
                <a:latin typeface="Calibri" panose="020F0502020204030204" pitchFamily="34" charset="0"/>
                <a:cs typeface="Calibri" panose="020F0502020204030204" pitchFamily="34" charset="0"/>
                <a:sym typeface="Arial"/>
              </a:rPr>
              <a:t>podmiotu certyfikującego</a:t>
            </a:r>
          </a:p>
          <a:p>
            <a:pPr marL="0" lvl="0" indent="0" defTabSz="1042050">
              <a:lnSpc>
                <a:spcPct val="100000"/>
              </a:lnSpc>
              <a:spcBef>
                <a:spcPts val="0"/>
              </a:spcBef>
              <a:buClrTx/>
              <a:buNone/>
              <a:defRPr/>
            </a:pPr>
            <a:endParaRPr lang="pl-PL" sz="2800" b="1" dirty="0">
              <a:solidFill>
                <a:srgbClr val="0070C0"/>
              </a:solidFill>
              <a:latin typeface="Calibri" panose="020F0502020204030204" pitchFamily="34" charset="0"/>
              <a:cs typeface="Calibri" panose="020F0502020204030204" pitchFamily="34" charset="0"/>
              <a:sym typeface="Arial"/>
            </a:endParaRPr>
          </a:p>
          <a:p>
            <a:pPr marL="0" lvl="0" indent="0" defTabSz="1042050">
              <a:lnSpc>
                <a:spcPct val="100000"/>
              </a:lnSpc>
              <a:spcBef>
                <a:spcPts val="0"/>
              </a:spcBef>
              <a:buClrTx/>
              <a:buNone/>
              <a:defRPr/>
            </a:pPr>
            <a:r>
              <a:rPr lang="pl-PL" sz="2800" b="1" dirty="0">
                <a:solidFill>
                  <a:srgbClr val="0094D8"/>
                </a:solidFill>
                <a:latin typeface="Calibri" panose="020F0502020204030204" pitchFamily="34" charset="0"/>
                <a:cs typeface="Calibri" panose="020F0502020204030204" pitchFamily="34" charset="0"/>
                <a:sym typeface="Arial"/>
              </a:rPr>
              <a:t>dokument potwierdzający nadanie określonej kwalifikacji</a:t>
            </a:r>
          </a:p>
          <a:p>
            <a:pPr marL="0" lvl="0" indent="0" defTabSz="1042050">
              <a:lnSpc>
                <a:spcPct val="100000"/>
              </a:lnSpc>
              <a:spcBef>
                <a:spcPts val="0"/>
              </a:spcBef>
              <a:buClrTx/>
              <a:buNone/>
              <a:defRPr/>
            </a:pPr>
            <a:endParaRPr lang="pl-PL" sz="2800" b="1" dirty="0">
              <a:solidFill>
                <a:srgbClr val="0094D8"/>
              </a:solidFill>
              <a:latin typeface="Calibri" panose="020F0502020204030204" pitchFamily="34" charset="0"/>
              <a:cs typeface="Calibri" panose="020F0502020204030204" pitchFamily="34" charset="0"/>
              <a:sym typeface="Arial"/>
            </a:endParaRPr>
          </a:p>
          <a:p>
            <a:pPr marL="0" lvl="0" indent="0" algn="r" defTabSz="1042050">
              <a:lnSpc>
                <a:spcPct val="100000"/>
              </a:lnSpc>
              <a:spcBef>
                <a:spcPts val="0"/>
              </a:spcBef>
              <a:buClrTx/>
              <a:buNone/>
              <a:defRPr/>
            </a:pPr>
            <a:r>
              <a:rPr lang="pl-PL" sz="1600" dirty="0">
                <a:solidFill>
                  <a:schemeClr val="tx1">
                    <a:lumMod val="65000"/>
                    <a:lumOff val="35000"/>
                  </a:schemeClr>
                </a:solidFill>
                <a:latin typeface="Calibri" panose="020F0502020204030204" pitchFamily="34" charset="0"/>
                <a:cs typeface="Calibri" panose="020F0502020204030204" pitchFamily="34" charset="0"/>
                <a:sym typeface="Arial"/>
              </a:rPr>
              <a:t>(Słownik ZSK, IBE 2017, Wydanie II)</a:t>
            </a:r>
          </a:p>
        </p:txBody>
      </p:sp>
      <p:pic>
        <p:nvPicPr>
          <p:cNvPr id="5" name="Obraz 4"/>
          <p:cNvPicPr>
            <a:picLocks noChangeAspect="1"/>
          </p:cNvPicPr>
          <p:nvPr/>
        </p:nvPicPr>
        <p:blipFill>
          <a:blip r:embed="rId3">
            <a:biLevel thresh="75000"/>
          </a:blip>
          <a:stretch>
            <a:fillRect/>
          </a:stretch>
        </p:blipFill>
        <p:spPr>
          <a:xfrm rot="19977174">
            <a:off x="6867502" y="420478"/>
            <a:ext cx="1213191" cy="1741602"/>
          </a:xfrm>
          <a:prstGeom prst="rect">
            <a:avLst/>
          </a:prstGeom>
        </p:spPr>
      </p:pic>
      <p:pic>
        <p:nvPicPr>
          <p:cNvPr id="6" name="Obraz 5"/>
          <p:cNvPicPr>
            <a:picLocks noChangeAspect="1"/>
          </p:cNvPicPr>
          <p:nvPr/>
        </p:nvPicPr>
        <p:blipFill>
          <a:blip r:embed="rId4">
            <a:biLevel thresh="75000"/>
          </a:blip>
          <a:stretch>
            <a:fillRect/>
          </a:stretch>
        </p:blipFill>
        <p:spPr>
          <a:xfrm>
            <a:off x="8139850" y="299369"/>
            <a:ext cx="1399301" cy="1983819"/>
          </a:xfrm>
          <a:prstGeom prst="rect">
            <a:avLst/>
          </a:prstGeom>
        </p:spPr>
      </p:pic>
      <p:sp>
        <p:nvSpPr>
          <p:cNvPr id="7" name="AutoShape 2">
            <a:extLst>
              <a:ext uri="{FF2B5EF4-FFF2-40B4-BE49-F238E27FC236}">
                <a16:creationId xmlns:a16="http://schemas.microsoft.com/office/drawing/2014/main" id="{5559E1A1-558A-4084-A469-56850FD04428}"/>
              </a:ext>
            </a:extLst>
          </p:cNvPr>
          <p:cNvSpPr>
            <a:spLocks/>
          </p:cNvSpPr>
          <p:nvPr/>
        </p:nvSpPr>
        <p:spPr bwMode="auto">
          <a:xfrm>
            <a:off x="1182750" y="565247"/>
            <a:ext cx="8867622" cy="5334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95363" rtl="0" eaLnBrk="1" fontAlgn="auto" latinLnBrk="0" hangingPunct="1">
              <a:lnSpc>
                <a:spcPct val="115000"/>
              </a:lnSpc>
              <a:spcBef>
                <a:spcPts val="0"/>
              </a:spcBef>
              <a:spcAft>
                <a:spcPts val="0"/>
              </a:spcAft>
              <a:buClrTx/>
              <a:buSzTx/>
              <a:buFontTx/>
              <a:buNone/>
              <a:tabLst/>
              <a:defRPr/>
            </a:pPr>
            <a:r>
              <a:rPr kumimoji="0" lang="pl-PL" altLang="sv-SE" sz="3200" b="1" i="0" u="none" strike="noStrike" kern="1200" cap="none" spc="0" normalizeH="0" baseline="0" noProof="0" dirty="0">
                <a:ln>
                  <a:noFill/>
                </a:ln>
                <a:solidFill>
                  <a:srgbClr val="535353"/>
                </a:solidFill>
                <a:effectLst/>
                <a:uLnTx/>
                <a:uFillTx/>
                <a:latin typeface="Calibri"/>
                <a:ea typeface="+mn-ea"/>
                <a:cs typeface="Calibri"/>
                <a:sym typeface="Avenir" charset="0"/>
              </a:rPr>
              <a:t>CERTYFIKOWANIE </a:t>
            </a:r>
            <a:endParaRPr kumimoji="0" lang="sv-SE" altLang="sv-SE" sz="3200" b="0" i="0" u="none" strike="noStrike" kern="1200" cap="none" spc="0" normalizeH="0" baseline="0" noProof="0" dirty="0">
              <a:ln>
                <a:noFill/>
              </a:ln>
              <a:solidFill>
                <a:srgbClr val="000000"/>
              </a:solidFill>
              <a:effectLst/>
              <a:uLnTx/>
              <a:uFillTx/>
              <a:latin typeface="Calibri"/>
              <a:ea typeface="+mn-ea"/>
              <a:cs typeface="Calibri"/>
              <a:sym typeface="Arial" panose="020B0604020202020204" pitchFamily="34" charset="0"/>
            </a:endParaRPr>
          </a:p>
        </p:txBody>
      </p:sp>
    </p:spTree>
    <p:extLst>
      <p:ext uri="{BB962C8B-B14F-4D97-AF65-F5344CB8AC3E}">
        <p14:creationId xmlns:p14="http://schemas.microsoft.com/office/powerpoint/2010/main" val="395336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Effect transition="in" filter="fade">
                                      <p:cBhvr>
                                        <p:cTn id="28" dur="1000"/>
                                        <p:tgtEl>
                                          <p:spTgt spid="2">
                                            <p:txEl>
                                              <p:pRg st="6" end="6"/>
                                            </p:txEl>
                                          </p:spTgt>
                                        </p:tgtEl>
                                      </p:cBhvr>
                                    </p:animEffect>
                                    <p:anim calcmode="lin" valueType="num">
                                      <p:cBhvr>
                                        <p:cTn id="29"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a:xfrm>
            <a:off x="951289" y="3057816"/>
            <a:ext cx="9210675" cy="1625395"/>
          </a:xfrm>
        </p:spPr>
        <p:txBody>
          <a:bodyPr/>
          <a:lstStyle/>
          <a:p>
            <a:pPr marL="0" lvl="0" indent="0" algn="ctr" defTabSz="1042050">
              <a:lnSpc>
                <a:spcPct val="100000"/>
              </a:lnSpc>
              <a:spcBef>
                <a:spcPts val="0"/>
              </a:spcBef>
              <a:buClrTx/>
              <a:buNone/>
              <a:defRPr/>
            </a:pPr>
            <a:r>
              <a:rPr lang="pl-PL" sz="4400" b="1" dirty="0">
                <a:solidFill>
                  <a:srgbClr val="0094D8"/>
                </a:solidFill>
                <a:latin typeface="Calibri" panose="020F0502020204030204" pitchFamily="34" charset="0"/>
                <a:cs typeface="Calibri" panose="020F0502020204030204" pitchFamily="34" charset="0"/>
                <a:sym typeface="Arial"/>
              </a:rPr>
              <a:t>Nadanie dokumentu potwierdzającego uzyskanie</a:t>
            </a:r>
            <a:r>
              <a:rPr lang="pl-PL" sz="4400" b="1" dirty="0">
                <a:solidFill>
                  <a:schemeClr val="tx1">
                    <a:lumMod val="50000"/>
                    <a:lumOff val="50000"/>
                  </a:schemeClr>
                </a:solidFill>
                <a:latin typeface="Calibri" panose="020F0502020204030204" pitchFamily="34" charset="0"/>
                <a:cs typeface="Calibri" panose="020F0502020204030204" pitchFamily="34" charset="0"/>
                <a:sym typeface="Arial"/>
              </a:rPr>
              <a:t> określonej </a:t>
            </a:r>
            <a:r>
              <a:rPr lang="pl-PL" sz="4400" b="1" dirty="0">
                <a:solidFill>
                  <a:srgbClr val="0094D8"/>
                </a:solidFill>
                <a:latin typeface="Calibri" panose="020F0502020204030204" pitchFamily="34" charset="0"/>
                <a:cs typeface="Calibri" panose="020F0502020204030204" pitchFamily="34" charset="0"/>
                <a:sym typeface="Arial"/>
              </a:rPr>
              <a:t>kwalifikacji</a:t>
            </a:r>
          </a:p>
          <a:p>
            <a:endParaRPr lang="pl-PL" dirty="0"/>
          </a:p>
        </p:txBody>
      </p:sp>
      <p:pic>
        <p:nvPicPr>
          <p:cNvPr id="5" name="Obraz 4"/>
          <p:cNvPicPr>
            <a:picLocks noChangeAspect="1"/>
          </p:cNvPicPr>
          <p:nvPr/>
        </p:nvPicPr>
        <p:blipFill>
          <a:blip r:embed="rId3">
            <a:biLevel thresh="75000"/>
          </a:blip>
          <a:stretch>
            <a:fillRect/>
          </a:stretch>
        </p:blipFill>
        <p:spPr>
          <a:xfrm rot="19977174">
            <a:off x="6867502" y="420478"/>
            <a:ext cx="1213191" cy="1741602"/>
          </a:xfrm>
          <a:prstGeom prst="rect">
            <a:avLst/>
          </a:prstGeom>
        </p:spPr>
      </p:pic>
      <p:pic>
        <p:nvPicPr>
          <p:cNvPr id="6" name="Obraz 5"/>
          <p:cNvPicPr>
            <a:picLocks noChangeAspect="1"/>
          </p:cNvPicPr>
          <p:nvPr/>
        </p:nvPicPr>
        <p:blipFill>
          <a:blip r:embed="rId4">
            <a:biLevel thresh="75000"/>
          </a:blip>
          <a:stretch>
            <a:fillRect/>
          </a:stretch>
        </p:blipFill>
        <p:spPr>
          <a:xfrm>
            <a:off x="8139850" y="299369"/>
            <a:ext cx="1399301" cy="1983819"/>
          </a:xfrm>
          <a:prstGeom prst="rect">
            <a:avLst/>
          </a:prstGeom>
        </p:spPr>
      </p:pic>
      <p:sp>
        <p:nvSpPr>
          <p:cNvPr id="7" name="AutoShape 2">
            <a:extLst>
              <a:ext uri="{FF2B5EF4-FFF2-40B4-BE49-F238E27FC236}">
                <a16:creationId xmlns:a16="http://schemas.microsoft.com/office/drawing/2014/main" id="{5559E1A1-558A-4084-A469-56850FD04428}"/>
              </a:ext>
            </a:extLst>
          </p:cNvPr>
          <p:cNvSpPr>
            <a:spLocks/>
          </p:cNvSpPr>
          <p:nvPr/>
        </p:nvSpPr>
        <p:spPr bwMode="auto">
          <a:xfrm>
            <a:off x="1182750" y="565247"/>
            <a:ext cx="8867622" cy="5334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nSpc>
                <a:spcPct val="115000"/>
              </a:lnSpc>
              <a:defRPr/>
            </a:pPr>
            <a:r>
              <a:rPr lang="pl-PL" altLang="sv-SE" sz="3200" b="1" dirty="0">
                <a:solidFill>
                  <a:srgbClr val="535353"/>
                </a:solidFill>
                <a:latin typeface="Calibri"/>
                <a:cs typeface="Calibri"/>
                <a:sym typeface="Avenir" charset="0"/>
              </a:rPr>
              <a:t>CERTYFIKOWANIE </a:t>
            </a:r>
            <a:endParaRPr kumimoji="0" lang="sv-SE" altLang="sv-SE" sz="3200" b="0" i="0" u="none" strike="noStrike" kern="1200" cap="none" spc="0" normalizeH="0" baseline="0" noProof="0" dirty="0">
              <a:ln>
                <a:noFill/>
              </a:ln>
              <a:solidFill>
                <a:srgbClr val="000000"/>
              </a:solidFill>
              <a:effectLst/>
              <a:uLnTx/>
              <a:uFillTx/>
              <a:latin typeface="Calibri"/>
              <a:ea typeface="+mn-ea"/>
              <a:cs typeface="Calibri"/>
              <a:sym typeface="Arial" panose="020B0604020202020204" pitchFamily="34" charset="0"/>
            </a:endParaRPr>
          </a:p>
        </p:txBody>
      </p:sp>
    </p:spTree>
    <p:extLst>
      <p:ext uri="{BB962C8B-B14F-4D97-AF65-F5344CB8AC3E}">
        <p14:creationId xmlns:p14="http://schemas.microsoft.com/office/powerpoint/2010/main" val="2167202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3"/>
          <a:stretch>
            <a:fillRect/>
          </a:stretch>
        </p:blipFill>
        <p:spPr>
          <a:xfrm>
            <a:off x="573417" y="4511313"/>
            <a:ext cx="5916375" cy="2658717"/>
          </a:xfrm>
          <a:prstGeom prst="rect">
            <a:avLst/>
          </a:prstGeom>
        </p:spPr>
      </p:pic>
      <p:pic>
        <p:nvPicPr>
          <p:cNvPr id="3" name="Obraz 2"/>
          <p:cNvPicPr>
            <a:picLocks noChangeAspect="1"/>
          </p:cNvPicPr>
          <p:nvPr/>
        </p:nvPicPr>
        <p:blipFill>
          <a:blip r:embed="rId4"/>
          <a:stretch>
            <a:fillRect/>
          </a:stretch>
        </p:blipFill>
        <p:spPr>
          <a:xfrm>
            <a:off x="4158101" y="2181591"/>
            <a:ext cx="4884817" cy="2149475"/>
          </a:xfrm>
          <a:prstGeom prst="rect">
            <a:avLst/>
          </a:prstGeom>
        </p:spPr>
      </p:pic>
      <p:pic>
        <p:nvPicPr>
          <p:cNvPr id="2" name="Obraz 1"/>
          <p:cNvPicPr>
            <a:picLocks noChangeAspect="1"/>
          </p:cNvPicPr>
          <p:nvPr/>
        </p:nvPicPr>
        <p:blipFill>
          <a:blip r:embed="rId5"/>
          <a:stretch>
            <a:fillRect/>
          </a:stretch>
        </p:blipFill>
        <p:spPr>
          <a:xfrm>
            <a:off x="246101" y="138643"/>
            <a:ext cx="4536146" cy="1862701"/>
          </a:xfrm>
          <a:prstGeom prst="rect">
            <a:avLst/>
          </a:prstGeom>
        </p:spPr>
      </p:pic>
      <p:sp>
        <p:nvSpPr>
          <p:cNvPr id="5" name="Shape 576"/>
          <p:cNvSpPr txBox="1"/>
          <p:nvPr/>
        </p:nvSpPr>
        <p:spPr>
          <a:xfrm>
            <a:off x="6001407" y="460393"/>
            <a:ext cx="2070538" cy="1042586"/>
          </a:xfrm>
          <a:prstGeom prst="rect">
            <a:avLst/>
          </a:prstGeom>
          <a:noFill/>
          <a:ln>
            <a:noFill/>
          </a:ln>
        </p:spPr>
        <p:txBody>
          <a:bodyPr spcFirstLastPara="1" wrap="square" lIns="0" tIns="0" rIns="0" bIns="0" anchor="t" anchorCtr="0">
            <a:noAutofit/>
          </a:bodyPr>
          <a:lstStyle/>
          <a:p>
            <a:pPr marL="0" marR="0" lvl="0" indent="0" algn="ctr" rtl="0">
              <a:lnSpc>
                <a:spcPct val="115000"/>
              </a:lnSpc>
              <a:spcBef>
                <a:spcPts val="0"/>
              </a:spcBef>
              <a:spcAft>
                <a:spcPts val="0"/>
              </a:spcAft>
              <a:buNone/>
            </a:pPr>
            <a:r>
              <a:rPr lang="pl-PL" sz="7200" b="1" i="0" u="none" strike="noStrike" cap="none" dirty="0">
                <a:solidFill>
                  <a:srgbClr val="5B9BD5"/>
                </a:solidFill>
                <a:latin typeface="Calibri"/>
                <a:ea typeface="Calibri"/>
                <a:cs typeface="Calibri"/>
                <a:sym typeface="Calibri"/>
              </a:rPr>
              <a:t>ZSK ?</a:t>
            </a:r>
            <a:endParaRPr sz="7200" b="1" i="0" u="none" strike="noStrike" cap="none" dirty="0">
              <a:solidFill>
                <a:srgbClr val="5B9BD5"/>
              </a:solidFill>
              <a:latin typeface="Calibri"/>
              <a:ea typeface="Calibri"/>
              <a:cs typeface="Calibri"/>
              <a:sym typeface="Calibri"/>
            </a:endParaRPr>
          </a:p>
        </p:txBody>
      </p:sp>
      <p:sp>
        <p:nvSpPr>
          <p:cNvPr id="6" name="Shape 576"/>
          <p:cNvSpPr txBox="1"/>
          <p:nvPr/>
        </p:nvSpPr>
        <p:spPr>
          <a:xfrm>
            <a:off x="1392621" y="2588738"/>
            <a:ext cx="2023241" cy="1042586"/>
          </a:xfrm>
          <a:prstGeom prst="rect">
            <a:avLst/>
          </a:prstGeom>
          <a:noFill/>
          <a:ln>
            <a:noFill/>
          </a:ln>
        </p:spPr>
        <p:txBody>
          <a:bodyPr spcFirstLastPara="1" wrap="square" lIns="0" tIns="0" rIns="0" bIns="0" anchor="t" anchorCtr="0">
            <a:noAutofit/>
          </a:bodyPr>
          <a:lstStyle/>
          <a:p>
            <a:pPr marL="0" marR="0" lvl="0" indent="0" algn="ctr" rtl="0">
              <a:lnSpc>
                <a:spcPct val="115000"/>
              </a:lnSpc>
              <a:spcBef>
                <a:spcPts val="0"/>
              </a:spcBef>
              <a:spcAft>
                <a:spcPts val="0"/>
              </a:spcAft>
              <a:buNone/>
            </a:pPr>
            <a:r>
              <a:rPr lang="pl-PL" sz="7200" b="1" i="0" u="none" strike="noStrike" cap="none" dirty="0">
                <a:solidFill>
                  <a:srgbClr val="5B9BD5"/>
                </a:solidFill>
                <a:latin typeface="Calibri"/>
                <a:ea typeface="Calibri"/>
                <a:cs typeface="Calibri"/>
                <a:sym typeface="Calibri"/>
              </a:rPr>
              <a:t>ZSK ?</a:t>
            </a:r>
            <a:endParaRPr sz="7200" b="1" i="0" u="none" strike="noStrike" cap="none" dirty="0">
              <a:solidFill>
                <a:srgbClr val="5B9BD5"/>
              </a:solidFill>
              <a:latin typeface="Calibri"/>
              <a:ea typeface="Calibri"/>
              <a:cs typeface="Calibri"/>
              <a:sym typeface="Calibri"/>
            </a:endParaRPr>
          </a:p>
        </p:txBody>
      </p:sp>
      <p:sp>
        <p:nvSpPr>
          <p:cNvPr id="7" name="Shape 576"/>
          <p:cNvSpPr txBox="1"/>
          <p:nvPr/>
        </p:nvSpPr>
        <p:spPr>
          <a:xfrm>
            <a:off x="7415049" y="4798085"/>
            <a:ext cx="2054772" cy="1042586"/>
          </a:xfrm>
          <a:prstGeom prst="rect">
            <a:avLst/>
          </a:prstGeom>
          <a:noFill/>
          <a:ln>
            <a:noFill/>
          </a:ln>
        </p:spPr>
        <p:txBody>
          <a:bodyPr spcFirstLastPara="1" wrap="square" lIns="0" tIns="0" rIns="0" bIns="0" anchor="t" anchorCtr="0">
            <a:noAutofit/>
          </a:bodyPr>
          <a:lstStyle/>
          <a:p>
            <a:pPr marL="0" marR="0" lvl="0" indent="0" algn="ctr" rtl="0">
              <a:lnSpc>
                <a:spcPct val="115000"/>
              </a:lnSpc>
              <a:spcBef>
                <a:spcPts val="0"/>
              </a:spcBef>
              <a:spcAft>
                <a:spcPts val="0"/>
              </a:spcAft>
              <a:buNone/>
            </a:pPr>
            <a:r>
              <a:rPr lang="pl-PL" sz="7200" b="1" i="0" u="none" strike="noStrike" cap="none" dirty="0">
                <a:solidFill>
                  <a:srgbClr val="5B9BD5"/>
                </a:solidFill>
                <a:latin typeface="Calibri"/>
                <a:ea typeface="Calibri"/>
                <a:cs typeface="Calibri"/>
                <a:sym typeface="Calibri"/>
              </a:rPr>
              <a:t>ZSK ?</a:t>
            </a:r>
            <a:endParaRPr sz="7200" b="1" i="0" u="none" strike="noStrike" cap="none" dirty="0">
              <a:solidFill>
                <a:srgbClr val="5B9BD5"/>
              </a:solidFill>
              <a:latin typeface="Calibri"/>
              <a:ea typeface="Calibri"/>
              <a:cs typeface="Calibri"/>
              <a:sym typeface="Calibri"/>
            </a:endParaRPr>
          </a:p>
        </p:txBody>
      </p:sp>
    </p:spTree>
    <p:extLst>
      <p:ext uri="{BB962C8B-B14F-4D97-AF65-F5344CB8AC3E}">
        <p14:creationId xmlns:p14="http://schemas.microsoft.com/office/powerpoint/2010/main" val="201616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a:extLst>
              <a:ext uri="{FF2B5EF4-FFF2-40B4-BE49-F238E27FC236}">
                <a16:creationId xmlns:a16="http://schemas.microsoft.com/office/drawing/2014/main" id="{5559E1A1-558A-4084-A469-56850FD04428}"/>
              </a:ext>
            </a:extLst>
          </p:cNvPr>
          <p:cNvSpPr>
            <a:spLocks/>
          </p:cNvSpPr>
          <p:nvPr/>
        </p:nvSpPr>
        <p:spPr bwMode="auto">
          <a:xfrm>
            <a:off x="1182750" y="565247"/>
            <a:ext cx="8867622" cy="5334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95363" rtl="0" eaLnBrk="1" fontAlgn="auto" latinLnBrk="0" hangingPunct="1">
              <a:lnSpc>
                <a:spcPct val="115000"/>
              </a:lnSpc>
              <a:spcBef>
                <a:spcPts val="0"/>
              </a:spcBef>
              <a:spcAft>
                <a:spcPts val="0"/>
              </a:spcAft>
              <a:buClrTx/>
              <a:buSzTx/>
              <a:buFontTx/>
              <a:buNone/>
              <a:tabLst/>
              <a:defRPr/>
            </a:pPr>
            <a:r>
              <a:rPr kumimoji="0" lang="pl-PL" altLang="sv-SE" sz="2700" b="1" i="0" u="none" strike="noStrike" kern="1200" cap="none" spc="0" normalizeH="0" baseline="0" noProof="0" dirty="0">
                <a:ln>
                  <a:noFill/>
                </a:ln>
                <a:solidFill>
                  <a:srgbClr val="535353"/>
                </a:solidFill>
                <a:effectLst/>
                <a:uLnTx/>
                <a:uFillTx/>
                <a:latin typeface="Calibri"/>
                <a:ea typeface="+mn-ea"/>
                <a:cs typeface="Calibri"/>
                <a:sym typeface="Avenir" charset="0"/>
              </a:rPr>
              <a:t>KWALIFIKACJE</a:t>
            </a:r>
            <a:r>
              <a:rPr kumimoji="0" lang="pl-PL" altLang="sv-SE" sz="3200" b="1" i="0" u="none" strike="noStrike" kern="1200" cap="none" spc="0" normalizeH="0" baseline="0" noProof="0" dirty="0">
                <a:ln>
                  <a:noFill/>
                </a:ln>
                <a:solidFill>
                  <a:srgbClr val="535353"/>
                </a:solidFill>
                <a:effectLst/>
                <a:uLnTx/>
                <a:uFillTx/>
                <a:latin typeface="Calibri"/>
                <a:ea typeface="+mn-ea"/>
                <a:cs typeface="Calibri"/>
                <a:sym typeface="Avenir" charset="0"/>
              </a:rPr>
              <a:t> </a:t>
            </a:r>
            <a:endParaRPr kumimoji="0" lang="sv-SE" altLang="sv-SE" sz="3200" b="0" i="0" u="none" strike="noStrike" kern="1200" cap="none" spc="0" normalizeH="0" baseline="0" noProof="0" dirty="0">
              <a:ln>
                <a:noFill/>
              </a:ln>
              <a:solidFill>
                <a:srgbClr val="000000"/>
              </a:solidFill>
              <a:effectLst/>
              <a:uLnTx/>
              <a:uFillTx/>
              <a:latin typeface="Calibri"/>
              <a:ea typeface="+mn-ea"/>
              <a:cs typeface="Calibri"/>
              <a:sym typeface="Arial" panose="020B0604020202020204" pitchFamily="34" charset="0"/>
            </a:endParaRPr>
          </a:p>
        </p:txBody>
      </p:sp>
      <p:sp>
        <p:nvSpPr>
          <p:cNvPr id="10" name="Shape 576"/>
          <p:cNvSpPr txBox="1"/>
          <p:nvPr/>
        </p:nvSpPr>
        <p:spPr>
          <a:xfrm>
            <a:off x="1182750" y="1220036"/>
            <a:ext cx="8290324" cy="553250"/>
          </a:xfrm>
          <a:prstGeom prst="rect">
            <a:avLst/>
          </a:prstGeom>
          <a:noFill/>
          <a:ln>
            <a:noFill/>
          </a:ln>
        </p:spPr>
        <p:txBody>
          <a:bodyPr spcFirstLastPara="1" wrap="square" lIns="0" tIns="0" rIns="0" bIns="0" anchor="t" anchorCtr="0">
            <a:noAutofit/>
          </a:bodyPr>
          <a:lstStyle/>
          <a:p>
            <a:pPr marL="0" marR="0" lvl="0" indent="0" defTabSz="1042050" rtl="0" eaLnBrk="1" fontAlgn="auto" latinLnBrk="0" hangingPunct="1">
              <a:lnSpc>
                <a:spcPct val="115000"/>
              </a:lnSpc>
              <a:spcBef>
                <a:spcPts val="0"/>
              </a:spcBef>
              <a:spcAft>
                <a:spcPts val="0"/>
              </a:spcAft>
              <a:buClrTx/>
              <a:buSzTx/>
              <a:buFontTx/>
              <a:buNone/>
              <a:tabLst/>
              <a:defRPr/>
            </a:pPr>
            <a:r>
              <a:rPr kumimoji="0" lang="pl-PL" sz="2500" b="1" i="0" u="none" strike="noStrike" kern="1200" cap="none" spc="0" normalizeH="0" baseline="0" noProof="0" dirty="0">
                <a:ln>
                  <a:noFill/>
                </a:ln>
                <a:solidFill>
                  <a:srgbClr val="0094D8"/>
                </a:solidFill>
                <a:effectLst/>
                <a:uLnTx/>
                <a:uFillTx/>
                <a:latin typeface="Calibri"/>
                <a:ea typeface="Calibri"/>
                <a:cs typeface="Calibri"/>
                <a:sym typeface="Calibri"/>
              </a:rPr>
              <a:t>to</a:t>
            </a:r>
            <a:r>
              <a:rPr kumimoji="0" lang="pl-PL" sz="2500" b="1" i="0" u="none" strike="noStrike" kern="1200" cap="none" spc="0" normalizeH="0" baseline="0" noProof="0" dirty="0">
                <a:ln>
                  <a:noFill/>
                </a:ln>
                <a:solidFill>
                  <a:srgbClr val="0094D8"/>
                </a:solidFill>
                <a:effectLst/>
                <a:uLnTx/>
                <a:uFillTx/>
                <a:latin typeface="Calibri" panose="020F0502020204030204" pitchFamily="34" charset="0"/>
                <a:cs typeface="Calibri" panose="020F0502020204030204" pitchFamily="34" charset="0"/>
              </a:rPr>
              <a:t> zestaw efektów uczenia się </a:t>
            </a:r>
            <a:r>
              <a:rPr kumimoji="0" lang="pl-PL" sz="2500" b="1" i="0" u="none" strike="noStrike" kern="1200" cap="none" spc="0" normalizeH="0" baseline="0" noProof="0" dirty="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w zakresie:</a:t>
            </a:r>
            <a:endParaRPr kumimoji="0" sz="2500" b="1" i="0" u="none" strike="noStrike" kern="1200" cap="none" spc="0" normalizeH="0" baseline="0" noProof="0" dirty="0">
              <a:ln>
                <a:noFill/>
              </a:ln>
              <a:solidFill>
                <a:schemeClr val="tx1">
                  <a:lumMod val="50000"/>
                  <a:lumOff val="50000"/>
                </a:schemeClr>
              </a:solidFill>
              <a:effectLst/>
              <a:uLnTx/>
              <a:uFillTx/>
              <a:latin typeface="Calibri"/>
              <a:ea typeface="Calibri"/>
              <a:cs typeface="Calibri"/>
              <a:sym typeface="Calibri"/>
            </a:endParaRPr>
          </a:p>
        </p:txBody>
      </p:sp>
      <p:sp>
        <p:nvSpPr>
          <p:cNvPr id="13" name="Shape 576"/>
          <p:cNvSpPr txBox="1"/>
          <p:nvPr/>
        </p:nvSpPr>
        <p:spPr>
          <a:xfrm>
            <a:off x="1339298" y="1796867"/>
            <a:ext cx="1402577" cy="405924"/>
          </a:xfrm>
          <a:prstGeom prst="rect">
            <a:avLst/>
          </a:prstGeom>
          <a:noFill/>
          <a:ln>
            <a:noFill/>
          </a:ln>
        </p:spPr>
        <p:txBody>
          <a:bodyPr spcFirstLastPara="1" wrap="square" lIns="0" tIns="0" rIns="0" bIns="0" anchor="t" anchorCtr="0">
            <a:noAutofit/>
          </a:bodyPr>
          <a:lstStyle/>
          <a:p>
            <a:pPr marL="342900" marR="0" lvl="0" indent="-342900" defTabSz="104205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pl-PL" sz="2000" b="0" i="0" u="none" strike="noStrike" kern="1200" cap="none" spc="0" normalizeH="0" baseline="0" noProof="0" dirty="0">
                <a:ln>
                  <a:noFill/>
                </a:ln>
                <a:solidFill>
                  <a:srgbClr val="0094D8"/>
                </a:solidFill>
                <a:effectLst/>
                <a:uLnTx/>
                <a:uFillTx/>
                <a:latin typeface="Calibri" panose="020F0502020204030204"/>
              </a:rPr>
              <a:t>wiedzy</a:t>
            </a:r>
            <a:r>
              <a:rPr kumimoji="0" lang="pl-PL" sz="2000" b="1" i="0" u="none" strike="noStrike" kern="1200" cap="none" spc="0" normalizeH="0" baseline="0" noProof="0" dirty="0">
                <a:ln>
                  <a:noFill/>
                </a:ln>
                <a:solidFill>
                  <a:srgbClr val="0094D8"/>
                </a:solidFill>
                <a:effectLst/>
                <a:uLnTx/>
                <a:uFillTx/>
                <a:latin typeface="Calibri" panose="020F0502020204030204"/>
              </a:rPr>
              <a:t> </a:t>
            </a:r>
            <a:endParaRPr kumimoji="0" sz="2000" b="1" i="0" u="none" strike="noStrike" kern="1200" cap="none" spc="0" normalizeH="0" baseline="0" noProof="0" dirty="0">
              <a:ln>
                <a:noFill/>
              </a:ln>
              <a:solidFill>
                <a:srgbClr val="0094D8"/>
              </a:solidFill>
              <a:effectLst/>
              <a:uLnTx/>
              <a:uFillTx/>
              <a:latin typeface="Calibri"/>
              <a:ea typeface="Calibri"/>
              <a:cs typeface="Calibri"/>
              <a:sym typeface="Calibri"/>
            </a:endParaRPr>
          </a:p>
        </p:txBody>
      </p:sp>
      <p:sp>
        <p:nvSpPr>
          <p:cNvPr id="14" name="Shape 576"/>
          <p:cNvSpPr txBox="1"/>
          <p:nvPr/>
        </p:nvSpPr>
        <p:spPr>
          <a:xfrm>
            <a:off x="1339298" y="2186314"/>
            <a:ext cx="2403128" cy="319829"/>
          </a:xfrm>
          <a:prstGeom prst="rect">
            <a:avLst/>
          </a:prstGeom>
          <a:noFill/>
          <a:ln>
            <a:noFill/>
          </a:ln>
        </p:spPr>
        <p:txBody>
          <a:bodyPr spcFirstLastPara="1" wrap="square" lIns="0" tIns="0" rIns="0" bIns="0" anchor="t" anchorCtr="0">
            <a:noAutofit/>
          </a:bodyPr>
          <a:lstStyle/>
          <a:p>
            <a:pPr marL="342900" marR="0" lvl="0" indent="-342900" defTabSz="104205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pl-PL" sz="2000" b="0" i="0" u="none" strike="noStrike" kern="1200" cap="none" spc="0" normalizeH="0" baseline="0" noProof="0" dirty="0">
                <a:ln>
                  <a:noFill/>
                </a:ln>
                <a:solidFill>
                  <a:srgbClr val="0094D8"/>
                </a:solidFill>
                <a:effectLst/>
                <a:uLnTx/>
                <a:uFillTx/>
                <a:latin typeface="Calibri" panose="020F0502020204030204"/>
                <a:ea typeface="+mn-ea"/>
                <a:cs typeface="+mn-cs"/>
              </a:rPr>
              <a:t>umiejętności</a:t>
            </a:r>
            <a:endParaRPr kumimoji="0" sz="2000" b="0" i="0" u="none" strike="noStrike" kern="1200" cap="none" spc="0" normalizeH="0" baseline="0" noProof="0" dirty="0">
              <a:ln>
                <a:noFill/>
              </a:ln>
              <a:solidFill>
                <a:srgbClr val="0094D8"/>
              </a:solidFill>
              <a:effectLst/>
              <a:uLnTx/>
              <a:uFillTx/>
              <a:latin typeface="Calibri" panose="020F0502020204030204"/>
              <a:ea typeface="+mn-ea"/>
              <a:cs typeface="+mn-cs"/>
              <a:sym typeface="Calibri"/>
            </a:endParaRPr>
          </a:p>
        </p:txBody>
      </p:sp>
      <p:sp>
        <p:nvSpPr>
          <p:cNvPr id="15" name="Shape 576"/>
          <p:cNvSpPr txBox="1"/>
          <p:nvPr/>
        </p:nvSpPr>
        <p:spPr>
          <a:xfrm>
            <a:off x="1339298" y="2565768"/>
            <a:ext cx="3557958" cy="404302"/>
          </a:xfrm>
          <a:prstGeom prst="rect">
            <a:avLst/>
          </a:prstGeom>
          <a:noFill/>
          <a:ln>
            <a:noFill/>
          </a:ln>
        </p:spPr>
        <p:txBody>
          <a:bodyPr spcFirstLastPara="1" wrap="square" lIns="0" tIns="0" rIns="0" bIns="0" anchor="t" anchorCtr="0">
            <a:noAutofit/>
          </a:bodyPr>
          <a:lstStyle/>
          <a:p>
            <a:pPr marL="342900" marR="0" lvl="0" indent="-342900" defTabSz="104205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pl-PL" sz="2000" b="0" i="0" u="none" strike="noStrike" kern="1200" cap="none" spc="0" normalizeH="0" baseline="0" noProof="0" dirty="0">
                <a:ln>
                  <a:noFill/>
                </a:ln>
                <a:solidFill>
                  <a:srgbClr val="0094D8"/>
                </a:solidFill>
                <a:effectLst/>
                <a:uLnTx/>
                <a:uFillTx/>
                <a:latin typeface="Calibri" panose="020F0502020204030204"/>
              </a:rPr>
              <a:t>kompetencji społecznych</a:t>
            </a:r>
            <a:endParaRPr kumimoji="0" sz="2000" b="0" i="0" u="none" strike="noStrike" kern="1200" cap="none" spc="0" normalizeH="0" baseline="0" noProof="0" dirty="0">
              <a:ln>
                <a:noFill/>
              </a:ln>
              <a:solidFill>
                <a:srgbClr val="0094D8"/>
              </a:solidFill>
              <a:effectLst/>
              <a:uLnTx/>
              <a:uFillTx/>
              <a:latin typeface="Calibri"/>
              <a:ea typeface="Calibri"/>
              <a:cs typeface="Calibri"/>
              <a:sym typeface="Calibri"/>
            </a:endParaRPr>
          </a:p>
        </p:txBody>
      </p:sp>
      <p:sp>
        <p:nvSpPr>
          <p:cNvPr id="17" name="Shape 576"/>
          <p:cNvSpPr txBox="1"/>
          <p:nvPr/>
        </p:nvSpPr>
        <p:spPr>
          <a:xfrm>
            <a:off x="1182750" y="2868782"/>
            <a:ext cx="5411057" cy="553250"/>
          </a:xfrm>
          <a:prstGeom prst="rect">
            <a:avLst/>
          </a:prstGeom>
          <a:noFill/>
          <a:ln>
            <a:noFill/>
          </a:ln>
        </p:spPr>
        <p:txBody>
          <a:bodyPr spcFirstLastPara="1" wrap="square" lIns="0" tIns="0" rIns="0" bIns="0" anchor="t" anchorCtr="0">
            <a:noAutofit/>
          </a:bodyPr>
          <a:lstStyle/>
          <a:p>
            <a:pPr marL="0" marR="0" lvl="0" indent="0" algn="ctr" defTabSz="1042050" rtl="0" eaLnBrk="1" fontAlgn="auto" latinLnBrk="0" hangingPunct="1">
              <a:lnSpc>
                <a:spcPct val="115000"/>
              </a:lnSpc>
              <a:spcBef>
                <a:spcPts val="0"/>
              </a:spcBef>
              <a:spcAft>
                <a:spcPts val="0"/>
              </a:spcAft>
              <a:buClrTx/>
              <a:buSzTx/>
              <a:buFontTx/>
              <a:buNone/>
              <a:tabLst/>
              <a:defRPr/>
            </a:pPr>
            <a:endParaRPr kumimoji="0" lang="pl-PL" sz="2500" b="1"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mn-ea"/>
              <a:cs typeface="Calibri" panose="020F0502020204030204" pitchFamily="34" charset="0"/>
            </a:endParaRPr>
          </a:p>
          <a:p>
            <a:pPr marL="0" marR="0" lvl="0" indent="0" defTabSz="1042050" rtl="0" eaLnBrk="1" fontAlgn="auto" latinLnBrk="0" hangingPunct="1">
              <a:lnSpc>
                <a:spcPct val="115000"/>
              </a:lnSpc>
              <a:spcBef>
                <a:spcPts val="0"/>
              </a:spcBef>
              <a:spcAft>
                <a:spcPts val="0"/>
              </a:spcAft>
              <a:buClrTx/>
              <a:buSzTx/>
              <a:buFontTx/>
              <a:buNone/>
              <a:tabLst/>
              <a:defRPr/>
            </a:pPr>
            <a:r>
              <a:rPr kumimoji="0" lang="pl-PL" sz="2500" b="1" i="0" u="none" strike="noStrike" kern="120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Calibri" panose="020F0502020204030204" pitchFamily="34" charset="0"/>
              </a:rPr>
              <a:t>nabytych w edukacji:</a:t>
            </a:r>
            <a:br>
              <a:rPr kumimoji="0" lang="pl-PL" sz="2500" b="1"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mn-ea"/>
                <a:cs typeface="Calibri" panose="020F0502020204030204" pitchFamily="34" charset="0"/>
              </a:rPr>
            </a:br>
            <a:endParaRPr kumimoji="0" sz="2500" b="1"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mn-ea"/>
              <a:cs typeface="Calibri" panose="020F0502020204030204" pitchFamily="34" charset="0"/>
              <a:sym typeface="Calibri"/>
            </a:endParaRPr>
          </a:p>
        </p:txBody>
      </p:sp>
      <p:sp>
        <p:nvSpPr>
          <p:cNvPr id="19" name="Shape 576"/>
          <p:cNvSpPr txBox="1"/>
          <p:nvPr/>
        </p:nvSpPr>
        <p:spPr>
          <a:xfrm>
            <a:off x="1339298" y="4101537"/>
            <a:ext cx="2439412" cy="312910"/>
          </a:xfrm>
          <a:prstGeom prst="rect">
            <a:avLst/>
          </a:prstGeom>
          <a:noFill/>
          <a:ln>
            <a:noFill/>
          </a:ln>
        </p:spPr>
        <p:txBody>
          <a:bodyPr spcFirstLastPara="1" wrap="square" lIns="0" tIns="0" rIns="0" bIns="0" anchor="t" anchorCtr="0">
            <a:noAutofit/>
          </a:bodyPr>
          <a:lstStyle/>
          <a:p>
            <a:pPr marL="342900" marR="0" lvl="0" indent="-342900" defTabSz="104205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pl-PL" sz="2000" b="0" i="0" u="none" strike="noStrike" kern="1200" cap="none" spc="0" normalizeH="0" baseline="0" noProof="0" dirty="0" err="1">
                <a:ln>
                  <a:noFill/>
                </a:ln>
                <a:solidFill>
                  <a:srgbClr val="0094D8"/>
                </a:solidFill>
                <a:effectLst/>
                <a:uLnTx/>
                <a:uFillTx/>
                <a:latin typeface="Calibri" panose="020F0502020204030204" pitchFamily="34" charset="0"/>
                <a:ea typeface="+mn-ea"/>
                <a:cs typeface="Calibri" panose="020F0502020204030204" pitchFamily="34" charset="0"/>
              </a:rPr>
              <a:t>pozaformalnej</a:t>
            </a:r>
            <a:endParaRPr kumimoji="0" sz="2000" b="1" i="0" u="none" strike="noStrike" kern="1200" cap="none" spc="0" normalizeH="0" baseline="0" noProof="0" dirty="0">
              <a:ln>
                <a:noFill/>
              </a:ln>
              <a:solidFill>
                <a:srgbClr val="5B9BD5"/>
              </a:solidFill>
              <a:effectLst/>
              <a:uLnTx/>
              <a:uFillTx/>
              <a:latin typeface="Calibri" panose="020F0502020204030204" pitchFamily="34" charset="0"/>
              <a:ea typeface="+mn-ea"/>
              <a:cs typeface="Calibri" panose="020F0502020204030204" pitchFamily="34" charset="0"/>
              <a:sym typeface="Calibri"/>
            </a:endParaRPr>
          </a:p>
        </p:txBody>
      </p:sp>
      <p:sp>
        <p:nvSpPr>
          <p:cNvPr id="20" name="Shape 576"/>
          <p:cNvSpPr txBox="1"/>
          <p:nvPr/>
        </p:nvSpPr>
        <p:spPr>
          <a:xfrm>
            <a:off x="1357440" y="3744606"/>
            <a:ext cx="1980119" cy="343718"/>
          </a:xfrm>
          <a:prstGeom prst="rect">
            <a:avLst/>
          </a:prstGeom>
          <a:noFill/>
          <a:ln>
            <a:noFill/>
          </a:ln>
        </p:spPr>
        <p:txBody>
          <a:bodyPr spcFirstLastPara="1" wrap="square" lIns="0" tIns="0" rIns="0" bIns="0" anchor="t" anchorCtr="0">
            <a:noAutofit/>
          </a:bodyPr>
          <a:lstStyle/>
          <a:p>
            <a:pPr marL="342900" marR="0" lvl="0" indent="-342900" defTabSz="104205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pl-PL" sz="2000" b="0" i="0" u="none" strike="noStrike" kern="1200" cap="none" spc="0" normalizeH="0" baseline="0" noProof="0" dirty="0">
                <a:ln>
                  <a:noFill/>
                </a:ln>
                <a:solidFill>
                  <a:srgbClr val="0094D8"/>
                </a:solidFill>
                <a:effectLst/>
                <a:uLnTx/>
                <a:uFillTx/>
                <a:latin typeface="Calibri" panose="020F0502020204030204" pitchFamily="34" charset="0"/>
                <a:cs typeface="Calibri" panose="020F0502020204030204" pitchFamily="34" charset="0"/>
              </a:rPr>
              <a:t>formalnej</a:t>
            </a:r>
            <a:r>
              <a:rPr kumimoji="0" lang="pl-PL" sz="2000" b="1" i="0" u="none" strike="noStrike" kern="1200" cap="none" spc="0" normalizeH="0" baseline="0" noProof="0" dirty="0">
                <a:ln>
                  <a:noFill/>
                </a:ln>
                <a:solidFill>
                  <a:srgbClr val="5B9BD5"/>
                </a:solidFill>
                <a:effectLst/>
                <a:uLnTx/>
                <a:uFillTx/>
                <a:latin typeface="Calibri" panose="020F0502020204030204"/>
              </a:rPr>
              <a:t> </a:t>
            </a:r>
            <a:endParaRPr kumimoji="0" sz="2000" b="1" i="0" u="none" strike="noStrike" kern="1200" cap="none" spc="0" normalizeH="0" baseline="0" noProof="0" dirty="0">
              <a:ln>
                <a:noFill/>
              </a:ln>
              <a:solidFill>
                <a:prstClr val="white">
                  <a:lumMod val="50000"/>
                </a:prstClr>
              </a:solidFill>
              <a:effectLst/>
              <a:uLnTx/>
              <a:uFillTx/>
              <a:latin typeface="Calibri"/>
              <a:ea typeface="Calibri"/>
              <a:cs typeface="Calibri"/>
              <a:sym typeface="Calibri"/>
            </a:endParaRPr>
          </a:p>
        </p:txBody>
      </p:sp>
      <p:sp>
        <p:nvSpPr>
          <p:cNvPr id="21" name="Shape 576"/>
          <p:cNvSpPr txBox="1"/>
          <p:nvPr/>
        </p:nvSpPr>
        <p:spPr>
          <a:xfrm>
            <a:off x="1339298" y="4482956"/>
            <a:ext cx="4500558" cy="404302"/>
          </a:xfrm>
          <a:prstGeom prst="rect">
            <a:avLst/>
          </a:prstGeom>
          <a:noFill/>
          <a:ln>
            <a:noFill/>
          </a:ln>
        </p:spPr>
        <p:txBody>
          <a:bodyPr spcFirstLastPara="1" wrap="square" lIns="0" tIns="0" rIns="0" bIns="0" anchor="t" anchorCtr="0">
            <a:noAutofit/>
          </a:bodyPr>
          <a:lstStyle/>
          <a:p>
            <a:pPr marL="342900" marR="0" lvl="0" indent="-342900" defTabSz="104205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l-PL" sz="2000" b="0" i="0" u="none" strike="noStrike" kern="1200" cap="none" spc="0" normalizeH="0" baseline="0" noProof="0" dirty="0">
                <a:ln>
                  <a:noFill/>
                </a:ln>
                <a:solidFill>
                  <a:srgbClr val="0094D8"/>
                </a:solidFill>
                <a:effectLst/>
                <a:uLnTx/>
                <a:uFillTx/>
                <a:latin typeface="Calibri" panose="020F0502020204030204" pitchFamily="34" charset="0"/>
                <a:cs typeface="Calibri" panose="020F0502020204030204" pitchFamily="34" charset="0"/>
              </a:rPr>
              <a:t>poprzez</a:t>
            </a:r>
            <a:r>
              <a:rPr kumimoji="0" lang="pl-PL" sz="2000" b="1" i="0" u="none" strike="noStrike" kern="1200" cap="none" spc="0" normalizeH="0" baseline="0" noProof="0" dirty="0">
                <a:ln>
                  <a:noFill/>
                </a:ln>
                <a:solidFill>
                  <a:srgbClr val="0094D8"/>
                </a:solidFill>
                <a:effectLst/>
                <a:uLnTx/>
                <a:uFillTx/>
                <a:latin typeface="Calibri" panose="020F0502020204030204" pitchFamily="34" charset="0"/>
                <a:cs typeface="Calibri" panose="020F0502020204030204" pitchFamily="34" charset="0"/>
              </a:rPr>
              <a:t> </a:t>
            </a:r>
            <a:r>
              <a:rPr kumimoji="0" lang="pl-PL" sz="2000" b="0" i="0" u="none" strike="noStrike" kern="1200" cap="none" spc="0" normalizeH="0" baseline="0" noProof="0" dirty="0">
                <a:ln>
                  <a:noFill/>
                </a:ln>
                <a:solidFill>
                  <a:srgbClr val="0094D8"/>
                </a:solidFill>
                <a:effectLst/>
                <a:uLnTx/>
                <a:uFillTx/>
                <a:latin typeface="Calibri" panose="020F0502020204030204" pitchFamily="34" charset="0"/>
                <a:cs typeface="Calibri" panose="020F0502020204030204" pitchFamily="34" charset="0"/>
              </a:rPr>
              <a:t>uczenie się nieformalne</a:t>
            </a:r>
            <a:endParaRPr kumimoji="0" sz="2000" b="0" i="0" u="none" strike="noStrike" kern="1200" cap="none" spc="0" normalizeH="0" baseline="0" noProof="0" dirty="0">
              <a:ln>
                <a:noFill/>
              </a:ln>
              <a:solidFill>
                <a:srgbClr val="0094D8"/>
              </a:solidFill>
              <a:effectLst/>
              <a:uLnTx/>
              <a:uFillTx/>
              <a:latin typeface="Calibri" panose="020F0502020204030204" pitchFamily="34" charset="0"/>
              <a:ea typeface="Calibri"/>
              <a:cs typeface="Calibri" panose="020F0502020204030204" pitchFamily="34" charset="0"/>
              <a:sym typeface="Calibri"/>
            </a:endParaRPr>
          </a:p>
        </p:txBody>
      </p:sp>
      <p:sp>
        <p:nvSpPr>
          <p:cNvPr id="22" name="Tytuł 1"/>
          <p:cNvSpPr txBox="1">
            <a:spLocks/>
          </p:cNvSpPr>
          <p:nvPr/>
        </p:nvSpPr>
        <p:spPr>
          <a:xfrm>
            <a:off x="1182750" y="5218549"/>
            <a:ext cx="9693407" cy="505764"/>
          </a:xfrm>
          <a:prstGeom prst="rect">
            <a:avLst/>
          </a:prstGeom>
          <a:noFill/>
          <a:ln>
            <a:noFill/>
          </a:ln>
        </p:spPr>
        <p:txBody>
          <a:bodyPr spcFirstLastPara="1" wrap="square" lIns="94455" tIns="47216" rIns="94455" bIns="47216" anchor="b" anchorCtr="0"/>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5100"/>
              <a:buFont typeface="Calibri"/>
              <a:buNone/>
              <a:defRPr sz="51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1042050" rtl="0" eaLnBrk="1" fontAlgn="auto" latinLnBrk="0" hangingPunct="1">
              <a:lnSpc>
                <a:spcPct val="115000"/>
              </a:lnSpc>
              <a:spcBef>
                <a:spcPts val="0"/>
              </a:spcBef>
              <a:spcAft>
                <a:spcPts val="0"/>
              </a:spcAft>
              <a:buClr>
                <a:srgbClr val="000000"/>
              </a:buClr>
              <a:buSzPts val="5100"/>
              <a:buFont typeface="Arial"/>
              <a:buNone/>
              <a:tabLst/>
              <a:defRPr/>
            </a:pPr>
            <a:r>
              <a:rPr kumimoji="0" lang="pl-PL" sz="2500" b="1" i="0" u="none" strike="noStrike" kern="1200" cap="none" spc="0" normalizeH="0" baseline="0" noProof="0" dirty="0">
                <a:ln>
                  <a:noFill/>
                </a:ln>
                <a:solidFill>
                  <a:srgbClr val="0094D8"/>
                </a:solidFill>
                <a:effectLst/>
                <a:uLnTx/>
                <a:uFillTx/>
                <a:latin typeface="Calibri" panose="020F0502020204030204" pitchFamily="34" charset="0"/>
                <a:ea typeface="Arial"/>
                <a:cs typeface="Calibri" panose="020F0502020204030204" pitchFamily="34" charset="0"/>
                <a:sym typeface="Arial"/>
              </a:rPr>
              <a:t>zgodnych z </a:t>
            </a:r>
            <a:r>
              <a:rPr kumimoji="0" lang="pl-PL" sz="2500" b="1" i="0" u="none" strike="noStrike" kern="1200" cap="none" spc="0" normalizeH="0" baseline="0" noProof="0" dirty="0">
                <a:ln>
                  <a:noFill/>
                </a:ln>
                <a:solidFill>
                  <a:schemeClr val="tx1">
                    <a:lumMod val="50000"/>
                    <a:lumOff val="50000"/>
                  </a:schemeClr>
                </a:solidFill>
                <a:effectLst/>
                <a:uLnTx/>
                <a:uFillTx/>
                <a:latin typeface="Calibri" panose="020F0502020204030204" pitchFamily="34" charset="0"/>
                <a:ea typeface="Arial"/>
                <a:cs typeface="Calibri" panose="020F0502020204030204" pitchFamily="34" charset="0"/>
                <a:sym typeface="Arial"/>
              </a:rPr>
              <a:t>ustalonymi </a:t>
            </a:r>
            <a:r>
              <a:rPr kumimoji="0" lang="pl-PL" sz="2500" b="1" i="0" u="none" strike="noStrike" kern="1200" cap="none" spc="0" normalizeH="0" baseline="0" noProof="0" dirty="0">
                <a:ln>
                  <a:noFill/>
                </a:ln>
                <a:solidFill>
                  <a:srgbClr val="0094D8"/>
                </a:solidFill>
                <a:effectLst/>
                <a:uLnTx/>
                <a:uFillTx/>
                <a:latin typeface="Calibri" panose="020F0502020204030204" pitchFamily="34" charset="0"/>
                <a:ea typeface="Arial"/>
                <a:cs typeface="Calibri" panose="020F0502020204030204" pitchFamily="34" charset="0"/>
                <a:sym typeface="Arial"/>
              </a:rPr>
              <a:t>standardami</a:t>
            </a:r>
            <a:r>
              <a:rPr kumimoji="0" lang="pl-PL" sz="2500" b="1"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Arial"/>
                <a:cs typeface="Calibri" panose="020F0502020204030204" pitchFamily="34" charset="0"/>
                <a:sym typeface="Arial"/>
              </a:rPr>
              <a:t> </a:t>
            </a:r>
          </a:p>
        </p:txBody>
      </p:sp>
      <p:sp>
        <p:nvSpPr>
          <p:cNvPr id="26" name="Shape 576"/>
          <p:cNvSpPr txBox="1"/>
          <p:nvPr/>
        </p:nvSpPr>
        <p:spPr>
          <a:xfrm>
            <a:off x="1287837" y="6251790"/>
            <a:ext cx="9693408" cy="553250"/>
          </a:xfrm>
          <a:prstGeom prst="rect">
            <a:avLst/>
          </a:prstGeom>
          <a:noFill/>
          <a:ln>
            <a:noFill/>
          </a:ln>
        </p:spPr>
        <p:txBody>
          <a:bodyPr spcFirstLastPara="1" wrap="square" lIns="0" tIns="0" rIns="0" bIns="0" anchor="t" anchorCtr="0">
            <a:noAutofit/>
          </a:bodyPr>
          <a:lstStyle/>
          <a:p>
            <a:pPr marL="0" marR="0" lvl="0" indent="0" defTabSz="1042050" rtl="0" eaLnBrk="1" fontAlgn="auto" latinLnBrk="0" hangingPunct="1">
              <a:lnSpc>
                <a:spcPct val="115000"/>
              </a:lnSpc>
              <a:spcBef>
                <a:spcPts val="0"/>
              </a:spcBef>
              <a:spcAft>
                <a:spcPts val="0"/>
              </a:spcAft>
              <a:buClrTx/>
              <a:buSzTx/>
              <a:buFontTx/>
              <a:buNone/>
              <a:tabLst/>
              <a:defRPr/>
            </a:pPr>
            <a:r>
              <a:rPr kumimoji="0" lang="pl-PL" sz="2500" b="1" i="0" u="none" strike="noStrike" kern="120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Calibri" panose="020F0502020204030204" pitchFamily="34" charset="0"/>
              </a:rPr>
              <a:t>formalnie potwierdzone </a:t>
            </a:r>
            <a:r>
              <a:rPr kumimoji="0" lang="pl-PL" sz="2541" b="1" i="0" u="none" strike="noStrike" kern="1200" cap="none" spc="0" normalizeH="0" baseline="0" noProof="0" dirty="0">
                <a:ln>
                  <a:noFill/>
                </a:ln>
                <a:solidFill>
                  <a:srgbClr val="0094D8"/>
                </a:solidFill>
                <a:effectLst/>
                <a:uLnTx/>
                <a:uFillTx/>
                <a:latin typeface="Calibri" panose="020F0502020204030204" pitchFamily="34" charset="0"/>
                <a:cs typeface="Calibri" panose="020F0502020204030204" pitchFamily="34" charset="0"/>
              </a:rPr>
              <a:t>przez upoważnioną instytucję!</a:t>
            </a:r>
            <a:endParaRPr kumimoji="0" sz="2541" b="1" i="0" u="none" strike="noStrike" kern="1200" cap="none" spc="0" normalizeH="0" baseline="0" noProof="0" dirty="0">
              <a:ln>
                <a:noFill/>
              </a:ln>
              <a:solidFill>
                <a:srgbClr val="0094D8"/>
              </a:solidFill>
              <a:effectLst/>
              <a:uLnTx/>
              <a:uFillTx/>
              <a:latin typeface="Calibri" panose="020F0502020204030204" pitchFamily="34" charset="0"/>
              <a:ea typeface="Calibri"/>
              <a:cs typeface="Calibri" panose="020F0502020204030204" pitchFamily="34" charset="0"/>
              <a:sym typeface="Calibri"/>
            </a:endParaRPr>
          </a:p>
        </p:txBody>
      </p:sp>
      <p:pic>
        <p:nvPicPr>
          <p:cNvPr id="7" name="Obraz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93769" y="271737"/>
            <a:ext cx="2622745" cy="1967059"/>
          </a:xfrm>
          <a:prstGeom prst="rect">
            <a:avLst/>
          </a:prstGeom>
        </p:spPr>
      </p:pic>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3769" y="2408443"/>
            <a:ext cx="2622745" cy="1473928"/>
          </a:xfrm>
          <a:prstGeom prst="rect">
            <a:avLst/>
          </a:prstGeom>
        </p:spPr>
      </p:pic>
      <p:pic>
        <p:nvPicPr>
          <p:cNvPr id="11" name="Obraz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3769" y="4052019"/>
            <a:ext cx="2622745" cy="1641948"/>
          </a:xfrm>
          <a:prstGeom prst="rect">
            <a:avLst/>
          </a:prstGeom>
        </p:spPr>
      </p:pic>
      <p:sp>
        <p:nvSpPr>
          <p:cNvPr id="16" name="Prostokąt 15"/>
          <p:cNvSpPr/>
          <p:nvPr/>
        </p:nvSpPr>
        <p:spPr bwMode="auto">
          <a:xfrm>
            <a:off x="10413794" y="120651"/>
            <a:ext cx="152400" cy="152400"/>
          </a:xfrm>
          <a:prstGeom prst="rect">
            <a:avLst/>
          </a:prstGeom>
          <a:solidFill>
            <a:srgbClr val="FFFFFF"/>
          </a:solidFill>
          <a:ln w="25400" cap="flat" cmpd="sng" algn="ctr">
            <a:solidFill>
              <a:srgbClr val="00A1E4"/>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square" lIns="45719" tIns="45719" rIns="45719" bIns="45719" numCol="1" rtlCol="0" anchor="t" anchorCtr="0" compatLnSpc="1">
            <a:prstTxWarp prst="textNoShape">
              <a:avLst/>
            </a:prstTxWarp>
          </a:bodyPr>
          <a:lstStyle/>
          <a:p>
            <a:pPr marL="457200" marR="0" indent="0" algn="l" defTabSz="914400" rtl="0" eaLnBrk="1" fontAlgn="base" latinLnBrk="0" hangingPunct="0">
              <a:lnSpc>
                <a:spcPct val="100000"/>
              </a:lnSpc>
              <a:spcBef>
                <a:spcPct val="0"/>
              </a:spcBef>
              <a:spcAft>
                <a:spcPct val="0"/>
              </a:spcAft>
              <a:buClrTx/>
              <a:buSzTx/>
              <a:buFontTx/>
              <a:buNone/>
              <a:tabLst/>
            </a:pPr>
            <a:endParaRPr kumimoji="0" lang="pl-PL"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1019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1000"/>
                                        <p:tgtEl>
                                          <p:spTgt spid="21"/>
                                        </p:tgtEl>
                                      </p:cBhvr>
                                    </p:animEffect>
                                    <p:anim calcmode="lin" valueType="num">
                                      <p:cBhvr>
                                        <p:cTn id="57" dur="1000" fill="hold"/>
                                        <p:tgtEl>
                                          <p:spTgt spid="21"/>
                                        </p:tgtEl>
                                        <p:attrNameLst>
                                          <p:attrName>ppt_x</p:attrName>
                                        </p:attrNameLst>
                                      </p:cBhvr>
                                      <p:tavLst>
                                        <p:tav tm="0">
                                          <p:val>
                                            <p:strVal val="#ppt_x"/>
                                          </p:val>
                                        </p:tav>
                                        <p:tav tm="100000">
                                          <p:val>
                                            <p:strVal val="#ppt_x"/>
                                          </p:val>
                                        </p:tav>
                                      </p:tavLst>
                                    </p:anim>
                                    <p:anim calcmode="lin" valueType="num">
                                      <p:cBhvr>
                                        <p:cTn id="5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1000"/>
                                        <p:tgtEl>
                                          <p:spTgt spid="22"/>
                                        </p:tgtEl>
                                      </p:cBhvr>
                                    </p:animEffect>
                                    <p:anim calcmode="lin" valueType="num">
                                      <p:cBhvr>
                                        <p:cTn id="64" dur="1000" fill="hold"/>
                                        <p:tgtEl>
                                          <p:spTgt spid="22"/>
                                        </p:tgtEl>
                                        <p:attrNameLst>
                                          <p:attrName>ppt_x</p:attrName>
                                        </p:attrNameLst>
                                      </p:cBhvr>
                                      <p:tavLst>
                                        <p:tav tm="0">
                                          <p:val>
                                            <p:strVal val="#ppt_x"/>
                                          </p:val>
                                        </p:tav>
                                        <p:tav tm="100000">
                                          <p:val>
                                            <p:strVal val="#ppt_x"/>
                                          </p:val>
                                        </p:tav>
                                      </p:tavLst>
                                    </p:anim>
                                    <p:anim calcmode="lin" valueType="num">
                                      <p:cBhvr>
                                        <p:cTn id="6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1000"/>
                                        <p:tgtEl>
                                          <p:spTgt spid="26"/>
                                        </p:tgtEl>
                                      </p:cBhvr>
                                    </p:animEffect>
                                    <p:anim calcmode="lin" valueType="num">
                                      <p:cBhvr>
                                        <p:cTn id="71" dur="1000" fill="hold"/>
                                        <p:tgtEl>
                                          <p:spTgt spid="26"/>
                                        </p:tgtEl>
                                        <p:attrNameLst>
                                          <p:attrName>ppt_x</p:attrName>
                                        </p:attrNameLst>
                                      </p:cBhvr>
                                      <p:tavLst>
                                        <p:tav tm="0">
                                          <p:val>
                                            <p:strVal val="#ppt_x"/>
                                          </p:val>
                                        </p:tav>
                                        <p:tav tm="100000">
                                          <p:val>
                                            <p:strVal val="#ppt_x"/>
                                          </p:val>
                                        </p:tav>
                                      </p:tavLst>
                                    </p:anim>
                                    <p:anim calcmode="lin" valueType="num">
                                      <p:cBhvr>
                                        <p:cTn id="7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P spid="15" grpId="0"/>
      <p:bldP spid="17" grpId="0"/>
      <p:bldP spid="19" grpId="0"/>
      <p:bldP spid="20" grpId="0"/>
      <p:bldP spid="21" grpId="0"/>
      <p:bldP spid="22"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normAutofit/>
          </a:bodyPr>
          <a:lstStyle/>
          <a:p>
            <a:r>
              <a:rPr lang="pl-PL" sz="3600" dirty="0"/>
              <a:t>KWALIFIKACJE – prosta definicja </a:t>
            </a:r>
          </a:p>
        </p:txBody>
      </p:sp>
      <p:sp>
        <p:nvSpPr>
          <p:cNvPr id="6" name="Dowolny kształt 5"/>
          <p:cNvSpPr/>
          <p:nvPr/>
        </p:nvSpPr>
        <p:spPr>
          <a:xfrm>
            <a:off x="538854" y="3098978"/>
            <a:ext cx="2179102" cy="2179102"/>
          </a:xfrm>
          <a:custGeom>
            <a:avLst/>
            <a:gdLst>
              <a:gd name="connsiteX0" fmla="*/ 0 w 2179102"/>
              <a:gd name="connsiteY0" fmla="*/ 1089551 h 2179102"/>
              <a:gd name="connsiteX1" fmla="*/ 1089551 w 2179102"/>
              <a:gd name="connsiteY1" fmla="*/ 0 h 2179102"/>
              <a:gd name="connsiteX2" fmla="*/ 2179102 w 2179102"/>
              <a:gd name="connsiteY2" fmla="*/ 1089551 h 2179102"/>
              <a:gd name="connsiteX3" fmla="*/ 1089551 w 2179102"/>
              <a:gd name="connsiteY3" fmla="*/ 2179102 h 2179102"/>
              <a:gd name="connsiteX4" fmla="*/ 0 w 2179102"/>
              <a:gd name="connsiteY4" fmla="*/ 1089551 h 2179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9102" h="2179102">
                <a:moveTo>
                  <a:pt x="0" y="1089551"/>
                </a:moveTo>
                <a:cubicBezTo>
                  <a:pt x="0" y="487809"/>
                  <a:pt x="487809" y="0"/>
                  <a:pt x="1089551" y="0"/>
                </a:cubicBezTo>
                <a:cubicBezTo>
                  <a:pt x="1691293" y="0"/>
                  <a:pt x="2179102" y="487809"/>
                  <a:pt x="2179102" y="1089551"/>
                </a:cubicBezTo>
                <a:cubicBezTo>
                  <a:pt x="2179102" y="1691293"/>
                  <a:pt x="1691293" y="2179102"/>
                  <a:pt x="1089551" y="2179102"/>
                </a:cubicBezTo>
                <a:cubicBezTo>
                  <a:pt x="487809" y="2179102"/>
                  <a:pt x="0" y="1691293"/>
                  <a:pt x="0" y="1089551"/>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8332" tIns="348332" rIns="348332" bIns="348332" numCol="1" spcCol="1270" anchor="ctr" anchorCtr="0">
            <a:noAutofit/>
          </a:bodyPr>
          <a:lstStyle/>
          <a:p>
            <a:pPr lvl="0" algn="ctr" defTabSz="1022350">
              <a:lnSpc>
                <a:spcPct val="90000"/>
              </a:lnSpc>
              <a:spcBef>
                <a:spcPct val="0"/>
              </a:spcBef>
              <a:spcAft>
                <a:spcPct val="35000"/>
              </a:spcAft>
            </a:pPr>
            <a:r>
              <a:rPr lang="pl-PL" sz="2300" b="1" kern="1200" dirty="0"/>
              <a:t>zestaw efektów uczenia się </a:t>
            </a:r>
          </a:p>
        </p:txBody>
      </p:sp>
      <p:sp>
        <p:nvSpPr>
          <p:cNvPr id="7" name="Dowolny kształt 6"/>
          <p:cNvSpPr/>
          <p:nvPr/>
        </p:nvSpPr>
        <p:spPr>
          <a:xfrm>
            <a:off x="2894900" y="3556589"/>
            <a:ext cx="1263879" cy="1263879"/>
          </a:xfrm>
          <a:custGeom>
            <a:avLst/>
            <a:gdLst>
              <a:gd name="connsiteX0" fmla="*/ 167527 w 1263879"/>
              <a:gd name="connsiteY0" fmla="*/ 483307 h 1263879"/>
              <a:gd name="connsiteX1" fmla="*/ 483307 w 1263879"/>
              <a:gd name="connsiteY1" fmla="*/ 483307 h 1263879"/>
              <a:gd name="connsiteX2" fmla="*/ 483307 w 1263879"/>
              <a:gd name="connsiteY2" fmla="*/ 167527 h 1263879"/>
              <a:gd name="connsiteX3" fmla="*/ 780572 w 1263879"/>
              <a:gd name="connsiteY3" fmla="*/ 167527 h 1263879"/>
              <a:gd name="connsiteX4" fmla="*/ 780572 w 1263879"/>
              <a:gd name="connsiteY4" fmla="*/ 483307 h 1263879"/>
              <a:gd name="connsiteX5" fmla="*/ 1096352 w 1263879"/>
              <a:gd name="connsiteY5" fmla="*/ 483307 h 1263879"/>
              <a:gd name="connsiteX6" fmla="*/ 1096352 w 1263879"/>
              <a:gd name="connsiteY6" fmla="*/ 780572 h 1263879"/>
              <a:gd name="connsiteX7" fmla="*/ 780572 w 1263879"/>
              <a:gd name="connsiteY7" fmla="*/ 780572 h 1263879"/>
              <a:gd name="connsiteX8" fmla="*/ 780572 w 1263879"/>
              <a:gd name="connsiteY8" fmla="*/ 1096352 h 1263879"/>
              <a:gd name="connsiteX9" fmla="*/ 483307 w 1263879"/>
              <a:gd name="connsiteY9" fmla="*/ 1096352 h 1263879"/>
              <a:gd name="connsiteX10" fmla="*/ 483307 w 1263879"/>
              <a:gd name="connsiteY10" fmla="*/ 780572 h 1263879"/>
              <a:gd name="connsiteX11" fmla="*/ 167527 w 1263879"/>
              <a:gd name="connsiteY11" fmla="*/ 780572 h 1263879"/>
              <a:gd name="connsiteX12" fmla="*/ 167527 w 1263879"/>
              <a:gd name="connsiteY12" fmla="*/ 483307 h 126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3879" h="1263879">
                <a:moveTo>
                  <a:pt x="167527" y="483307"/>
                </a:moveTo>
                <a:lnTo>
                  <a:pt x="483307" y="483307"/>
                </a:lnTo>
                <a:lnTo>
                  <a:pt x="483307" y="167527"/>
                </a:lnTo>
                <a:lnTo>
                  <a:pt x="780572" y="167527"/>
                </a:lnTo>
                <a:lnTo>
                  <a:pt x="780572" y="483307"/>
                </a:lnTo>
                <a:lnTo>
                  <a:pt x="1096352" y="483307"/>
                </a:lnTo>
                <a:lnTo>
                  <a:pt x="1096352" y="780572"/>
                </a:lnTo>
                <a:lnTo>
                  <a:pt x="780572" y="780572"/>
                </a:lnTo>
                <a:lnTo>
                  <a:pt x="780572" y="1096352"/>
                </a:lnTo>
                <a:lnTo>
                  <a:pt x="483307" y="1096352"/>
                </a:lnTo>
                <a:lnTo>
                  <a:pt x="483307" y="780572"/>
                </a:lnTo>
                <a:lnTo>
                  <a:pt x="167527" y="780572"/>
                </a:lnTo>
                <a:lnTo>
                  <a:pt x="167527" y="483307"/>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67527" tIns="483307" rIns="167527" bIns="483307" numCol="1" spcCol="1270" anchor="ctr" anchorCtr="0">
            <a:noAutofit/>
          </a:bodyPr>
          <a:lstStyle/>
          <a:p>
            <a:pPr lvl="0" algn="ctr" defTabSz="844550">
              <a:lnSpc>
                <a:spcPct val="90000"/>
              </a:lnSpc>
              <a:spcBef>
                <a:spcPct val="0"/>
              </a:spcBef>
              <a:spcAft>
                <a:spcPct val="35000"/>
              </a:spcAft>
            </a:pPr>
            <a:endParaRPr lang="pl-PL" sz="1900" kern="1200"/>
          </a:p>
        </p:txBody>
      </p:sp>
      <p:sp>
        <p:nvSpPr>
          <p:cNvPr id="13" name="Dowolny kształt 12"/>
          <p:cNvSpPr/>
          <p:nvPr/>
        </p:nvSpPr>
        <p:spPr>
          <a:xfrm>
            <a:off x="4335723" y="3098978"/>
            <a:ext cx="2179102" cy="2179102"/>
          </a:xfrm>
          <a:custGeom>
            <a:avLst/>
            <a:gdLst>
              <a:gd name="connsiteX0" fmla="*/ 0 w 2179102"/>
              <a:gd name="connsiteY0" fmla="*/ 1089551 h 2179102"/>
              <a:gd name="connsiteX1" fmla="*/ 1089551 w 2179102"/>
              <a:gd name="connsiteY1" fmla="*/ 0 h 2179102"/>
              <a:gd name="connsiteX2" fmla="*/ 2179102 w 2179102"/>
              <a:gd name="connsiteY2" fmla="*/ 1089551 h 2179102"/>
              <a:gd name="connsiteX3" fmla="*/ 1089551 w 2179102"/>
              <a:gd name="connsiteY3" fmla="*/ 2179102 h 2179102"/>
              <a:gd name="connsiteX4" fmla="*/ 0 w 2179102"/>
              <a:gd name="connsiteY4" fmla="*/ 1089551 h 2179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9102" h="2179102">
                <a:moveTo>
                  <a:pt x="0" y="1089551"/>
                </a:moveTo>
                <a:cubicBezTo>
                  <a:pt x="0" y="487809"/>
                  <a:pt x="487809" y="0"/>
                  <a:pt x="1089551" y="0"/>
                </a:cubicBezTo>
                <a:cubicBezTo>
                  <a:pt x="1691293" y="0"/>
                  <a:pt x="2179102" y="487809"/>
                  <a:pt x="2179102" y="1089551"/>
                </a:cubicBezTo>
                <a:cubicBezTo>
                  <a:pt x="2179102" y="1691293"/>
                  <a:pt x="1691293" y="2179102"/>
                  <a:pt x="1089551" y="2179102"/>
                </a:cubicBezTo>
                <a:cubicBezTo>
                  <a:pt x="487809" y="2179102"/>
                  <a:pt x="0" y="1691293"/>
                  <a:pt x="0" y="1089551"/>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8332" tIns="348332" rIns="348332" bIns="348332" numCol="1" spcCol="1270" anchor="ctr" anchorCtr="0">
            <a:noAutofit/>
          </a:bodyPr>
          <a:lstStyle/>
          <a:p>
            <a:pPr lvl="0" algn="ctr" defTabSz="1022350">
              <a:lnSpc>
                <a:spcPct val="90000"/>
              </a:lnSpc>
              <a:spcBef>
                <a:spcPct val="0"/>
              </a:spcBef>
              <a:spcAft>
                <a:spcPct val="35000"/>
              </a:spcAft>
            </a:pPr>
            <a:r>
              <a:rPr lang="pl-PL" sz="1800" b="1" kern="1200" dirty="0"/>
              <a:t>walidacja </a:t>
            </a:r>
            <a:br>
              <a:rPr lang="pl-PL" sz="1800" b="1" kern="1200" dirty="0"/>
            </a:br>
            <a:r>
              <a:rPr lang="pl-PL" sz="1800" b="1" kern="1200" dirty="0"/>
              <a:t>oraz </a:t>
            </a:r>
            <a:br>
              <a:rPr lang="pl-PL" sz="2300" b="1" kern="1200" dirty="0"/>
            </a:br>
            <a:r>
              <a:rPr lang="pl-PL" sz="1800" b="1" kern="1200" dirty="0"/>
              <a:t>certyfikowanie</a:t>
            </a:r>
          </a:p>
        </p:txBody>
      </p:sp>
      <p:sp>
        <p:nvSpPr>
          <p:cNvPr id="14" name="Dowolny kształt 13"/>
          <p:cNvSpPr/>
          <p:nvPr/>
        </p:nvSpPr>
        <p:spPr>
          <a:xfrm>
            <a:off x="6691769" y="3556589"/>
            <a:ext cx="1263879" cy="1263879"/>
          </a:xfrm>
          <a:custGeom>
            <a:avLst/>
            <a:gdLst>
              <a:gd name="connsiteX0" fmla="*/ 167527 w 1263879"/>
              <a:gd name="connsiteY0" fmla="*/ 260359 h 1263879"/>
              <a:gd name="connsiteX1" fmla="*/ 1096352 w 1263879"/>
              <a:gd name="connsiteY1" fmla="*/ 260359 h 1263879"/>
              <a:gd name="connsiteX2" fmla="*/ 1096352 w 1263879"/>
              <a:gd name="connsiteY2" fmla="*/ 557623 h 1263879"/>
              <a:gd name="connsiteX3" fmla="*/ 167527 w 1263879"/>
              <a:gd name="connsiteY3" fmla="*/ 557623 h 1263879"/>
              <a:gd name="connsiteX4" fmla="*/ 167527 w 1263879"/>
              <a:gd name="connsiteY4" fmla="*/ 260359 h 1263879"/>
              <a:gd name="connsiteX5" fmla="*/ 167527 w 1263879"/>
              <a:gd name="connsiteY5" fmla="*/ 706256 h 1263879"/>
              <a:gd name="connsiteX6" fmla="*/ 1096352 w 1263879"/>
              <a:gd name="connsiteY6" fmla="*/ 706256 h 1263879"/>
              <a:gd name="connsiteX7" fmla="*/ 1096352 w 1263879"/>
              <a:gd name="connsiteY7" fmla="*/ 1003520 h 1263879"/>
              <a:gd name="connsiteX8" fmla="*/ 167527 w 1263879"/>
              <a:gd name="connsiteY8" fmla="*/ 1003520 h 1263879"/>
              <a:gd name="connsiteX9" fmla="*/ 167527 w 1263879"/>
              <a:gd name="connsiteY9" fmla="*/ 706256 h 126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3879" h="1263879">
                <a:moveTo>
                  <a:pt x="167527" y="260359"/>
                </a:moveTo>
                <a:lnTo>
                  <a:pt x="1096352" y="260359"/>
                </a:lnTo>
                <a:lnTo>
                  <a:pt x="1096352" y="557623"/>
                </a:lnTo>
                <a:lnTo>
                  <a:pt x="167527" y="557623"/>
                </a:lnTo>
                <a:lnTo>
                  <a:pt x="167527" y="260359"/>
                </a:lnTo>
                <a:close/>
                <a:moveTo>
                  <a:pt x="167527" y="706256"/>
                </a:moveTo>
                <a:lnTo>
                  <a:pt x="1096352" y="706256"/>
                </a:lnTo>
                <a:lnTo>
                  <a:pt x="1096352" y="1003520"/>
                </a:lnTo>
                <a:lnTo>
                  <a:pt x="167527" y="1003520"/>
                </a:lnTo>
                <a:lnTo>
                  <a:pt x="167527" y="706256"/>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67527" tIns="260359" rIns="167527" bIns="260359" numCol="1" spcCol="1270" anchor="ctr" anchorCtr="0">
            <a:noAutofit/>
          </a:bodyPr>
          <a:lstStyle/>
          <a:p>
            <a:pPr lvl="0" algn="ctr" defTabSz="844550">
              <a:lnSpc>
                <a:spcPct val="90000"/>
              </a:lnSpc>
              <a:spcBef>
                <a:spcPct val="0"/>
              </a:spcBef>
              <a:spcAft>
                <a:spcPct val="35000"/>
              </a:spcAft>
            </a:pPr>
            <a:endParaRPr lang="pl-PL" sz="1900" kern="1200"/>
          </a:p>
        </p:txBody>
      </p:sp>
      <p:sp>
        <p:nvSpPr>
          <p:cNvPr id="15" name="Dowolny kształt 14"/>
          <p:cNvSpPr/>
          <p:nvPr/>
        </p:nvSpPr>
        <p:spPr>
          <a:xfrm>
            <a:off x="8132592" y="3098978"/>
            <a:ext cx="2179102" cy="2179102"/>
          </a:xfrm>
          <a:custGeom>
            <a:avLst/>
            <a:gdLst>
              <a:gd name="connsiteX0" fmla="*/ 0 w 2179102"/>
              <a:gd name="connsiteY0" fmla="*/ 1089551 h 2179102"/>
              <a:gd name="connsiteX1" fmla="*/ 1089551 w 2179102"/>
              <a:gd name="connsiteY1" fmla="*/ 0 h 2179102"/>
              <a:gd name="connsiteX2" fmla="*/ 2179102 w 2179102"/>
              <a:gd name="connsiteY2" fmla="*/ 1089551 h 2179102"/>
              <a:gd name="connsiteX3" fmla="*/ 1089551 w 2179102"/>
              <a:gd name="connsiteY3" fmla="*/ 2179102 h 2179102"/>
              <a:gd name="connsiteX4" fmla="*/ 0 w 2179102"/>
              <a:gd name="connsiteY4" fmla="*/ 1089551 h 2179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9102" h="2179102">
                <a:moveTo>
                  <a:pt x="0" y="1089551"/>
                </a:moveTo>
                <a:cubicBezTo>
                  <a:pt x="0" y="487809"/>
                  <a:pt x="487809" y="0"/>
                  <a:pt x="1089551" y="0"/>
                </a:cubicBezTo>
                <a:cubicBezTo>
                  <a:pt x="1691293" y="0"/>
                  <a:pt x="2179102" y="487809"/>
                  <a:pt x="2179102" y="1089551"/>
                </a:cubicBezTo>
                <a:cubicBezTo>
                  <a:pt x="2179102" y="1691293"/>
                  <a:pt x="1691293" y="2179102"/>
                  <a:pt x="1089551" y="2179102"/>
                </a:cubicBezTo>
                <a:cubicBezTo>
                  <a:pt x="487809" y="2179102"/>
                  <a:pt x="0" y="1691293"/>
                  <a:pt x="0" y="1089551"/>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8332" tIns="348332" rIns="348332" bIns="348332" numCol="1" spcCol="1270" anchor="ctr" anchorCtr="0">
            <a:noAutofit/>
          </a:bodyPr>
          <a:lstStyle/>
          <a:p>
            <a:pPr lvl="0" algn="ctr" defTabSz="1022350">
              <a:lnSpc>
                <a:spcPct val="90000"/>
              </a:lnSpc>
              <a:spcBef>
                <a:spcPct val="0"/>
              </a:spcBef>
              <a:spcAft>
                <a:spcPct val="35000"/>
              </a:spcAft>
            </a:pPr>
            <a:r>
              <a:rPr lang="pl-PL" sz="2300" b="1" kern="1200" dirty="0"/>
              <a:t>kwalifikacja</a:t>
            </a:r>
          </a:p>
        </p:txBody>
      </p:sp>
      <p:sp>
        <p:nvSpPr>
          <p:cNvPr id="8" name="Prostokąt 7"/>
          <p:cNvSpPr/>
          <p:nvPr/>
        </p:nvSpPr>
        <p:spPr bwMode="auto">
          <a:xfrm>
            <a:off x="10413794" y="120651"/>
            <a:ext cx="152400" cy="152400"/>
          </a:xfrm>
          <a:prstGeom prst="rect">
            <a:avLst/>
          </a:prstGeom>
          <a:solidFill>
            <a:srgbClr val="FFFFFF"/>
          </a:solidFill>
          <a:ln w="25400" cap="flat" cmpd="sng" algn="ctr">
            <a:solidFill>
              <a:srgbClr val="00A1E4"/>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square" lIns="45719" tIns="45719" rIns="45719" bIns="45719" numCol="1" rtlCol="0" anchor="t" anchorCtr="0" compatLnSpc="1">
            <a:prstTxWarp prst="textNoShape">
              <a:avLst/>
            </a:prstTxWarp>
          </a:bodyPr>
          <a:lstStyle/>
          <a:p>
            <a:pPr marL="457200" marR="0" indent="0" algn="l" defTabSz="914400" rtl="0" eaLnBrk="1" fontAlgn="base" latinLnBrk="0" hangingPunct="0">
              <a:lnSpc>
                <a:spcPct val="100000"/>
              </a:lnSpc>
              <a:spcBef>
                <a:spcPct val="0"/>
              </a:spcBef>
              <a:spcAft>
                <a:spcPct val="0"/>
              </a:spcAft>
              <a:buClrTx/>
              <a:buSzTx/>
              <a:buFontTx/>
              <a:buNone/>
              <a:tabLst/>
            </a:pPr>
            <a:endParaRPr kumimoji="0" lang="pl-PL"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1212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3" grpId="0" animBg="1"/>
      <p:bldP spid="14"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a:xfrm>
            <a:off x="1055038" y="589094"/>
            <a:ext cx="9210675" cy="776713"/>
          </a:xfrm>
        </p:spPr>
        <p:txBody>
          <a:bodyPr>
            <a:normAutofit/>
          </a:bodyPr>
          <a:lstStyle/>
          <a:p>
            <a:pPr>
              <a:lnSpc>
                <a:spcPct val="115000"/>
              </a:lnSpc>
            </a:pPr>
            <a:r>
              <a:rPr lang="pl-PL" altLang="sv-SE" sz="2700" dirty="0">
                <a:solidFill>
                  <a:schemeClr val="tx1">
                    <a:lumMod val="50000"/>
                    <a:lumOff val="50000"/>
                  </a:schemeClr>
                </a:solidFill>
                <a:cs typeface="Calibri"/>
                <a:sym typeface="Avenir" charset="0"/>
              </a:rPr>
              <a:t>EFEKTY UCZENIA SIĘ = kompetencje </a:t>
            </a:r>
            <a:endParaRPr lang="sv-SE" altLang="sv-SE" sz="2700" dirty="0">
              <a:solidFill>
                <a:schemeClr val="tx1">
                  <a:lumMod val="50000"/>
                  <a:lumOff val="50000"/>
                </a:schemeClr>
              </a:solidFill>
              <a:cs typeface="Calibri"/>
            </a:endParaRPr>
          </a:p>
        </p:txBody>
      </p:sp>
      <p:sp>
        <p:nvSpPr>
          <p:cNvPr id="8" name="Shape 576"/>
          <p:cNvSpPr txBox="1"/>
          <p:nvPr/>
        </p:nvSpPr>
        <p:spPr>
          <a:xfrm>
            <a:off x="3791411" y="6519743"/>
            <a:ext cx="4264657" cy="446039"/>
          </a:xfrm>
          <a:prstGeom prst="rect">
            <a:avLst/>
          </a:prstGeom>
          <a:noFill/>
          <a:ln>
            <a:noFill/>
          </a:ln>
        </p:spPr>
        <p:txBody>
          <a:bodyPr spcFirstLastPara="1" wrap="square" lIns="0" tIns="0" rIns="0" bIns="0" anchor="t" anchorCtr="0">
            <a:noAutofit/>
          </a:bodyPr>
          <a:lstStyle/>
          <a:p>
            <a:pPr marL="0" marR="0" lvl="0" indent="0" algn="ctr" defTabSz="1042050" rtl="0" eaLnBrk="1" fontAlgn="auto" latinLnBrk="0" hangingPunct="1">
              <a:lnSpc>
                <a:spcPct val="115000"/>
              </a:lnSpc>
              <a:spcBef>
                <a:spcPts val="0"/>
              </a:spcBef>
              <a:spcAft>
                <a:spcPts val="0"/>
              </a:spcAft>
              <a:buClrTx/>
              <a:buSzTx/>
              <a:buFontTx/>
              <a:buNone/>
              <a:tabLst/>
              <a:defRPr/>
            </a:pPr>
            <a:r>
              <a:rPr kumimoji="0" lang="pl-PL" sz="2500" b="1"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mn-ea"/>
                <a:cs typeface="Calibri" panose="020F0502020204030204" pitchFamily="34" charset="0"/>
              </a:rPr>
              <a:t>nabyte w procesie uczenia się </a:t>
            </a:r>
            <a:br>
              <a:rPr kumimoji="0" lang="pl-PL" sz="2500" b="1"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mn-ea"/>
                <a:cs typeface="Calibri" panose="020F0502020204030204" pitchFamily="34" charset="0"/>
              </a:rPr>
            </a:br>
            <a:endParaRPr kumimoji="0" sz="2500" b="1"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mn-ea"/>
              <a:cs typeface="Calibri" panose="020F0502020204030204" pitchFamily="34" charset="0"/>
              <a:sym typeface="Calibri"/>
            </a:endParaRPr>
          </a:p>
        </p:txBody>
      </p:sp>
      <p:sp>
        <p:nvSpPr>
          <p:cNvPr id="5" name="Dowolny kształt 4"/>
          <p:cNvSpPr/>
          <p:nvPr/>
        </p:nvSpPr>
        <p:spPr>
          <a:xfrm>
            <a:off x="3101291" y="1542984"/>
            <a:ext cx="5186019" cy="1380242"/>
          </a:xfrm>
          <a:custGeom>
            <a:avLst/>
            <a:gdLst>
              <a:gd name="connsiteX0" fmla="*/ 0 w 5186019"/>
              <a:gd name="connsiteY0" fmla="*/ 0 h 1380240"/>
              <a:gd name="connsiteX1" fmla="*/ 4495899 w 5186019"/>
              <a:gd name="connsiteY1" fmla="*/ 0 h 1380240"/>
              <a:gd name="connsiteX2" fmla="*/ 5186019 w 5186019"/>
              <a:gd name="connsiteY2" fmla="*/ 690120 h 1380240"/>
              <a:gd name="connsiteX3" fmla="*/ 4495899 w 5186019"/>
              <a:gd name="connsiteY3" fmla="*/ 1380240 h 1380240"/>
              <a:gd name="connsiteX4" fmla="*/ 0 w 5186019"/>
              <a:gd name="connsiteY4" fmla="*/ 1380240 h 1380240"/>
              <a:gd name="connsiteX5" fmla="*/ 0 w 5186019"/>
              <a:gd name="connsiteY5" fmla="*/ 0 h 138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86019" h="1380240">
                <a:moveTo>
                  <a:pt x="5186019" y="1380239"/>
                </a:moveTo>
                <a:lnTo>
                  <a:pt x="690120" y="1380239"/>
                </a:lnTo>
                <a:lnTo>
                  <a:pt x="0" y="690120"/>
                </a:lnTo>
                <a:lnTo>
                  <a:pt x="690120" y="1"/>
                </a:lnTo>
                <a:lnTo>
                  <a:pt x="5186019" y="1"/>
                </a:lnTo>
                <a:lnTo>
                  <a:pt x="5186019" y="138023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3708" tIns="144781" rIns="270256" bIns="144781" numCol="1" spcCol="1270" anchor="ctr" anchorCtr="0">
            <a:noAutofit/>
          </a:bodyPr>
          <a:lstStyle/>
          <a:p>
            <a:pPr lvl="0" algn="ctr" defTabSz="1689100">
              <a:lnSpc>
                <a:spcPct val="90000"/>
              </a:lnSpc>
              <a:spcBef>
                <a:spcPct val="0"/>
              </a:spcBef>
              <a:spcAft>
                <a:spcPct val="35000"/>
              </a:spcAft>
            </a:pPr>
            <a:r>
              <a:rPr lang="pl-PL" sz="3800" kern="1200" dirty="0"/>
              <a:t>Wiedza</a:t>
            </a:r>
          </a:p>
        </p:txBody>
      </p:sp>
      <p:sp>
        <p:nvSpPr>
          <p:cNvPr id="6" name="Owal 5"/>
          <p:cNvSpPr/>
          <p:nvPr/>
        </p:nvSpPr>
        <p:spPr>
          <a:xfrm>
            <a:off x="2411171" y="1542985"/>
            <a:ext cx="1380240" cy="1380240"/>
          </a:xfrm>
          <a:prstGeom prst="ellipse">
            <a:avLst/>
          </a:prstGeom>
          <a:blipFill>
            <a:blip r:embed="rId3" cstate="print">
              <a:extLst>
                <a:ext uri="{28A0092B-C50C-407E-A947-70E740481C1C}">
                  <a14:useLocalDpi xmlns:a14="http://schemas.microsoft.com/office/drawing/2010/main" val="0"/>
                </a:ext>
              </a:extLst>
            </a:blip>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7" name="Dowolny kształt 6"/>
          <p:cNvSpPr/>
          <p:nvPr/>
        </p:nvSpPr>
        <p:spPr>
          <a:xfrm>
            <a:off x="3101291" y="3158260"/>
            <a:ext cx="5186019" cy="1380241"/>
          </a:xfrm>
          <a:custGeom>
            <a:avLst/>
            <a:gdLst>
              <a:gd name="connsiteX0" fmla="*/ 0 w 5186019"/>
              <a:gd name="connsiteY0" fmla="*/ 0 h 1380240"/>
              <a:gd name="connsiteX1" fmla="*/ 4495899 w 5186019"/>
              <a:gd name="connsiteY1" fmla="*/ 0 h 1380240"/>
              <a:gd name="connsiteX2" fmla="*/ 5186019 w 5186019"/>
              <a:gd name="connsiteY2" fmla="*/ 690120 h 1380240"/>
              <a:gd name="connsiteX3" fmla="*/ 4495899 w 5186019"/>
              <a:gd name="connsiteY3" fmla="*/ 1380240 h 1380240"/>
              <a:gd name="connsiteX4" fmla="*/ 0 w 5186019"/>
              <a:gd name="connsiteY4" fmla="*/ 1380240 h 1380240"/>
              <a:gd name="connsiteX5" fmla="*/ 0 w 5186019"/>
              <a:gd name="connsiteY5" fmla="*/ 0 h 138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86019" h="1380240">
                <a:moveTo>
                  <a:pt x="5186019" y="1380239"/>
                </a:moveTo>
                <a:lnTo>
                  <a:pt x="690120" y="1380239"/>
                </a:lnTo>
                <a:lnTo>
                  <a:pt x="0" y="690120"/>
                </a:lnTo>
                <a:lnTo>
                  <a:pt x="690120" y="1"/>
                </a:lnTo>
                <a:lnTo>
                  <a:pt x="5186019" y="1"/>
                </a:lnTo>
                <a:lnTo>
                  <a:pt x="5186019" y="138023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3708" tIns="144781" rIns="270256" bIns="144780" numCol="1" spcCol="1270" anchor="ctr" anchorCtr="0">
            <a:noAutofit/>
          </a:bodyPr>
          <a:lstStyle/>
          <a:p>
            <a:pPr lvl="0" algn="ctr" defTabSz="1689100">
              <a:lnSpc>
                <a:spcPct val="90000"/>
              </a:lnSpc>
              <a:spcBef>
                <a:spcPct val="0"/>
              </a:spcBef>
              <a:spcAft>
                <a:spcPct val="35000"/>
              </a:spcAft>
            </a:pPr>
            <a:r>
              <a:rPr lang="pl-PL" sz="3800" kern="1200" dirty="0"/>
              <a:t>Umiejętności</a:t>
            </a:r>
          </a:p>
        </p:txBody>
      </p:sp>
      <p:sp>
        <p:nvSpPr>
          <p:cNvPr id="9" name="Owal 8"/>
          <p:cNvSpPr/>
          <p:nvPr/>
        </p:nvSpPr>
        <p:spPr>
          <a:xfrm>
            <a:off x="2411171" y="3158261"/>
            <a:ext cx="1380240" cy="1380240"/>
          </a:xfrm>
          <a:prstGeom prst="ellipse">
            <a:avLst/>
          </a:prstGeom>
          <a:blipFill>
            <a:blip r:embed="rId4"/>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0" name="Dowolny kształt 9"/>
          <p:cNvSpPr/>
          <p:nvPr/>
        </p:nvSpPr>
        <p:spPr>
          <a:xfrm>
            <a:off x="3101291" y="4803032"/>
            <a:ext cx="5186020" cy="1380241"/>
          </a:xfrm>
          <a:custGeom>
            <a:avLst/>
            <a:gdLst>
              <a:gd name="connsiteX0" fmla="*/ 0 w 5186019"/>
              <a:gd name="connsiteY0" fmla="*/ 0 h 1380240"/>
              <a:gd name="connsiteX1" fmla="*/ 4495899 w 5186019"/>
              <a:gd name="connsiteY1" fmla="*/ 0 h 1380240"/>
              <a:gd name="connsiteX2" fmla="*/ 5186019 w 5186019"/>
              <a:gd name="connsiteY2" fmla="*/ 690120 h 1380240"/>
              <a:gd name="connsiteX3" fmla="*/ 4495899 w 5186019"/>
              <a:gd name="connsiteY3" fmla="*/ 1380240 h 1380240"/>
              <a:gd name="connsiteX4" fmla="*/ 0 w 5186019"/>
              <a:gd name="connsiteY4" fmla="*/ 1380240 h 1380240"/>
              <a:gd name="connsiteX5" fmla="*/ 0 w 5186019"/>
              <a:gd name="connsiteY5" fmla="*/ 0 h 138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86019" h="1380240">
                <a:moveTo>
                  <a:pt x="5186019" y="1380239"/>
                </a:moveTo>
                <a:lnTo>
                  <a:pt x="690120" y="1380239"/>
                </a:lnTo>
                <a:lnTo>
                  <a:pt x="0" y="690120"/>
                </a:lnTo>
                <a:lnTo>
                  <a:pt x="690120" y="1"/>
                </a:lnTo>
                <a:lnTo>
                  <a:pt x="5186019" y="1"/>
                </a:lnTo>
                <a:lnTo>
                  <a:pt x="5186019" y="138023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3708" tIns="144781" rIns="270257" bIns="144780" numCol="1" spcCol="1270" anchor="ctr" anchorCtr="0">
            <a:noAutofit/>
          </a:bodyPr>
          <a:lstStyle/>
          <a:p>
            <a:pPr lvl="0" algn="ctr" defTabSz="1689100">
              <a:lnSpc>
                <a:spcPct val="90000"/>
              </a:lnSpc>
              <a:spcBef>
                <a:spcPct val="0"/>
              </a:spcBef>
              <a:spcAft>
                <a:spcPct val="35000"/>
              </a:spcAft>
            </a:pPr>
            <a:r>
              <a:rPr lang="pl-PL" sz="3800" kern="1200" dirty="0"/>
              <a:t>Kompetencje społeczne</a:t>
            </a:r>
          </a:p>
        </p:txBody>
      </p:sp>
      <p:sp>
        <p:nvSpPr>
          <p:cNvPr id="11" name="Owal 10"/>
          <p:cNvSpPr/>
          <p:nvPr/>
        </p:nvSpPr>
        <p:spPr>
          <a:xfrm>
            <a:off x="2411171" y="4803033"/>
            <a:ext cx="1380240" cy="1380240"/>
          </a:xfrm>
          <a:prstGeom prst="ellipse">
            <a:avLst/>
          </a:prstGeom>
          <a:blipFill>
            <a:blip r:embed="rId5"/>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2" name="Prostokąt 11"/>
          <p:cNvSpPr/>
          <p:nvPr/>
        </p:nvSpPr>
        <p:spPr bwMode="auto">
          <a:xfrm>
            <a:off x="10369550" y="120651"/>
            <a:ext cx="152400" cy="152400"/>
          </a:xfrm>
          <a:prstGeom prst="rect">
            <a:avLst/>
          </a:prstGeom>
          <a:solidFill>
            <a:srgbClr val="FFFFFF"/>
          </a:solidFill>
          <a:ln w="25400" cap="flat" cmpd="sng" algn="ctr">
            <a:solidFill>
              <a:srgbClr val="00A1E4"/>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square" lIns="45719" tIns="45719" rIns="45719" bIns="45719" numCol="1" rtlCol="0" anchor="t" anchorCtr="0" compatLnSpc="1">
            <a:prstTxWarp prst="textNoShape">
              <a:avLst/>
            </a:prstTxWarp>
          </a:bodyPr>
          <a:lstStyle/>
          <a:p>
            <a:pPr marL="457200" marR="0" indent="0" algn="l" defTabSz="914400" rtl="0" eaLnBrk="1" fontAlgn="base" latinLnBrk="0" hangingPunct="0">
              <a:lnSpc>
                <a:spcPct val="100000"/>
              </a:lnSpc>
              <a:spcBef>
                <a:spcPct val="0"/>
              </a:spcBef>
              <a:spcAft>
                <a:spcPct val="0"/>
              </a:spcAft>
              <a:buClrTx/>
              <a:buSzTx/>
              <a:buFontTx/>
              <a:buNone/>
              <a:tabLst/>
            </a:pPr>
            <a:endParaRPr kumimoji="0" lang="pl-PL"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0171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7"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C5ADFC9A-9057-45D4-AFC0-7BC25411E2EC}"/>
              </a:ext>
            </a:extLst>
          </p:cNvPr>
          <p:cNvSpPr txBox="1">
            <a:spLocks noChangeArrowheads="1"/>
          </p:cNvSpPr>
          <p:nvPr/>
        </p:nvSpPr>
        <p:spPr>
          <a:xfrm>
            <a:off x="957859" y="1240876"/>
            <a:ext cx="9139729" cy="1999738"/>
          </a:xfrm>
          <a:prstGeom prst="rect">
            <a:avLst/>
          </a:prstGeom>
        </p:spPr>
        <p:txBody>
          <a:bodyPr lIns="0" tIns="0" rIns="0" bIns="0"/>
          <a:lstStyle>
            <a:lvl1pPr algn="l" defTabSz="456728" rtl="0" fontAlgn="base" hangingPunct="0">
              <a:spcBef>
                <a:spcPct val="0"/>
              </a:spcBef>
              <a:spcAft>
                <a:spcPct val="0"/>
              </a:spcAft>
              <a:defRPr sz="1300" kern="1200">
                <a:solidFill>
                  <a:srgbClr val="000000"/>
                </a:solidFill>
                <a:latin typeface="+mj-lt"/>
                <a:ea typeface="+mj-ea"/>
                <a:cs typeface="+mj-cs"/>
                <a:sym typeface="Helvetica" panose="020B0604020202020204" pitchFamily="34" charset="0"/>
              </a:defRPr>
            </a:lvl1pPr>
            <a:lvl2pPr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456728"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913449"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1370181"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1826908"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ctr" defTabSz="995363"/>
            <a:r>
              <a:rPr lang="pl-PL" altLang="sv-SE" sz="4000" b="1" dirty="0">
                <a:solidFill>
                  <a:srgbClr val="706E6F"/>
                </a:solidFill>
                <a:latin typeface="Calibri" panose="020F0502020204030204" pitchFamily="34" charset="0"/>
                <a:sym typeface="Avenir" charset="0"/>
              </a:rPr>
              <a:t>Rodzaje kwalifikacji</a:t>
            </a:r>
            <a:endParaRPr lang="pl-PL" altLang="sv-SE" sz="4000" b="1" dirty="0">
              <a:solidFill>
                <a:srgbClr val="706E6F"/>
              </a:solidFill>
              <a:latin typeface="Calibri" panose="020F0502020204030204" pitchFamily="34" charset="0"/>
              <a:cs typeface="Calibri"/>
              <a:sym typeface="Avenir" charset="0"/>
            </a:endParaRPr>
          </a:p>
          <a:p>
            <a:pPr defTabSz="995363"/>
            <a:endParaRPr lang="pl-PL" altLang="sv-SE" sz="2800" b="1" dirty="0">
              <a:solidFill>
                <a:srgbClr val="706E6F"/>
              </a:solidFill>
              <a:latin typeface="Calibri" panose="020F0502020204030204" pitchFamily="34" charset="0"/>
              <a:cs typeface="Calibri"/>
            </a:endParaRPr>
          </a:p>
          <a:p>
            <a:pPr defTabSz="995363"/>
            <a:endParaRPr lang="sv-SE" altLang="sv-SE" sz="4000" b="1" dirty="0">
              <a:solidFill>
                <a:srgbClr val="706E6F"/>
              </a:solidFill>
              <a:latin typeface="Calibri" panose="020F0502020204030204" pitchFamily="34" charset="0"/>
              <a:cs typeface="Calibri"/>
            </a:endParaRPr>
          </a:p>
        </p:txBody>
      </p:sp>
      <p:pic>
        <p:nvPicPr>
          <p:cNvPr id="2" name="Obraz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5545" y="2316945"/>
            <a:ext cx="4675163" cy="35063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170788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102659" y="712723"/>
            <a:ext cx="9210675" cy="522954"/>
          </a:xfrm>
        </p:spPr>
        <p:txBody>
          <a:bodyPr>
            <a:normAutofit/>
          </a:bodyPr>
          <a:lstStyle/>
          <a:p>
            <a:r>
              <a:rPr lang="pl-PL" sz="3600" dirty="0"/>
              <a:t>Przykłady kwalifikacji pełnych</a:t>
            </a:r>
          </a:p>
        </p:txBody>
      </p:sp>
      <p:grpSp>
        <p:nvGrpSpPr>
          <p:cNvPr id="47" name="Grupa 46"/>
          <p:cNvGrpSpPr/>
          <p:nvPr/>
        </p:nvGrpSpPr>
        <p:grpSpPr>
          <a:xfrm>
            <a:off x="121920" y="3384168"/>
            <a:ext cx="3636446" cy="2605651"/>
            <a:chOff x="121920" y="3384168"/>
            <a:chExt cx="3636446" cy="2605651"/>
          </a:xfrm>
        </p:grpSpPr>
        <p:sp>
          <p:nvSpPr>
            <p:cNvPr id="26" name="Dowolny kształt 25"/>
            <p:cNvSpPr/>
            <p:nvPr/>
          </p:nvSpPr>
          <p:spPr>
            <a:xfrm>
              <a:off x="1803867" y="4311823"/>
              <a:ext cx="1954499" cy="1677996"/>
            </a:xfrm>
            <a:custGeom>
              <a:avLst/>
              <a:gdLst>
                <a:gd name="connsiteX0" fmla="*/ 0 w 1954499"/>
                <a:gd name="connsiteY0" fmla="*/ 838998 h 1677996"/>
                <a:gd name="connsiteX1" fmla="*/ 419499 w 1954499"/>
                <a:gd name="connsiteY1" fmla="*/ 0 h 1677996"/>
                <a:gd name="connsiteX2" fmla="*/ 1535000 w 1954499"/>
                <a:gd name="connsiteY2" fmla="*/ 0 h 1677996"/>
                <a:gd name="connsiteX3" fmla="*/ 1954499 w 1954499"/>
                <a:gd name="connsiteY3" fmla="*/ 838998 h 1677996"/>
                <a:gd name="connsiteX4" fmla="*/ 1535000 w 1954499"/>
                <a:gd name="connsiteY4" fmla="*/ 1677996 h 1677996"/>
                <a:gd name="connsiteX5" fmla="*/ 419499 w 1954499"/>
                <a:gd name="connsiteY5" fmla="*/ 1677996 h 1677996"/>
                <a:gd name="connsiteX6" fmla="*/ 0 w 1954499"/>
                <a:gd name="connsiteY6" fmla="*/ 838998 h 167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4499" h="1677996">
                  <a:moveTo>
                    <a:pt x="0" y="838998"/>
                  </a:moveTo>
                  <a:lnTo>
                    <a:pt x="419499" y="0"/>
                  </a:lnTo>
                  <a:lnTo>
                    <a:pt x="1535000" y="0"/>
                  </a:lnTo>
                  <a:lnTo>
                    <a:pt x="1954499" y="838998"/>
                  </a:lnTo>
                  <a:lnTo>
                    <a:pt x="1535000" y="1677996"/>
                  </a:lnTo>
                  <a:lnTo>
                    <a:pt x="419499" y="1677996"/>
                  </a:lnTo>
                  <a:lnTo>
                    <a:pt x="0" y="838998"/>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2708" tIns="276394" rIns="302708" bIns="276394"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pl-PL" sz="1300" b="0" i="0" u="none" strike="noStrike" kern="1200" cap="none" spc="0" normalizeH="0" baseline="0" noProof="0" dirty="0">
                  <a:ln>
                    <a:noFill/>
                  </a:ln>
                  <a:solidFill>
                    <a:prstClr val="white"/>
                  </a:solidFill>
                  <a:effectLst/>
                  <a:uLnTx/>
                  <a:uFillTx/>
                  <a:latin typeface="Calibri" panose="020F0502020204030204"/>
                  <a:ea typeface="+mn-ea"/>
                  <a:cs typeface="+mn-cs"/>
                </a:rPr>
                <a:t>dyplom ukończenia studiów I stopnia na kierunku architektura</a:t>
              </a:r>
            </a:p>
          </p:txBody>
        </p:sp>
        <p:sp>
          <p:nvSpPr>
            <p:cNvPr id="27" name="Sześciokąt 26"/>
            <p:cNvSpPr/>
            <p:nvPr/>
          </p:nvSpPr>
          <p:spPr>
            <a:xfrm>
              <a:off x="1850501" y="5062165"/>
              <a:ext cx="227990" cy="196518"/>
            </a:xfrm>
            <a:prstGeom prst="hexagon">
              <a:avLst>
                <a:gd name="adj" fmla="val 25000"/>
                <a:gd name="vf" fmla="val 115470"/>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8" name="Sześciokąt 27"/>
            <p:cNvSpPr/>
            <p:nvPr/>
          </p:nvSpPr>
          <p:spPr>
            <a:xfrm>
              <a:off x="121920" y="3384168"/>
              <a:ext cx="1954499" cy="1677996"/>
            </a:xfrm>
            <a:prstGeom prst="hexagon">
              <a:avLst>
                <a:gd name="adj" fmla="val 25000"/>
                <a:gd name="vf" fmla="val 115470"/>
              </a:avLst>
            </a:prstGeom>
            <a:blipFill>
              <a:blip r:embed="rId3" cstate="print">
                <a:extLst>
                  <a:ext uri="{28A0092B-C50C-407E-A947-70E740481C1C}">
                    <a14:useLocalDpi xmlns:a14="http://schemas.microsoft.com/office/drawing/2010/main" val="0"/>
                  </a:ext>
                </a:extLst>
              </a:blip>
              <a:srcRect/>
              <a:stretch>
                <a:fillRect l="-14000" r="-14000"/>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9" name="Sześciokąt 28"/>
            <p:cNvSpPr/>
            <p:nvPr/>
          </p:nvSpPr>
          <p:spPr>
            <a:xfrm>
              <a:off x="1460845" y="4839295"/>
              <a:ext cx="227990" cy="196518"/>
            </a:xfrm>
            <a:prstGeom prst="hexagon">
              <a:avLst>
                <a:gd name="adj" fmla="val 25000"/>
                <a:gd name="vf" fmla="val 115470"/>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grpSp>
        <p:nvGrpSpPr>
          <p:cNvPr id="49" name="Grupa 48"/>
          <p:cNvGrpSpPr/>
          <p:nvPr/>
        </p:nvGrpSpPr>
        <p:grpSpPr>
          <a:xfrm>
            <a:off x="1822793" y="2490011"/>
            <a:ext cx="3617520" cy="2566794"/>
            <a:chOff x="1822793" y="2490011"/>
            <a:chExt cx="3617520" cy="2566794"/>
          </a:xfrm>
        </p:grpSpPr>
        <p:sp>
          <p:nvSpPr>
            <p:cNvPr id="30" name="Dowolny kształt 29"/>
            <p:cNvSpPr/>
            <p:nvPr/>
          </p:nvSpPr>
          <p:spPr>
            <a:xfrm>
              <a:off x="3485814" y="3378809"/>
              <a:ext cx="1954499" cy="1677996"/>
            </a:xfrm>
            <a:custGeom>
              <a:avLst/>
              <a:gdLst>
                <a:gd name="connsiteX0" fmla="*/ 0 w 1954499"/>
                <a:gd name="connsiteY0" fmla="*/ 838998 h 1677996"/>
                <a:gd name="connsiteX1" fmla="*/ 419499 w 1954499"/>
                <a:gd name="connsiteY1" fmla="*/ 0 h 1677996"/>
                <a:gd name="connsiteX2" fmla="*/ 1535000 w 1954499"/>
                <a:gd name="connsiteY2" fmla="*/ 0 h 1677996"/>
                <a:gd name="connsiteX3" fmla="*/ 1954499 w 1954499"/>
                <a:gd name="connsiteY3" fmla="*/ 838998 h 1677996"/>
                <a:gd name="connsiteX4" fmla="*/ 1535000 w 1954499"/>
                <a:gd name="connsiteY4" fmla="*/ 1677996 h 1677996"/>
                <a:gd name="connsiteX5" fmla="*/ 419499 w 1954499"/>
                <a:gd name="connsiteY5" fmla="*/ 1677996 h 1677996"/>
                <a:gd name="connsiteX6" fmla="*/ 0 w 1954499"/>
                <a:gd name="connsiteY6" fmla="*/ 838998 h 167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4499" h="1677996">
                  <a:moveTo>
                    <a:pt x="0" y="838998"/>
                  </a:moveTo>
                  <a:lnTo>
                    <a:pt x="419499" y="0"/>
                  </a:lnTo>
                  <a:lnTo>
                    <a:pt x="1535000" y="0"/>
                  </a:lnTo>
                  <a:lnTo>
                    <a:pt x="1954499" y="838998"/>
                  </a:lnTo>
                  <a:lnTo>
                    <a:pt x="1535000" y="1677996"/>
                  </a:lnTo>
                  <a:lnTo>
                    <a:pt x="419499" y="1677996"/>
                  </a:lnTo>
                  <a:lnTo>
                    <a:pt x="0" y="838998"/>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2708" tIns="276394" rIns="302708" bIns="276394"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pl-PL" sz="1300" b="0" i="0" u="none" strike="noStrike" kern="1200" cap="none" spc="0" normalizeH="0" baseline="0" noProof="0" dirty="0">
                  <a:ln>
                    <a:noFill/>
                  </a:ln>
                  <a:solidFill>
                    <a:prstClr val="white"/>
                  </a:solidFill>
                  <a:effectLst/>
                  <a:uLnTx/>
                  <a:uFillTx/>
                  <a:latin typeface="Calibri" panose="020F0502020204030204"/>
                  <a:ea typeface="+mn-ea"/>
                  <a:cs typeface="+mn-cs"/>
                </a:rPr>
                <a:t>dyplom doktora nauk ścisłych i przyrodniczych </a:t>
              </a:r>
              <a:br>
                <a:rPr kumimoji="0" lang="pl-PL" sz="13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pl-PL" sz="1300" b="0" i="0" u="none" strike="noStrike" kern="1200" cap="none" spc="0" normalizeH="0" baseline="0" noProof="0" dirty="0">
                  <a:ln>
                    <a:noFill/>
                  </a:ln>
                  <a:solidFill>
                    <a:prstClr val="white"/>
                  </a:solidFill>
                  <a:effectLst/>
                  <a:uLnTx/>
                  <a:uFillTx/>
                  <a:latin typeface="Calibri" panose="020F0502020204030204"/>
                  <a:ea typeface="+mn-ea"/>
                  <a:cs typeface="+mn-cs"/>
                </a:rPr>
                <a:t>w zakresie astronomia</a:t>
              </a:r>
            </a:p>
          </p:txBody>
        </p:sp>
        <p:sp>
          <p:nvSpPr>
            <p:cNvPr id="31" name="Sześciokąt 30"/>
            <p:cNvSpPr/>
            <p:nvPr/>
          </p:nvSpPr>
          <p:spPr>
            <a:xfrm>
              <a:off x="3549302" y="4086896"/>
              <a:ext cx="227990" cy="196518"/>
            </a:xfrm>
            <a:prstGeom prst="hexagon">
              <a:avLst>
                <a:gd name="adj" fmla="val 25000"/>
                <a:gd name="vf" fmla="val 115470"/>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2" name="Sześciokąt 31"/>
            <p:cNvSpPr/>
            <p:nvPr/>
          </p:nvSpPr>
          <p:spPr>
            <a:xfrm>
              <a:off x="1822793" y="2490011"/>
              <a:ext cx="1954499" cy="1677996"/>
            </a:xfrm>
            <a:prstGeom prst="hexagon">
              <a:avLst>
                <a:gd name="adj" fmla="val 25000"/>
                <a:gd name="vf" fmla="val 115470"/>
              </a:avLst>
            </a:prstGeom>
            <a:blipFill dpi="0" rotWithShape="1">
              <a:blip r:embed="rId4" cstate="print">
                <a:extLst>
                  <a:ext uri="{28A0092B-C50C-407E-A947-70E740481C1C}">
                    <a14:useLocalDpi xmlns:a14="http://schemas.microsoft.com/office/drawing/2010/main" val="0"/>
                  </a:ext>
                </a:extLst>
              </a:blip>
              <a:srcRect/>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3" name="Sześciokąt 32"/>
            <p:cNvSpPr/>
            <p:nvPr/>
          </p:nvSpPr>
          <p:spPr>
            <a:xfrm>
              <a:off x="3149010" y="3935220"/>
              <a:ext cx="227990" cy="196518"/>
            </a:xfrm>
            <a:prstGeom prst="hexagon">
              <a:avLst>
                <a:gd name="adj" fmla="val 25000"/>
                <a:gd name="vf" fmla="val 115470"/>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grpSp>
        <p:nvGrpSpPr>
          <p:cNvPr id="50" name="Grupa 49"/>
          <p:cNvGrpSpPr/>
          <p:nvPr/>
        </p:nvGrpSpPr>
        <p:grpSpPr>
          <a:xfrm>
            <a:off x="5214396" y="2453742"/>
            <a:ext cx="3636447" cy="2621283"/>
            <a:chOff x="5166725" y="2452941"/>
            <a:chExt cx="3636447" cy="2621283"/>
          </a:xfrm>
        </p:grpSpPr>
        <p:sp>
          <p:nvSpPr>
            <p:cNvPr id="38" name="Dowolny kształt 37"/>
            <p:cNvSpPr/>
            <p:nvPr/>
          </p:nvSpPr>
          <p:spPr>
            <a:xfrm>
              <a:off x="5166725" y="2452941"/>
              <a:ext cx="1954499" cy="1677996"/>
            </a:xfrm>
            <a:custGeom>
              <a:avLst/>
              <a:gdLst>
                <a:gd name="connsiteX0" fmla="*/ 0 w 1954499"/>
                <a:gd name="connsiteY0" fmla="*/ 838998 h 1677996"/>
                <a:gd name="connsiteX1" fmla="*/ 419499 w 1954499"/>
                <a:gd name="connsiteY1" fmla="*/ 0 h 1677996"/>
                <a:gd name="connsiteX2" fmla="*/ 1535000 w 1954499"/>
                <a:gd name="connsiteY2" fmla="*/ 0 h 1677996"/>
                <a:gd name="connsiteX3" fmla="*/ 1954499 w 1954499"/>
                <a:gd name="connsiteY3" fmla="*/ 838998 h 1677996"/>
                <a:gd name="connsiteX4" fmla="*/ 1535000 w 1954499"/>
                <a:gd name="connsiteY4" fmla="*/ 1677996 h 1677996"/>
                <a:gd name="connsiteX5" fmla="*/ 419499 w 1954499"/>
                <a:gd name="connsiteY5" fmla="*/ 1677996 h 1677996"/>
                <a:gd name="connsiteX6" fmla="*/ 0 w 1954499"/>
                <a:gd name="connsiteY6" fmla="*/ 838998 h 167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4499" h="1677996">
                  <a:moveTo>
                    <a:pt x="0" y="838998"/>
                  </a:moveTo>
                  <a:lnTo>
                    <a:pt x="419499" y="0"/>
                  </a:lnTo>
                  <a:lnTo>
                    <a:pt x="1535000" y="0"/>
                  </a:lnTo>
                  <a:lnTo>
                    <a:pt x="1954499" y="838998"/>
                  </a:lnTo>
                  <a:lnTo>
                    <a:pt x="1535000" y="1677996"/>
                  </a:lnTo>
                  <a:lnTo>
                    <a:pt x="419499" y="1677996"/>
                  </a:lnTo>
                  <a:lnTo>
                    <a:pt x="0" y="838998"/>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2708" tIns="276394" rIns="302708" bIns="276394"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pl-PL" sz="1300" b="0" i="0" u="none" strike="noStrike" kern="1200" cap="none" spc="0" normalizeH="0" baseline="0" noProof="0" dirty="0">
                  <a:ln>
                    <a:noFill/>
                  </a:ln>
                  <a:solidFill>
                    <a:prstClr val="white"/>
                  </a:solidFill>
                  <a:effectLst/>
                  <a:uLnTx/>
                  <a:uFillTx/>
                  <a:latin typeface="Calibri" panose="020F0502020204030204"/>
                  <a:ea typeface="+mn-ea"/>
                  <a:cs typeface="+mn-cs"/>
                </a:rPr>
                <a:t>technik żeglugi śródlądowej</a:t>
              </a:r>
            </a:p>
          </p:txBody>
        </p:sp>
        <p:sp>
          <p:nvSpPr>
            <p:cNvPr id="39" name="Sześciokąt 38"/>
            <p:cNvSpPr/>
            <p:nvPr/>
          </p:nvSpPr>
          <p:spPr>
            <a:xfrm>
              <a:off x="6858000" y="3196583"/>
              <a:ext cx="227990" cy="196518"/>
            </a:xfrm>
            <a:prstGeom prst="hexagon">
              <a:avLst>
                <a:gd name="adj" fmla="val 25000"/>
                <a:gd name="vf" fmla="val 115470"/>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0" name="Sześciokąt 39"/>
            <p:cNvSpPr/>
            <p:nvPr/>
          </p:nvSpPr>
          <p:spPr>
            <a:xfrm>
              <a:off x="6848673" y="3396228"/>
              <a:ext cx="1954499" cy="1677996"/>
            </a:xfrm>
            <a:prstGeom prst="hexagon">
              <a:avLst>
                <a:gd name="adj" fmla="val 25000"/>
                <a:gd name="vf" fmla="val 115470"/>
              </a:avLst>
            </a:prstGeom>
            <a:blipFill dpi="0" rotWithShape="1">
              <a:blip r:embed="rId5" cstate="print">
                <a:extLst>
                  <a:ext uri="{28A0092B-C50C-407E-A947-70E740481C1C}">
                    <a14:useLocalDpi xmlns:a14="http://schemas.microsoft.com/office/drawing/2010/main" val="0"/>
                  </a:ext>
                </a:extLst>
              </a:blip>
              <a:srcRect/>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41" name="Sześciokąt 40"/>
            <p:cNvSpPr/>
            <p:nvPr/>
          </p:nvSpPr>
          <p:spPr>
            <a:xfrm>
              <a:off x="7230038" y="3426599"/>
              <a:ext cx="227990" cy="196518"/>
            </a:xfrm>
            <a:prstGeom prst="hexagon">
              <a:avLst>
                <a:gd name="adj" fmla="val 25000"/>
                <a:gd name="vf" fmla="val 115470"/>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grpSp>
        <p:nvGrpSpPr>
          <p:cNvPr id="51" name="Grupa 50"/>
          <p:cNvGrpSpPr/>
          <p:nvPr/>
        </p:nvGrpSpPr>
        <p:grpSpPr>
          <a:xfrm>
            <a:off x="6848673" y="1541365"/>
            <a:ext cx="3636446" cy="2614137"/>
            <a:chOff x="6848673" y="1541365"/>
            <a:chExt cx="3636446" cy="2614137"/>
          </a:xfrm>
        </p:grpSpPr>
        <p:sp>
          <p:nvSpPr>
            <p:cNvPr id="42" name="Dowolny kształt 41"/>
            <p:cNvSpPr/>
            <p:nvPr/>
          </p:nvSpPr>
          <p:spPr>
            <a:xfrm>
              <a:off x="6848673" y="1541365"/>
              <a:ext cx="1954499" cy="1677996"/>
            </a:xfrm>
            <a:custGeom>
              <a:avLst/>
              <a:gdLst>
                <a:gd name="connsiteX0" fmla="*/ 0 w 1954499"/>
                <a:gd name="connsiteY0" fmla="*/ 838998 h 1677996"/>
                <a:gd name="connsiteX1" fmla="*/ 419499 w 1954499"/>
                <a:gd name="connsiteY1" fmla="*/ 0 h 1677996"/>
                <a:gd name="connsiteX2" fmla="*/ 1535000 w 1954499"/>
                <a:gd name="connsiteY2" fmla="*/ 0 h 1677996"/>
                <a:gd name="connsiteX3" fmla="*/ 1954499 w 1954499"/>
                <a:gd name="connsiteY3" fmla="*/ 838998 h 1677996"/>
                <a:gd name="connsiteX4" fmla="*/ 1535000 w 1954499"/>
                <a:gd name="connsiteY4" fmla="*/ 1677996 h 1677996"/>
                <a:gd name="connsiteX5" fmla="*/ 419499 w 1954499"/>
                <a:gd name="connsiteY5" fmla="*/ 1677996 h 1677996"/>
                <a:gd name="connsiteX6" fmla="*/ 0 w 1954499"/>
                <a:gd name="connsiteY6" fmla="*/ 838998 h 167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4499" h="1677996">
                  <a:moveTo>
                    <a:pt x="0" y="838998"/>
                  </a:moveTo>
                  <a:lnTo>
                    <a:pt x="419499" y="0"/>
                  </a:lnTo>
                  <a:lnTo>
                    <a:pt x="1535000" y="0"/>
                  </a:lnTo>
                  <a:lnTo>
                    <a:pt x="1954499" y="838998"/>
                  </a:lnTo>
                  <a:lnTo>
                    <a:pt x="1535000" y="1677996"/>
                  </a:lnTo>
                  <a:lnTo>
                    <a:pt x="419499" y="1677996"/>
                  </a:lnTo>
                  <a:lnTo>
                    <a:pt x="0" y="838998"/>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2708" tIns="276394" rIns="302708" bIns="276394"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pl-PL" sz="1300" b="0" i="0" u="none" strike="noStrike" kern="1200" cap="none" spc="0" normalizeH="0" baseline="0" noProof="0" dirty="0">
                  <a:ln>
                    <a:noFill/>
                  </a:ln>
                  <a:solidFill>
                    <a:prstClr val="white"/>
                  </a:solidFill>
                  <a:effectLst/>
                  <a:uLnTx/>
                  <a:uFillTx/>
                  <a:latin typeface="Calibri" panose="020F0502020204030204"/>
                  <a:ea typeface="+mn-ea"/>
                  <a:cs typeface="+mn-cs"/>
                </a:rPr>
                <a:t>dyplom ukończenia jednolitych studiów magisterskich na kierunku lekarskim</a:t>
              </a:r>
            </a:p>
          </p:txBody>
        </p:sp>
        <p:sp>
          <p:nvSpPr>
            <p:cNvPr id="43" name="Sześciokąt 42"/>
            <p:cNvSpPr/>
            <p:nvPr/>
          </p:nvSpPr>
          <p:spPr>
            <a:xfrm>
              <a:off x="8539947" y="2293493"/>
              <a:ext cx="227990" cy="196518"/>
            </a:xfrm>
            <a:prstGeom prst="hexagon">
              <a:avLst>
                <a:gd name="adj" fmla="val 25000"/>
                <a:gd name="vf" fmla="val 115470"/>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4" name="Sześciokąt 43"/>
            <p:cNvSpPr/>
            <p:nvPr/>
          </p:nvSpPr>
          <p:spPr>
            <a:xfrm>
              <a:off x="8530620" y="2477506"/>
              <a:ext cx="1954499" cy="1677996"/>
            </a:xfrm>
            <a:prstGeom prst="hexagon">
              <a:avLst>
                <a:gd name="adj" fmla="val 25000"/>
                <a:gd name="vf" fmla="val 115470"/>
              </a:avLst>
            </a:prstGeom>
            <a:blipFill dpi="0" rotWithShape="1">
              <a:blip r:embed="rId6" cstate="print">
                <a:extLst>
                  <a:ext uri="{28A0092B-C50C-407E-A947-70E740481C1C}">
                    <a14:useLocalDpi xmlns:a14="http://schemas.microsoft.com/office/drawing/2010/main" val="0"/>
                  </a:ext>
                </a:extLst>
              </a:blip>
              <a:srcRect/>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45" name="Sześciokąt 44"/>
            <p:cNvSpPr/>
            <p:nvPr/>
          </p:nvSpPr>
          <p:spPr>
            <a:xfrm>
              <a:off x="8920276" y="2515023"/>
              <a:ext cx="227990" cy="196518"/>
            </a:xfrm>
            <a:prstGeom prst="hexagon">
              <a:avLst>
                <a:gd name="adj" fmla="val 25000"/>
                <a:gd name="vf" fmla="val 115470"/>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sp>
        <p:nvSpPr>
          <p:cNvPr id="46" name="Prostokąt 45"/>
          <p:cNvSpPr/>
          <p:nvPr/>
        </p:nvSpPr>
        <p:spPr bwMode="auto">
          <a:xfrm>
            <a:off x="10369550" y="120651"/>
            <a:ext cx="152400" cy="152400"/>
          </a:xfrm>
          <a:prstGeom prst="rect">
            <a:avLst/>
          </a:prstGeom>
          <a:solidFill>
            <a:srgbClr val="FFFFFF"/>
          </a:solidFill>
          <a:ln w="25400" cap="flat" cmpd="sng" algn="ctr">
            <a:solidFill>
              <a:srgbClr val="00A1E4"/>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square" lIns="45719" tIns="45719" rIns="45719" bIns="45719" numCol="1" rtlCol="0" anchor="t" anchorCtr="0" compatLnSpc="1">
            <a:prstTxWarp prst="textNoShape">
              <a:avLst/>
            </a:prstTxWarp>
          </a:bodyPr>
          <a:lstStyle/>
          <a:p>
            <a:pPr marL="457200" marR="0" indent="0" algn="l" defTabSz="914400" rtl="0" eaLnBrk="1" fontAlgn="base" latinLnBrk="0" hangingPunct="0">
              <a:lnSpc>
                <a:spcPct val="100000"/>
              </a:lnSpc>
              <a:spcBef>
                <a:spcPct val="0"/>
              </a:spcBef>
              <a:spcAft>
                <a:spcPct val="0"/>
              </a:spcAft>
              <a:buClrTx/>
              <a:buSzTx/>
              <a:buFontTx/>
              <a:buNone/>
              <a:tabLst/>
            </a:pPr>
            <a:endParaRPr kumimoji="0" lang="pl-PL"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1822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102659" y="712723"/>
            <a:ext cx="9210675" cy="522954"/>
          </a:xfrm>
        </p:spPr>
        <p:txBody>
          <a:bodyPr>
            <a:normAutofit/>
          </a:bodyPr>
          <a:lstStyle/>
          <a:p>
            <a:r>
              <a:rPr lang="pl-PL" sz="3600" dirty="0"/>
              <a:t>Przykłady kwalifikacji uregulowanych</a:t>
            </a:r>
          </a:p>
        </p:txBody>
      </p:sp>
      <p:grpSp>
        <p:nvGrpSpPr>
          <p:cNvPr id="47" name="Grupa 46"/>
          <p:cNvGrpSpPr/>
          <p:nvPr/>
        </p:nvGrpSpPr>
        <p:grpSpPr>
          <a:xfrm>
            <a:off x="121920" y="3384168"/>
            <a:ext cx="3636446" cy="2605651"/>
            <a:chOff x="121920" y="3384168"/>
            <a:chExt cx="3636446" cy="2605651"/>
          </a:xfrm>
        </p:grpSpPr>
        <p:sp>
          <p:nvSpPr>
            <p:cNvPr id="26" name="Dowolny kształt 25"/>
            <p:cNvSpPr/>
            <p:nvPr/>
          </p:nvSpPr>
          <p:spPr>
            <a:xfrm>
              <a:off x="1803867" y="4311823"/>
              <a:ext cx="1954499" cy="1677996"/>
            </a:xfrm>
            <a:custGeom>
              <a:avLst/>
              <a:gdLst>
                <a:gd name="connsiteX0" fmla="*/ 0 w 1954499"/>
                <a:gd name="connsiteY0" fmla="*/ 838998 h 1677996"/>
                <a:gd name="connsiteX1" fmla="*/ 419499 w 1954499"/>
                <a:gd name="connsiteY1" fmla="*/ 0 h 1677996"/>
                <a:gd name="connsiteX2" fmla="*/ 1535000 w 1954499"/>
                <a:gd name="connsiteY2" fmla="*/ 0 h 1677996"/>
                <a:gd name="connsiteX3" fmla="*/ 1954499 w 1954499"/>
                <a:gd name="connsiteY3" fmla="*/ 838998 h 1677996"/>
                <a:gd name="connsiteX4" fmla="*/ 1535000 w 1954499"/>
                <a:gd name="connsiteY4" fmla="*/ 1677996 h 1677996"/>
                <a:gd name="connsiteX5" fmla="*/ 419499 w 1954499"/>
                <a:gd name="connsiteY5" fmla="*/ 1677996 h 1677996"/>
                <a:gd name="connsiteX6" fmla="*/ 0 w 1954499"/>
                <a:gd name="connsiteY6" fmla="*/ 838998 h 167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4499" h="1677996">
                  <a:moveTo>
                    <a:pt x="0" y="838998"/>
                  </a:moveTo>
                  <a:lnTo>
                    <a:pt x="419499" y="0"/>
                  </a:lnTo>
                  <a:lnTo>
                    <a:pt x="1535000" y="0"/>
                  </a:lnTo>
                  <a:lnTo>
                    <a:pt x="1954499" y="838998"/>
                  </a:lnTo>
                  <a:lnTo>
                    <a:pt x="1535000" y="1677996"/>
                  </a:lnTo>
                  <a:lnTo>
                    <a:pt x="419499" y="1677996"/>
                  </a:lnTo>
                  <a:lnTo>
                    <a:pt x="0" y="838998"/>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2708" tIns="276394" rIns="302708" bIns="276394"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pl-PL" sz="1300" b="0" i="0" u="none" strike="noStrike" kern="1200" cap="none" spc="0" normalizeH="0" baseline="0" noProof="0" dirty="0">
                  <a:ln>
                    <a:noFill/>
                  </a:ln>
                  <a:solidFill>
                    <a:prstClr val="white"/>
                  </a:solidFill>
                  <a:effectLst/>
                  <a:uLnTx/>
                  <a:uFillTx/>
                  <a:latin typeface="Calibri" panose="020F0502020204030204"/>
                  <a:ea typeface="+mn-ea"/>
                  <a:cs typeface="+mn-cs"/>
                </a:rPr>
                <a:t>obsługa wózków jezdniowych podnośnikowych</a:t>
              </a:r>
            </a:p>
          </p:txBody>
        </p:sp>
        <p:sp>
          <p:nvSpPr>
            <p:cNvPr id="27" name="Sześciokąt 26"/>
            <p:cNvSpPr/>
            <p:nvPr/>
          </p:nvSpPr>
          <p:spPr>
            <a:xfrm>
              <a:off x="1850501" y="5062165"/>
              <a:ext cx="227990" cy="196518"/>
            </a:xfrm>
            <a:prstGeom prst="hexagon">
              <a:avLst>
                <a:gd name="adj" fmla="val 25000"/>
                <a:gd name="vf" fmla="val 115470"/>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8" name="Sześciokąt 27"/>
            <p:cNvSpPr/>
            <p:nvPr/>
          </p:nvSpPr>
          <p:spPr>
            <a:xfrm>
              <a:off x="121920" y="3384168"/>
              <a:ext cx="1954499" cy="1677996"/>
            </a:xfrm>
            <a:prstGeom prst="hexagon">
              <a:avLst>
                <a:gd name="adj" fmla="val 25000"/>
                <a:gd name="vf" fmla="val 115470"/>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9" name="Sześciokąt 28"/>
            <p:cNvSpPr/>
            <p:nvPr/>
          </p:nvSpPr>
          <p:spPr>
            <a:xfrm>
              <a:off x="1460845" y="4839295"/>
              <a:ext cx="227990" cy="196518"/>
            </a:xfrm>
            <a:prstGeom prst="hexagon">
              <a:avLst>
                <a:gd name="adj" fmla="val 25000"/>
                <a:gd name="vf" fmla="val 115470"/>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grpSp>
        <p:nvGrpSpPr>
          <p:cNvPr id="49" name="Grupa 48"/>
          <p:cNvGrpSpPr/>
          <p:nvPr/>
        </p:nvGrpSpPr>
        <p:grpSpPr>
          <a:xfrm>
            <a:off x="3485814" y="3378809"/>
            <a:ext cx="3635410" cy="2607437"/>
            <a:chOff x="3485814" y="3378809"/>
            <a:chExt cx="3635410" cy="2607437"/>
          </a:xfrm>
        </p:grpSpPr>
        <p:sp>
          <p:nvSpPr>
            <p:cNvPr id="30" name="Dowolny kształt 29"/>
            <p:cNvSpPr/>
            <p:nvPr/>
          </p:nvSpPr>
          <p:spPr>
            <a:xfrm>
              <a:off x="3485814" y="3378809"/>
              <a:ext cx="1954499" cy="1677996"/>
            </a:xfrm>
            <a:custGeom>
              <a:avLst/>
              <a:gdLst>
                <a:gd name="connsiteX0" fmla="*/ 0 w 1954499"/>
                <a:gd name="connsiteY0" fmla="*/ 838998 h 1677996"/>
                <a:gd name="connsiteX1" fmla="*/ 419499 w 1954499"/>
                <a:gd name="connsiteY1" fmla="*/ 0 h 1677996"/>
                <a:gd name="connsiteX2" fmla="*/ 1535000 w 1954499"/>
                <a:gd name="connsiteY2" fmla="*/ 0 h 1677996"/>
                <a:gd name="connsiteX3" fmla="*/ 1954499 w 1954499"/>
                <a:gd name="connsiteY3" fmla="*/ 838998 h 1677996"/>
                <a:gd name="connsiteX4" fmla="*/ 1535000 w 1954499"/>
                <a:gd name="connsiteY4" fmla="*/ 1677996 h 1677996"/>
                <a:gd name="connsiteX5" fmla="*/ 419499 w 1954499"/>
                <a:gd name="connsiteY5" fmla="*/ 1677996 h 1677996"/>
                <a:gd name="connsiteX6" fmla="*/ 0 w 1954499"/>
                <a:gd name="connsiteY6" fmla="*/ 838998 h 167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4499" h="1677996">
                  <a:moveTo>
                    <a:pt x="0" y="838998"/>
                  </a:moveTo>
                  <a:lnTo>
                    <a:pt x="419499" y="0"/>
                  </a:lnTo>
                  <a:lnTo>
                    <a:pt x="1535000" y="0"/>
                  </a:lnTo>
                  <a:lnTo>
                    <a:pt x="1954499" y="838998"/>
                  </a:lnTo>
                  <a:lnTo>
                    <a:pt x="1535000" y="1677996"/>
                  </a:lnTo>
                  <a:lnTo>
                    <a:pt x="419499" y="1677996"/>
                  </a:lnTo>
                  <a:lnTo>
                    <a:pt x="0" y="838998"/>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2708" tIns="276394" rIns="302708" bIns="276394"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pl-PL" sz="1300" b="0" i="0" u="none" strike="noStrike" kern="1200" cap="none" spc="0" normalizeH="0" baseline="0" noProof="0" dirty="0">
                  <a:ln>
                    <a:noFill/>
                  </a:ln>
                  <a:solidFill>
                    <a:prstClr val="white"/>
                  </a:solidFill>
                  <a:effectLst/>
                  <a:uLnTx/>
                  <a:uFillTx/>
                  <a:latin typeface="Calibri" panose="020F0502020204030204"/>
                  <a:ea typeface="+mn-ea"/>
                  <a:cs typeface="+mn-cs"/>
                </a:rPr>
                <a:t>spawanie plazmowe</a:t>
              </a:r>
            </a:p>
          </p:txBody>
        </p:sp>
        <p:sp>
          <p:nvSpPr>
            <p:cNvPr id="31" name="Sześciokąt 30"/>
            <p:cNvSpPr/>
            <p:nvPr/>
          </p:nvSpPr>
          <p:spPr>
            <a:xfrm>
              <a:off x="4830958" y="4830363"/>
              <a:ext cx="227990" cy="196518"/>
            </a:xfrm>
            <a:prstGeom prst="hexagon">
              <a:avLst>
                <a:gd name="adj" fmla="val 25000"/>
                <a:gd name="vf" fmla="val 115470"/>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2" name="Sześciokąt 31"/>
            <p:cNvSpPr/>
            <p:nvPr/>
          </p:nvSpPr>
          <p:spPr>
            <a:xfrm>
              <a:off x="5166725" y="4308250"/>
              <a:ext cx="1954499" cy="1677996"/>
            </a:xfrm>
            <a:prstGeom prst="hexagon">
              <a:avLst>
                <a:gd name="adj" fmla="val 25000"/>
                <a:gd name="vf" fmla="val 115470"/>
              </a:avLst>
            </a:prstGeom>
            <a:blipFill dpi="0" rotWithShape="1">
              <a:blip r:embed="rId4" cstate="print">
                <a:extLst>
                  <a:ext uri="{28A0092B-C50C-407E-A947-70E740481C1C}">
                    <a14:useLocalDpi xmlns:a14="http://schemas.microsoft.com/office/drawing/2010/main" val="0"/>
                  </a:ext>
                </a:extLst>
              </a:blip>
              <a:srcRect/>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3" name="Sześciokąt 32"/>
            <p:cNvSpPr/>
            <p:nvPr/>
          </p:nvSpPr>
          <p:spPr>
            <a:xfrm>
              <a:off x="5214396" y="5055018"/>
              <a:ext cx="227990" cy="196518"/>
            </a:xfrm>
            <a:prstGeom prst="hexagon">
              <a:avLst>
                <a:gd name="adj" fmla="val 25000"/>
                <a:gd name="vf" fmla="val 115470"/>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grpSp>
        <p:nvGrpSpPr>
          <p:cNvPr id="48" name="Grupa 47"/>
          <p:cNvGrpSpPr/>
          <p:nvPr/>
        </p:nvGrpSpPr>
        <p:grpSpPr>
          <a:xfrm>
            <a:off x="1803867" y="1523500"/>
            <a:ext cx="3636446" cy="2611010"/>
            <a:chOff x="1803867" y="1523500"/>
            <a:chExt cx="3636446" cy="2611010"/>
          </a:xfrm>
        </p:grpSpPr>
        <p:sp>
          <p:nvSpPr>
            <p:cNvPr id="34" name="Dowolny kształt 33"/>
            <p:cNvSpPr/>
            <p:nvPr/>
          </p:nvSpPr>
          <p:spPr>
            <a:xfrm>
              <a:off x="1803867" y="2456514"/>
              <a:ext cx="1954499" cy="1677996"/>
            </a:xfrm>
            <a:custGeom>
              <a:avLst/>
              <a:gdLst>
                <a:gd name="connsiteX0" fmla="*/ 0 w 1954499"/>
                <a:gd name="connsiteY0" fmla="*/ 838998 h 1677996"/>
                <a:gd name="connsiteX1" fmla="*/ 419499 w 1954499"/>
                <a:gd name="connsiteY1" fmla="*/ 0 h 1677996"/>
                <a:gd name="connsiteX2" fmla="*/ 1535000 w 1954499"/>
                <a:gd name="connsiteY2" fmla="*/ 0 h 1677996"/>
                <a:gd name="connsiteX3" fmla="*/ 1954499 w 1954499"/>
                <a:gd name="connsiteY3" fmla="*/ 838998 h 1677996"/>
                <a:gd name="connsiteX4" fmla="*/ 1535000 w 1954499"/>
                <a:gd name="connsiteY4" fmla="*/ 1677996 h 1677996"/>
                <a:gd name="connsiteX5" fmla="*/ 419499 w 1954499"/>
                <a:gd name="connsiteY5" fmla="*/ 1677996 h 1677996"/>
                <a:gd name="connsiteX6" fmla="*/ 0 w 1954499"/>
                <a:gd name="connsiteY6" fmla="*/ 838998 h 167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4499" h="1677996">
                  <a:moveTo>
                    <a:pt x="0" y="838998"/>
                  </a:moveTo>
                  <a:lnTo>
                    <a:pt x="419499" y="0"/>
                  </a:lnTo>
                  <a:lnTo>
                    <a:pt x="1535000" y="0"/>
                  </a:lnTo>
                  <a:lnTo>
                    <a:pt x="1954499" y="838998"/>
                  </a:lnTo>
                  <a:lnTo>
                    <a:pt x="1535000" y="1677996"/>
                  </a:lnTo>
                  <a:lnTo>
                    <a:pt x="419499" y="1677996"/>
                  </a:lnTo>
                  <a:lnTo>
                    <a:pt x="0" y="838998"/>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2708" tIns="276394" rIns="302708" bIns="276394"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pl-PL" sz="1300" b="0" i="0" u="none" strike="noStrike" kern="1200" cap="none" spc="0" normalizeH="0" baseline="0" noProof="0" dirty="0">
                  <a:ln>
                    <a:noFill/>
                  </a:ln>
                  <a:solidFill>
                    <a:prstClr val="white"/>
                  </a:solidFill>
                  <a:effectLst/>
                  <a:uLnTx/>
                  <a:uFillTx/>
                  <a:latin typeface="Calibri" panose="020F0502020204030204"/>
                  <a:ea typeface="+mn-ea"/>
                  <a:cs typeface="+mn-cs"/>
                </a:rPr>
                <a:t>prawo jazdy </a:t>
              </a:r>
              <a:br>
                <a:rPr kumimoji="0" lang="pl-PL" sz="13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pl-PL" sz="1300" b="0" i="0" u="none" strike="noStrike" kern="1200" cap="none" spc="0" normalizeH="0" baseline="0" noProof="0" dirty="0">
                  <a:ln>
                    <a:noFill/>
                  </a:ln>
                  <a:solidFill>
                    <a:prstClr val="white"/>
                  </a:solidFill>
                  <a:effectLst/>
                  <a:uLnTx/>
                  <a:uFillTx/>
                  <a:latin typeface="Calibri" panose="020F0502020204030204"/>
                  <a:ea typeface="+mn-ea"/>
                  <a:cs typeface="+mn-cs"/>
                </a:rPr>
                <a:t>kat. B</a:t>
              </a:r>
            </a:p>
          </p:txBody>
        </p:sp>
        <p:sp>
          <p:nvSpPr>
            <p:cNvPr id="35" name="Sześciokąt 34"/>
            <p:cNvSpPr/>
            <p:nvPr/>
          </p:nvSpPr>
          <p:spPr>
            <a:xfrm>
              <a:off x="3142792" y="2488225"/>
              <a:ext cx="227990" cy="196518"/>
            </a:xfrm>
            <a:prstGeom prst="hexagon">
              <a:avLst>
                <a:gd name="adj" fmla="val 25000"/>
                <a:gd name="vf" fmla="val 115470"/>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6" name="Sześciokąt 35"/>
            <p:cNvSpPr/>
            <p:nvPr/>
          </p:nvSpPr>
          <p:spPr>
            <a:xfrm>
              <a:off x="3485814" y="1523500"/>
              <a:ext cx="1954499" cy="1677996"/>
            </a:xfrm>
            <a:prstGeom prst="hexagon">
              <a:avLst>
                <a:gd name="adj" fmla="val 25000"/>
                <a:gd name="vf" fmla="val 115470"/>
              </a:avLst>
            </a:prstGeom>
            <a:blipFill dpi="0" rotWithShape="1">
              <a:blip r:embed="rId5" cstate="print">
                <a:extLst>
                  <a:ext uri="{28A0092B-C50C-407E-A947-70E740481C1C}">
                    <a14:useLocalDpi xmlns:a14="http://schemas.microsoft.com/office/drawing/2010/main" val="0"/>
                  </a:ext>
                </a:extLst>
              </a:blip>
              <a:srcRect/>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7" name="Sześciokąt 36"/>
            <p:cNvSpPr/>
            <p:nvPr/>
          </p:nvSpPr>
          <p:spPr>
            <a:xfrm>
              <a:off x="3540739" y="2267142"/>
              <a:ext cx="227990" cy="196518"/>
            </a:xfrm>
            <a:prstGeom prst="hexagon">
              <a:avLst>
                <a:gd name="adj" fmla="val 25000"/>
                <a:gd name="vf" fmla="val 115470"/>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grpSp>
        <p:nvGrpSpPr>
          <p:cNvPr id="50" name="Grupa 49"/>
          <p:cNvGrpSpPr/>
          <p:nvPr/>
        </p:nvGrpSpPr>
        <p:grpSpPr>
          <a:xfrm>
            <a:off x="5166725" y="2452941"/>
            <a:ext cx="3636447" cy="2621283"/>
            <a:chOff x="5166725" y="2452941"/>
            <a:chExt cx="3636447" cy="2621283"/>
          </a:xfrm>
        </p:grpSpPr>
        <p:sp>
          <p:nvSpPr>
            <p:cNvPr id="38" name="Dowolny kształt 37"/>
            <p:cNvSpPr/>
            <p:nvPr/>
          </p:nvSpPr>
          <p:spPr>
            <a:xfrm>
              <a:off x="5166725" y="2452941"/>
              <a:ext cx="1954499" cy="1677996"/>
            </a:xfrm>
            <a:custGeom>
              <a:avLst/>
              <a:gdLst>
                <a:gd name="connsiteX0" fmla="*/ 0 w 1954499"/>
                <a:gd name="connsiteY0" fmla="*/ 838998 h 1677996"/>
                <a:gd name="connsiteX1" fmla="*/ 419499 w 1954499"/>
                <a:gd name="connsiteY1" fmla="*/ 0 h 1677996"/>
                <a:gd name="connsiteX2" fmla="*/ 1535000 w 1954499"/>
                <a:gd name="connsiteY2" fmla="*/ 0 h 1677996"/>
                <a:gd name="connsiteX3" fmla="*/ 1954499 w 1954499"/>
                <a:gd name="connsiteY3" fmla="*/ 838998 h 1677996"/>
                <a:gd name="connsiteX4" fmla="*/ 1535000 w 1954499"/>
                <a:gd name="connsiteY4" fmla="*/ 1677996 h 1677996"/>
                <a:gd name="connsiteX5" fmla="*/ 419499 w 1954499"/>
                <a:gd name="connsiteY5" fmla="*/ 1677996 h 1677996"/>
                <a:gd name="connsiteX6" fmla="*/ 0 w 1954499"/>
                <a:gd name="connsiteY6" fmla="*/ 838998 h 167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4499" h="1677996">
                  <a:moveTo>
                    <a:pt x="0" y="838998"/>
                  </a:moveTo>
                  <a:lnTo>
                    <a:pt x="419499" y="0"/>
                  </a:lnTo>
                  <a:lnTo>
                    <a:pt x="1535000" y="0"/>
                  </a:lnTo>
                  <a:lnTo>
                    <a:pt x="1954499" y="838998"/>
                  </a:lnTo>
                  <a:lnTo>
                    <a:pt x="1535000" y="1677996"/>
                  </a:lnTo>
                  <a:lnTo>
                    <a:pt x="419499" y="1677996"/>
                  </a:lnTo>
                  <a:lnTo>
                    <a:pt x="0" y="838998"/>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2708" tIns="276394" rIns="302708" bIns="276394"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pl-PL" sz="1300" b="0" i="0" u="none" strike="noStrike" kern="1200" cap="none" spc="0" normalizeH="0" baseline="0" noProof="0" dirty="0">
                  <a:ln>
                    <a:noFill/>
                  </a:ln>
                  <a:solidFill>
                    <a:prstClr val="white"/>
                  </a:solidFill>
                  <a:effectLst/>
                  <a:uLnTx/>
                  <a:uFillTx/>
                  <a:latin typeface="Calibri" panose="020F0502020204030204"/>
                  <a:ea typeface="+mn-ea"/>
                  <a:cs typeface="+mn-cs"/>
                </a:rPr>
                <a:t>obsługa walca drogowego</a:t>
              </a:r>
            </a:p>
          </p:txBody>
        </p:sp>
        <p:sp>
          <p:nvSpPr>
            <p:cNvPr id="39" name="Sześciokąt 38"/>
            <p:cNvSpPr/>
            <p:nvPr/>
          </p:nvSpPr>
          <p:spPr>
            <a:xfrm>
              <a:off x="6858000" y="3196583"/>
              <a:ext cx="227990" cy="196518"/>
            </a:xfrm>
            <a:prstGeom prst="hexagon">
              <a:avLst>
                <a:gd name="adj" fmla="val 25000"/>
                <a:gd name="vf" fmla="val 115470"/>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0" name="Sześciokąt 39"/>
            <p:cNvSpPr/>
            <p:nvPr/>
          </p:nvSpPr>
          <p:spPr>
            <a:xfrm>
              <a:off x="6848673" y="3396228"/>
              <a:ext cx="1954499" cy="1677996"/>
            </a:xfrm>
            <a:prstGeom prst="hexagon">
              <a:avLst>
                <a:gd name="adj" fmla="val 25000"/>
                <a:gd name="vf" fmla="val 115470"/>
              </a:avLst>
            </a:prstGeom>
            <a:blipFill dpi="0" rotWithShape="1">
              <a:blip r:embed="rId6" cstate="print">
                <a:extLst>
                  <a:ext uri="{28A0092B-C50C-407E-A947-70E740481C1C}">
                    <a14:useLocalDpi xmlns:a14="http://schemas.microsoft.com/office/drawing/2010/main" val="0"/>
                  </a:ext>
                </a:extLst>
              </a:blip>
              <a:srcRect/>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41" name="Sześciokąt 40"/>
            <p:cNvSpPr/>
            <p:nvPr/>
          </p:nvSpPr>
          <p:spPr>
            <a:xfrm>
              <a:off x="7230038" y="3426599"/>
              <a:ext cx="227990" cy="196518"/>
            </a:xfrm>
            <a:prstGeom prst="hexagon">
              <a:avLst>
                <a:gd name="adj" fmla="val 25000"/>
                <a:gd name="vf" fmla="val 115470"/>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grpSp>
        <p:nvGrpSpPr>
          <p:cNvPr id="51" name="Grupa 50"/>
          <p:cNvGrpSpPr/>
          <p:nvPr/>
        </p:nvGrpSpPr>
        <p:grpSpPr>
          <a:xfrm>
            <a:off x="6848673" y="1541365"/>
            <a:ext cx="3636446" cy="2614137"/>
            <a:chOff x="6848673" y="1541365"/>
            <a:chExt cx="3636446" cy="2614137"/>
          </a:xfrm>
        </p:grpSpPr>
        <p:sp>
          <p:nvSpPr>
            <p:cNvPr id="42" name="Dowolny kształt 41"/>
            <p:cNvSpPr/>
            <p:nvPr/>
          </p:nvSpPr>
          <p:spPr>
            <a:xfrm>
              <a:off x="6848673" y="1541365"/>
              <a:ext cx="1954499" cy="1677996"/>
            </a:xfrm>
            <a:custGeom>
              <a:avLst/>
              <a:gdLst>
                <a:gd name="connsiteX0" fmla="*/ 0 w 1954499"/>
                <a:gd name="connsiteY0" fmla="*/ 838998 h 1677996"/>
                <a:gd name="connsiteX1" fmla="*/ 419499 w 1954499"/>
                <a:gd name="connsiteY1" fmla="*/ 0 h 1677996"/>
                <a:gd name="connsiteX2" fmla="*/ 1535000 w 1954499"/>
                <a:gd name="connsiteY2" fmla="*/ 0 h 1677996"/>
                <a:gd name="connsiteX3" fmla="*/ 1954499 w 1954499"/>
                <a:gd name="connsiteY3" fmla="*/ 838998 h 1677996"/>
                <a:gd name="connsiteX4" fmla="*/ 1535000 w 1954499"/>
                <a:gd name="connsiteY4" fmla="*/ 1677996 h 1677996"/>
                <a:gd name="connsiteX5" fmla="*/ 419499 w 1954499"/>
                <a:gd name="connsiteY5" fmla="*/ 1677996 h 1677996"/>
                <a:gd name="connsiteX6" fmla="*/ 0 w 1954499"/>
                <a:gd name="connsiteY6" fmla="*/ 838998 h 167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4499" h="1677996">
                  <a:moveTo>
                    <a:pt x="0" y="838998"/>
                  </a:moveTo>
                  <a:lnTo>
                    <a:pt x="419499" y="0"/>
                  </a:lnTo>
                  <a:lnTo>
                    <a:pt x="1535000" y="0"/>
                  </a:lnTo>
                  <a:lnTo>
                    <a:pt x="1954499" y="838998"/>
                  </a:lnTo>
                  <a:lnTo>
                    <a:pt x="1535000" y="1677996"/>
                  </a:lnTo>
                  <a:lnTo>
                    <a:pt x="419499" y="1677996"/>
                  </a:lnTo>
                  <a:lnTo>
                    <a:pt x="0" y="838998"/>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2708" tIns="276394" rIns="302708" bIns="276394"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pl-PL" sz="1300" b="0" i="0" u="none" strike="noStrike" kern="1200" cap="none" spc="0" normalizeH="0" baseline="0" noProof="0" dirty="0">
                  <a:ln>
                    <a:noFill/>
                  </a:ln>
                  <a:solidFill>
                    <a:prstClr val="white"/>
                  </a:solidFill>
                  <a:effectLst/>
                  <a:uLnTx/>
                  <a:uFillTx/>
                  <a:latin typeface="Calibri" panose="020F0502020204030204"/>
                  <a:ea typeface="+mn-ea"/>
                  <a:cs typeface="+mn-cs"/>
                </a:rPr>
                <a:t>patent żeglarza jachtowego</a:t>
              </a:r>
            </a:p>
          </p:txBody>
        </p:sp>
        <p:sp>
          <p:nvSpPr>
            <p:cNvPr id="43" name="Sześciokąt 42"/>
            <p:cNvSpPr/>
            <p:nvPr/>
          </p:nvSpPr>
          <p:spPr>
            <a:xfrm>
              <a:off x="8539947" y="2293493"/>
              <a:ext cx="227990" cy="196518"/>
            </a:xfrm>
            <a:prstGeom prst="hexagon">
              <a:avLst>
                <a:gd name="adj" fmla="val 25000"/>
                <a:gd name="vf" fmla="val 115470"/>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4" name="Sześciokąt 43"/>
            <p:cNvSpPr/>
            <p:nvPr/>
          </p:nvSpPr>
          <p:spPr>
            <a:xfrm>
              <a:off x="8530620" y="2477506"/>
              <a:ext cx="1954499" cy="1677996"/>
            </a:xfrm>
            <a:prstGeom prst="hexagon">
              <a:avLst>
                <a:gd name="adj" fmla="val 25000"/>
                <a:gd name="vf" fmla="val 115470"/>
              </a:avLst>
            </a:prstGeom>
            <a:blipFill dpi="0" rotWithShape="1">
              <a:blip r:embed="rId7" cstate="print">
                <a:extLst>
                  <a:ext uri="{28A0092B-C50C-407E-A947-70E740481C1C}">
                    <a14:useLocalDpi xmlns:a14="http://schemas.microsoft.com/office/drawing/2010/main" val="0"/>
                  </a:ext>
                </a:extLst>
              </a:blip>
              <a:srcRect/>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45" name="Sześciokąt 44"/>
            <p:cNvSpPr/>
            <p:nvPr/>
          </p:nvSpPr>
          <p:spPr>
            <a:xfrm>
              <a:off x="8920276" y="2515023"/>
              <a:ext cx="227990" cy="196518"/>
            </a:xfrm>
            <a:prstGeom prst="hexagon">
              <a:avLst>
                <a:gd name="adj" fmla="val 25000"/>
                <a:gd name="vf" fmla="val 115470"/>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sp>
        <p:nvSpPr>
          <p:cNvPr id="46" name="Prostokąt 45"/>
          <p:cNvSpPr/>
          <p:nvPr/>
        </p:nvSpPr>
        <p:spPr bwMode="auto">
          <a:xfrm>
            <a:off x="10369550" y="120651"/>
            <a:ext cx="152400" cy="152400"/>
          </a:xfrm>
          <a:prstGeom prst="rect">
            <a:avLst/>
          </a:prstGeom>
          <a:solidFill>
            <a:srgbClr val="FFFFFF"/>
          </a:solidFill>
          <a:ln w="25400" cap="flat" cmpd="sng" algn="ctr">
            <a:solidFill>
              <a:srgbClr val="00A1E4"/>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square" lIns="45719" tIns="45719" rIns="45719" bIns="45719" numCol="1" rtlCol="0" anchor="t" anchorCtr="0" compatLnSpc="1">
            <a:prstTxWarp prst="textNoShape">
              <a:avLst/>
            </a:prstTxWarp>
          </a:bodyPr>
          <a:lstStyle/>
          <a:p>
            <a:pPr marL="457200" marR="0" indent="0" algn="l" defTabSz="914400" rtl="0" eaLnBrk="1" fontAlgn="base" latinLnBrk="0" hangingPunct="0">
              <a:lnSpc>
                <a:spcPct val="100000"/>
              </a:lnSpc>
              <a:spcBef>
                <a:spcPct val="0"/>
              </a:spcBef>
              <a:spcAft>
                <a:spcPct val="0"/>
              </a:spcAft>
              <a:buClrTx/>
              <a:buSzTx/>
              <a:buFontTx/>
              <a:buNone/>
              <a:tabLst/>
            </a:pPr>
            <a:endParaRPr kumimoji="0" lang="pl-PL"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8539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zawartości 6"/>
          <p:cNvSpPr txBox="1">
            <a:spLocks noGrp="1"/>
          </p:cNvSpPr>
          <p:nvPr>
            <p:ph idx="1"/>
          </p:nvPr>
        </p:nvSpPr>
        <p:spPr>
          <a:xfrm>
            <a:off x="1250844" y="1764015"/>
            <a:ext cx="8122024" cy="4431983"/>
          </a:xfrm>
          <a:prstGeom prst="rect">
            <a:avLst/>
          </a:prstGeom>
          <a:noFill/>
        </p:spPr>
        <p:txBody>
          <a:bodyPr wrap="square" rtlCol="0">
            <a:spAutoFit/>
          </a:bodyPr>
          <a:lstStyle/>
          <a:p>
            <a:pPr lvl="0" defTabSz="1042050">
              <a:lnSpc>
                <a:spcPct val="100000"/>
              </a:lnSpc>
              <a:spcBef>
                <a:spcPts val="0"/>
              </a:spcBef>
              <a:buClrTx/>
              <a:buFont typeface="Arial" panose="020B0604020202020204" pitchFamily="34" charset="0"/>
              <a:buChar char="•"/>
              <a:defRPr/>
            </a:pPr>
            <a:r>
              <a:rPr lang="pl-PL" b="1" dirty="0">
                <a:solidFill>
                  <a:srgbClr val="0094D8"/>
                </a:solidFill>
              </a:rPr>
              <a:t>kwalifikacje wypracowane przez różne środowiska </a:t>
            </a:r>
            <a:r>
              <a:rPr lang="pl-PL" dirty="0">
                <a:solidFill>
                  <a:schemeClr val="tx1">
                    <a:lumMod val="65000"/>
                    <a:lumOff val="35000"/>
                  </a:schemeClr>
                </a:solidFill>
              </a:rPr>
              <a:t>(organizacje społeczne, zrzeszenia, korporacje lub inne podmioty) </a:t>
            </a:r>
            <a:br>
              <a:rPr lang="pl-PL" dirty="0">
                <a:solidFill>
                  <a:schemeClr val="tx1">
                    <a:lumMod val="65000"/>
                    <a:lumOff val="35000"/>
                  </a:schemeClr>
                </a:solidFill>
              </a:rPr>
            </a:br>
            <a:r>
              <a:rPr lang="pl-PL" dirty="0">
                <a:solidFill>
                  <a:schemeClr val="tx1">
                    <a:lumMod val="65000"/>
                    <a:lumOff val="35000"/>
                  </a:schemeClr>
                </a:solidFill>
              </a:rPr>
              <a:t>na podstawie zgromadzonych przez nie doświadczeń,</a:t>
            </a:r>
          </a:p>
          <a:p>
            <a:pPr marL="0" lvl="0" indent="0" defTabSz="1042050">
              <a:lnSpc>
                <a:spcPct val="100000"/>
              </a:lnSpc>
              <a:spcBef>
                <a:spcPts val="0"/>
              </a:spcBef>
              <a:buClrTx/>
              <a:buNone/>
              <a:defRPr/>
            </a:pPr>
            <a:endParaRPr lang="pl-PL" dirty="0">
              <a:solidFill>
                <a:schemeClr val="tx1">
                  <a:lumMod val="65000"/>
                  <a:lumOff val="35000"/>
                </a:schemeClr>
              </a:solidFill>
            </a:endParaRPr>
          </a:p>
          <a:p>
            <a:pPr lvl="0" defTabSz="1042050">
              <a:lnSpc>
                <a:spcPct val="100000"/>
              </a:lnSpc>
              <a:spcBef>
                <a:spcPts val="0"/>
              </a:spcBef>
              <a:buClrTx/>
              <a:buFont typeface="Arial" panose="020B0604020202020204" pitchFamily="34" charset="0"/>
              <a:buChar char="•"/>
              <a:defRPr/>
            </a:pPr>
            <a:r>
              <a:rPr lang="pl-PL" dirty="0">
                <a:solidFill>
                  <a:schemeClr val="tx1">
                    <a:lumMod val="65000"/>
                    <a:lumOff val="35000"/>
                  </a:schemeClr>
                </a:solidFill>
              </a:rPr>
              <a:t>wyraz „rynkowe” oznacza w tym przypadku, że kwalifikacje </a:t>
            </a:r>
            <a:br>
              <a:rPr lang="pl-PL" dirty="0">
                <a:solidFill>
                  <a:schemeClr val="tx1">
                    <a:lumMod val="65000"/>
                    <a:lumOff val="35000"/>
                  </a:schemeClr>
                </a:solidFill>
              </a:rPr>
            </a:br>
            <a:r>
              <a:rPr lang="pl-PL" dirty="0">
                <a:solidFill>
                  <a:schemeClr val="tx1">
                    <a:lumMod val="65000"/>
                    <a:lumOff val="35000"/>
                  </a:schemeClr>
                </a:solidFill>
              </a:rPr>
              <a:t>te </a:t>
            </a:r>
            <a:r>
              <a:rPr lang="pl-PL" b="1" dirty="0">
                <a:solidFill>
                  <a:srgbClr val="0094D8"/>
                </a:solidFill>
              </a:rPr>
              <a:t>powstały i funkcjonują na „wolnym rynku” kwalifikacji,</a:t>
            </a:r>
          </a:p>
          <a:p>
            <a:pPr lvl="0" defTabSz="1042050">
              <a:lnSpc>
                <a:spcPct val="100000"/>
              </a:lnSpc>
              <a:spcBef>
                <a:spcPts val="0"/>
              </a:spcBef>
              <a:buClrTx/>
              <a:buFont typeface="Arial" panose="020B0604020202020204" pitchFamily="34" charset="0"/>
              <a:buChar char="•"/>
              <a:defRPr/>
            </a:pPr>
            <a:endParaRPr lang="pl-PL" dirty="0">
              <a:solidFill>
                <a:schemeClr val="tx1">
                  <a:lumMod val="65000"/>
                  <a:lumOff val="35000"/>
                </a:schemeClr>
              </a:solidFill>
            </a:endParaRPr>
          </a:p>
          <a:p>
            <a:pPr lvl="0" defTabSz="1042050">
              <a:lnSpc>
                <a:spcPct val="100000"/>
              </a:lnSpc>
              <a:spcBef>
                <a:spcPts val="0"/>
              </a:spcBef>
              <a:buClrTx/>
              <a:buFont typeface="Arial" panose="020B0604020202020204" pitchFamily="34" charset="0"/>
              <a:buChar char="•"/>
              <a:defRPr/>
            </a:pPr>
            <a:r>
              <a:rPr lang="pl-PL" dirty="0">
                <a:solidFill>
                  <a:schemeClr val="tx1">
                    <a:lumMod val="65000"/>
                    <a:lumOff val="35000"/>
                  </a:schemeClr>
                </a:solidFill>
              </a:rPr>
              <a:t>kwalifikacje rynkowe mogą dotyczyć działalności o charakterze ściśle </a:t>
            </a:r>
            <a:r>
              <a:rPr lang="pl-PL" b="1" dirty="0">
                <a:solidFill>
                  <a:srgbClr val="0094D8"/>
                </a:solidFill>
              </a:rPr>
              <a:t>zawodowym</a:t>
            </a:r>
            <a:r>
              <a:rPr lang="pl-PL" dirty="0">
                <a:solidFill>
                  <a:schemeClr val="tx1">
                    <a:lumMod val="65000"/>
                    <a:lumOff val="35000"/>
                  </a:schemeClr>
                </a:solidFill>
              </a:rPr>
              <a:t>, ale również </a:t>
            </a:r>
            <a:r>
              <a:rPr lang="pl-PL" b="1" dirty="0">
                <a:solidFill>
                  <a:srgbClr val="0094D8"/>
                </a:solidFill>
              </a:rPr>
              <a:t>różnych obszarów działalności społecznej</a:t>
            </a:r>
            <a:r>
              <a:rPr lang="pl-PL" dirty="0">
                <a:solidFill>
                  <a:srgbClr val="0094D8"/>
                </a:solidFill>
              </a:rPr>
              <a:t>,</a:t>
            </a:r>
            <a:r>
              <a:rPr lang="pl-PL" dirty="0">
                <a:solidFill>
                  <a:schemeClr val="tx1">
                    <a:lumMod val="65000"/>
                    <a:lumOff val="35000"/>
                  </a:schemeClr>
                </a:solidFill>
              </a:rPr>
              <a:t> w tym działalności wychowawczej i opiekuńczej, </a:t>
            </a:r>
            <a:br>
              <a:rPr lang="pl-PL" dirty="0">
                <a:solidFill>
                  <a:schemeClr val="tx1">
                    <a:lumMod val="65000"/>
                    <a:lumOff val="35000"/>
                  </a:schemeClr>
                </a:solidFill>
              </a:rPr>
            </a:br>
            <a:r>
              <a:rPr lang="pl-PL" dirty="0">
                <a:solidFill>
                  <a:schemeClr val="tx1">
                    <a:lumMod val="65000"/>
                    <a:lumOff val="35000"/>
                  </a:schemeClr>
                </a:solidFill>
              </a:rPr>
              <a:t>a także działalności o charakterze rekreacyjnym,</a:t>
            </a:r>
          </a:p>
          <a:p>
            <a:pPr marL="0" lvl="0" indent="0" algn="just" defTabSz="1042050">
              <a:lnSpc>
                <a:spcPct val="100000"/>
              </a:lnSpc>
              <a:spcBef>
                <a:spcPts val="0"/>
              </a:spcBef>
              <a:buClrTx/>
              <a:buNone/>
              <a:defRPr/>
            </a:pPr>
            <a:endParaRPr lang="pl-PL" dirty="0"/>
          </a:p>
        </p:txBody>
      </p:sp>
      <p:sp>
        <p:nvSpPr>
          <p:cNvPr id="5" name="AutoShape 2">
            <a:extLst>
              <a:ext uri="{FF2B5EF4-FFF2-40B4-BE49-F238E27FC236}">
                <a16:creationId xmlns:a16="http://schemas.microsoft.com/office/drawing/2014/main" id="{5559E1A1-558A-4084-A469-56850FD04428}"/>
              </a:ext>
            </a:extLst>
          </p:cNvPr>
          <p:cNvSpPr>
            <a:spLocks/>
          </p:cNvSpPr>
          <p:nvPr/>
        </p:nvSpPr>
        <p:spPr bwMode="auto">
          <a:xfrm>
            <a:off x="1182750" y="565247"/>
            <a:ext cx="8867622" cy="5334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95363" rtl="0" eaLnBrk="1" fontAlgn="auto" latinLnBrk="0" hangingPunct="1">
              <a:lnSpc>
                <a:spcPct val="115000"/>
              </a:lnSpc>
              <a:spcBef>
                <a:spcPts val="0"/>
              </a:spcBef>
              <a:spcAft>
                <a:spcPts val="0"/>
              </a:spcAft>
              <a:buClrTx/>
              <a:buSzTx/>
              <a:buFontTx/>
              <a:buNone/>
              <a:tabLst/>
              <a:defRPr/>
            </a:pPr>
            <a:r>
              <a:rPr kumimoji="0" lang="pl-PL" altLang="sv-SE" sz="3200" b="1" i="0" u="none" strike="noStrike" kern="1200" cap="none" spc="0" normalizeH="0" baseline="0" noProof="0" dirty="0">
                <a:ln>
                  <a:noFill/>
                </a:ln>
                <a:solidFill>
                  <a:srgbClr val="0094D8"/>
                </a:solidFill>
                <a:effectLst/>
                <a:uLnTx/>
                <a:uFillTx/>
                <a:latin typeface="Calibri"/>
                <a:ea typeface="+mn-ea"/>
                <a:cs typeface="Calibri"/>
                <a:sym typeface="Avenir" charset="0"/>
              </a:rPr>
              <a:t>KWALIFIKACJE RYNKOWE 			1/2</a:t>
            </a:r>
            <a:endParaRPr kumimoji="0" lang="sv-SE" altLang="sv-SE" sz="3200" b="0" i="0" u="none" strike="noStrike" kern="1200" cap="none" spc="0" normalizeH="0" baseline="0" noProof="0" dirty="0">
              <a:ln>
                <a:noFill/>
              </a:ln>
              <a:solidFill>
                <a:srgbClr val="0094D8"/>
              </a:solidFill>
              <a:effectLst/>
              <a:uLnTx/>
              <a:uFillTx/>
              <a:latin typeface="Calibri"/>
              <a:ea typeface="+mn-ea"/>
              <a:cs typeface="Calibri"/>
              <a:sym typeface="Arial" panose="020B0604020202020204" pitchFamily="34" charset="0"/>
            </a:endParaRPr>
          </a:p>
        </p:txBody>
      </p:sp>
    </p:spTree>
    <p:extLst>
      <p:ext uri="{BB962C8B-B14F-4D97-AF65-F5344CB8AC3E}">
        <p14:creationId xmlns:p14="http://schemas.microsoft.com/office/powerpoint/2010/main" val="16169435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zawartości 6"/>
          <p:cNvSpPr txBox="1">
            <a:spLocks noGrp="1"/>
          </p:cNvSpPr>
          <p:nvPr>
            <p:ph idx="1"/>
          </p:nvPr>
        </p:nvSpPr>
        <p:spPr>
          <a:xfrm>
            <a:off x="1182750" y="2028790"/>
            <a:ext cx="8122024" cy="4524957"/>
          </a:xfrm>
          <a:prstGeom prst="rect">
            <a:avLst/>
          </a:prstGeom>
          <a:noFill/>
        </p:spPr>
        <p:txBody>
          <a:bodyPr wrap="square" rtlCol="0">
            <a:spAutoFit/>
          </a:bodyPr>
          <a:lstStyle/>
          <a:p>
            <a:pPr lvl="0" defTabSz="1042050">
              <a:lnSpc>
                <a:spcPct val="100000"/>
              </a:lnSpc>
              <a:spcBef>
                <a:spcPts val="0"/>
              </a:spcBef>
              <a:buClrTx/>
              <a:buFont typeface="Arial" panose="020B0604020202020204" pitchFamily="34" charset="0"/>
              <a:buChar char="•"/>
              <a:defRPr/>
            </a:pPr>
            <a:r>
              <a:rPr lang="pl-PL" dirty="0">
                <a:solidFill>
                  <a:schemeClr val="tx1">
                    <a:lumMod val="65000"/>
                    <a:lumOff val="35000"/>
                  </a:schemeClr>
                </a:solidFill>
              </a:rPr>
              <a:t>kwalifikacje rynkowe </a:t>
            </a:r>
            <a:r>
              <a:rPr lang="pl-PL" b="1" dirty="0">
                <a:solidFill>
                  <a:srgbClr val="0094D8"/>
                </a:solidFill>
              </a:rPr>
              <a:t>mogą, ale nie muszą </a:t>
            </a:r>
            <a:r>
              <a:rPr lang="pl-PL" dirty="0">
                <a:solidFill>
                  <a:schemeClr val="tx1">
                    <a:lumMod val="65000"/>
                    <a:lumOff val="35000"/>
                  </a:schemeClr>
                </a:solidFill>
              </a:rPr>
              <a:t>być włączane do ZSK,</a:t>
            </a:r>
          </a:p>
          <a:p>
            <a:pPr lvl="0" defTabSz="1042050">
              <a:lnSpc>
                <a:spcPct val="100000"/>
              </a:lnSpc>
              <a:spcBef>
                <a:spcPts val="0"/>
              </a:spcBef>
              <a:buClrTx/>
              <a:buFont typeface="Arial" panose="020B0604020202020204" pitchFamily="34" charset="0"/>
              <a:buChar char="•"/>
              <a:defRPr/>
            </a:pPr>
            <a:endParaRPr lang="pl-PL" dirty="0">
              <a:solidFill>
                <a:schemeClr val="tx1">
                  <a:lumMod val="65000"/>
                  <a:lumOff val="35000"/>
                </a:schemeClr>
              </a:solidFill>
            </a:endParaRPr>
          </a:p>
          <a:p>
            <a:pPr lvl="0" defTabSz="1042050">
              <a:lnSpc>
                <a:spcPct val="100000"/>
              </a:lnSpc>
              <a:spcBef>
                <a:spcPts val="0"/>
              </a:spcBef>
              <a:buClrTx/>
              <a:buFont typeface="Arial" panose="020B0604020202020204" pitchFamily="34" charset="0"/>
              <a:buChar char="•"/>
              <a:defRPr/>
            </a:pPr>
            <a:r>
              <a:rPr lang="pl-PL" dirty="0">
                <a:solidFill>
                  <a:schemeClr val="tx1">
                    <a:lumMod val="65000"/>
                    <a:lumOff val="35000"/>
                  </a:schemeClr>
                </a:solidFill>
              </a:rPr>
              <a:t>o włączeniu </a:t>
            </a:r>
            <a:r>
              <a:rPr lang="pl-PL" b="1" dirty="0">
                <a:solidFill>
                  <a:srgbClr val="0094D8"/>
                </a:solidFill>
              </a:rPr>
              <a:t>decyduje minister właściwy</a:t>
            </a:r>
            <a:r>
              <a:rPr lang="pl-PL" b="1" dirty="0">
                <a:solidFill>
                  <a:schemeClr val="tx1">
                    <a:lumMod val="65000"/>
                    <a:lumOff val="35000"/>
                  </a:schemeClr>
                </a:solidFill>
              </a:rPr>
              <a:t> </a:t>
            </a:r>
            <a:r>
              <a:rPr lang="pl-PL" dirty="0">
                <a:solidFill>
                  <a:schemeClr val="tx1">
                    <a:lumMod val="65000"/>
                    <a:lumOff val="35000"/>
                  </a:schemeClr>
                </a:solidFill>
              </a:rPr>
              <a:t>dla kwalifikacji </a:t>
            </a:r>
            <a:br>
              <a:rPr lang="pl-PL" dirty="0">
                <a:solidFill>
                  <a:schemeClr val="tx1">
                    <a:lumMod val="65000"/>
                    <a:lumOff val="35000"/>
                  </a:schemeClr>
                </a:solidFill>
              </a:rPr>
            </a:br>
            <a:r>
              <a:rPr lang="pl-PL" dirty="0">
                <a:solidFill>
                  <a:schemeClr val="tx1">
                    <a:lumMod val="65000"/>
                    <a:lumOff val="35000"/>
                  </a:schemeClr>
                </a:solidFill>
              </a:rPr>
              <a:t>w odpowiedzi na inicjatywę zainteresowanego środowiska,</a:t>
            </a:r>
            <a:br>
              <a:rPr lang="pl-PL" dirty="0">
                <a:solidFill>
                  <a:schemeClr val="tx1">
                    <a:lumMod val="65000"/>
                    <a:lumOff val="35000"/>
                  </a:schemeClr>
                </a:solidFill>
              </a:rPr>
            </a:br>
            <a:endParaRPr lang="pl-PL" dirty="0">
              <a:solidFill>
                <a:schemeClr val="tx1">
                  <a:lumMod val="65000"/>
                  <a:lumOff val="35000"/>
                </a:schemeClr>
              </a:solidFill>
            </a:endParaRPr>
          </a:p>
          <a:p>
            <a:pPr lvl="0" defTabSz="1042050">
              <a:lnSpc>
                <a:spcPct val="100000"/>
              </a:lnSpc>
              <a:spcBef>
                <a:spcPts val="0"/>
              </a:spcBef>
              <a:buClrTx/>
              <a:buFont typeface="Arial" panose="020B0604020202020204" pitchFamily="34" charset="0"/>
              <a:buChar char="•"/>
              <a:defRPr/>
            </a:pPr>
            <a:r>
              <a:rPr lang="pl-PL" b="1" dirty="0">
                <a:solidFill>
                  <a:schemeClr val="tx1">
                    <a:lumMod val="65000"/>
                    <a:lumOff val="35000"/>
                  </a:schemeClr>
                </a:solidFill>
              </a:rPr>
              <a:t> </a:t>
            </a:r>
            <a:r>
              <a:rPr lang="pl-PL" b="1" dirty="0">
                <a:solidFill>
                  <a:srgbClr val="0094D8"/>
                </a:solidFill>
              </a:rPr>
              <a:t>wszystkie kwalifikacje rynkowe </a:t>
            </a:r>
            <a:r>
              <a:rPr lang="pl-PL" dirty="0">
                <a:solidFill>
                  <a:schemeClr val="tx1">
                    <a:lumMod val="65000"/>
                    <a:lumOff val="35000"/>
                  </a:schemeClr>
                </a:solidFill>
              </a:rPr>
              <a:t>włączone do Zintegrowanego Systemu Kwalifikacji są </a:t>
            </a:r>
            <a:r>
              <a:rPr lang="pl-PL" b="1" dirty="0">
                <a:solidFill>
                  <a:srgbClr val="0094D8"/>
                </a:solidFill>
              </a:rPr>
              <a:t>kwalifikacjami cząstkowymi</a:t>
            </a:r>
            <a:r>
              <a:rPr lang="pl-PL" dirty="0">
                <a:solidFill>
                  <a:srgbClr val="0094D8"/>
                </a:solidFill>
              </a:rPr>
              <a:t>.</a:t>
            </a:r>
            <a:endParaRPr lang="pl-PL" b="1" dirty="0">
              <a:solidFill>
                <a:srgbClr val="0094D8"/>
              </a:solidFill>
              <a:cs typeface="Calibri" panose="020F0502020204030204" pitchFamily="34" charset="0"/>
            </a:endParaRPr>
          </a:p>
          <a:p>
            <a:pPr marL="0" marR="0" lvl="0" indent="0" algn="l" defTabSz="1042050" rtl="0" eaLnBrk="1" fontAlgn="auto" latinLnBrk="0" hangingPunct="1">
              <a:lnSpc>
                <a:spcPct val="100000"/>
              </a:lnSpc>
              <a:spcBef>
                <a:spcPts val="0"/>
              </a:spcBef>
              <a:spcAft>
                <a:spcPts val="0"/>
              </a:spcAft>
              <a:buClrTx/>
              <a:buSzTx/>
              <a:buFontTx/>
              <a:buNone/>
              <a:tabLst/>
              <a:defRPr/>
            </a:pPr>
            <a:endParaRPr lang="pl-PL" sz="2800" b="1" dirty="0">
              <a:solidFill>
                <a:srgbClr val="0094D8"/>
              </a:solidFill>
              <a:latin typeface="Calibri" panose="020F0502020204030204" pitchFamily="34" charset="0"/>
              <a:cs typeface="Calibri" panose="020F0502020204030204" pitchFamily="34" charset="0"/>
            </a:endParaRPr>
          </a:p>
          <a:p>
            <a:pPr marL="0" lvl="0" indent="0" algn="r" defTabSz="1042050">
              <a:lnSpc>
                <a:spcPct val="100000"/>
              </a:lnSpc>
              <a:spcBef>
                <a:spcPts val="0"/>
              </a:spcBef>
              <a:buClrTx/>
              <a:buNone/>
              <a:defRPr/>
            </a:pPr>
            <a:r>
              <a:rPr lang="pl-PL" sz="1600" dirty="0">
                <a:solidFill>
                  <a:schemeClr val="tx1">
                    <a:lumMod val="65000"/>
                    <a:lumOff val="35000"/>
                  </a:schemeClr>
                </a:solidFill>
                <a:latin typeface="Calibri" panose="020F0502020204030204" pitchFamily="34" charset="0"/>
                <a:cs typeface="Calibri" panose="020F0502020204030204" pitchFamily="34" charset="0"/>
              </a:rPr>
              <a:t>(Słownik ZSK, IBE 2017, Wydanie II)</a:t>
            </a:r>
          </a:p>
          <a:p>
            <a:pPr marL="0" marR="0" lvl="0" indent="0" algn="r" defTabSz="1042050" rtl="0" eaLnBrk="1" fontAlgn="auto" latinLnBrk="0" hangingPunct="1">
              <a:lnSpc>
                <a:spcPct val="100000"/>
              </a:lnSpc>
              <a:spcBef>
                <a:spcPts val="0"/>
              </a:spcBef>
              <a:spcAft>
                <a:spcPts val="0"/>
              </a:spcAft>
              <a:buClrTx/>
              <a:buSzTx/>
              <a:buFontTx/>
              <a:buNone/>
              <a:tabLst/>
              <a:defRPr/>
            </a:pPr>
            <a:endParaRPr kumimoji="0" lang="pl-PL" sz="2800" b="1" i="0" u="none" strike="noStrike" kern="1200" cap="none" spc="0" normalizeH="0" baseline="0" noProof="0" dirty="0">
              <a:ln>
                <a:noFill/>
              </a:ln>
              <a:solidFill>
                <a:srgbClr val="0094D8"/>
              </a:solidFill>
              <a:effectLst/>
              <a:uLnTx/>
              <a:uFillTx/>
              <a:latin typeface="Calibri" panose="020F0502020204030204" pitchFamily="34" charset="0"/>
              <a:cs typeface="Calibri" panose="020F0502020204030204" pitchFamily="34" charset="0"/>
            </a:endParaRPr>
          </a:p>
          <a:p>
            <a:pPr marL="0" marR="0" lvl="0" indent="0" algn="l" defTabSz="1042050" rtl="0" eaLnBrk="1" fontAlgn="auto" latinLnBrk="0" hangingPunct="1">
              <a:lnSpc>
                <a:spcPct val="100000"/>
              </a:lnSpc>
              <a:spcBef>
                <a:spcPts val="0"/>
              </a:spcBef>
              <a:spcAft>
                <a:spcPts val="0"/>
              </a:spcAft>
              <a:buClrTx/>
              <a:buSzTx/>
              <a:buFontTx/>
              <a:buNone/>
              <a:tabLst/>
              <a:defRPr/>
            </a:pPr>
            <a:endParaRPr kumimoji="0" lang="pl-PL" sz="2500" b="1"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mn-ea"/>
              <a:cs typeface="Calibri" panose="020F0502020204030204" pitchFamily="34" charset="0"/>
              <a:sym typeface="Calibri"/>
            </a:endParaRPr>
          </a:p>
          <a:p>
            <a:pPr marL="0" marR="0" lvl="0" indent="0" algn="l" defTabSz="1042050" rtl="0" eaLnBrk="1" fontAlgn="auto" latinLnBrk="0" hangingPunct="1">
              <a:lnSpc>
                <a:spcPct val="100000"/>
              </a:lnSpc>
              <a:spcBef>
                <a:spcPts val="0"/>
              </a:spcBef>
              <a:spcAft>
                <a:spcPts val="0"/>
              </a:spcAft>
              <a:buClrTx/>
              <a:buSzTx/>
              <a:buFontTx/>
              <a:buNone/>
              <a:tabLst/>
              <a:defRPr/>
            </a:pPr>
            <a:endParaRPr kumimoji="0" lang="pl-PL" sz="2904" b="1" i="0" u="none" strike="noStrike" kern="1200" cap="none" spc="0" normalizeH="0" baseline="0" noProof="0" dirty="0">
              <a:ln>
                <a:noFill/>
              </a:ln>
              <a:solidFill>
                <a:srgbClr val="5B9BD5"/>
              </a:solidFill>
              <a:effectLst/>
              <a:uLnTx/>
              <a:uFillTx/>
              <a:latin typeface="Calibri"/>
              <a:ea typeface="Calibri"/>
              <a:cs typeface="+mn-cs"/>
            </a:endParaRPr>
          </a:p>
        </p:txBody>
      </p:sp>
      <p:sp>
        <p:nvSpPr>
          <p:cNvPr id="5" name="AutoShape 2">
            <a:extLst>
              <a:ext uri="{FF2B5EF4-FFF2-40B4-BE49-F238E27FC236}">
                <a16:creationId xmlns:a16="http://schemas.microsoft.com/office/drawing/2014/main" id="{5559E1A1-558A-4084-A469-56850FD04428}"/>
              </a:ext>
            </a:extLst>
          </p:cNvPr>
          <p:cNvSpPr>
            <a:spLocks/>
          </p:cNvSpPr>
          <p:nvPr/>
        </p:nvSpPr>
        <p:spPr bwMode="auto">
          <a:xfrm>
            <a:off x="1182750" y="565247"/>
            <a:ext cx="8867622" cy="5334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95363" rtl="0" eaLnBrk="1" fontAlgn="auto" latinLnBrk="0" hangingPunct="1">
              <a:lnSpc>
                <a:spcPct val="115000"/>
              </a:lnSpc>
              <a:spcBef>
                <a:spcPts val="0"/>
              </a:spcBef>
              <a:spcAft>
                <a:spcPts val="0"/>
              </a:spcAft>
              <a:buClrTx/>
              <a:buSzTx/>
              <a:buFontTx/>
              <a:buNone/>
              <a:tabLst/>
              <a:defRPr/>
            </a:pPr>
            <a:r>
              <a:rPr kumimoji="0" lang="pl-PL" altLang="sv-SE" sz="3200" b="1" i="0" u="none" strike="noStrike" kern="1200" cap="none" spc="0" normalizeH="0" baseline="0" noProof="0" dirty="0">
                <a:ln>
                  <a:noFill/>
                </a:ln>
                <a:solidFill>
                  <a:srgbClr val="0094D8"/>
                </a:solidFill>
                <a:effectLst/>
                <a:uLnTx/>
                <a:uFillTx/>
                <a:latin typeface="Calibri"/>
                <a:ea typeface="+mn-ea"/>
                <a:cs typeface="Calibri"/>
                <a:sym typeface="Avenir" charset="0"/>
              </a:rPr>
              <a:t>KWALIFIKACJE RYNKOWE</a:t>
            </a:r>
            <a:r>
              <a:rPr kumimoji="0" lang="pl-PL" altLang="sv-SE" sz="3200" b="1" i="0" u="none" strike="noStrike" kern="1200" cap="none" spc="0" normalizeH="0" noProof="0" dirty="0">
                <a:ln>
                  <a:noFill/>
                </a:ln>
                <a:solidFill>
                  <a:srgbClr val="0094D8"/>
                </a:solidFill>
                <a:effectLst/>
                <a:uLnTx/>
                <a:uFillTx/>
                <a:latin typeface="Calibri"/>
                <a:ea typeface="+mn-ea"/>
                <a:cs typeface="Calibri"/>
                <a:sym typeface="Avenir" charset="0"/>
              </a:rPr>
              <a:t> 			2/2</a:t>
            </a:r>
            <a:r>
              <a:rPr kumimoji="0" lang="pl-PL" altLang="sv-SE" sz="3200" b="1" i="0" u="none" strike="noStrike" kern="1200" cap="none" spc="0" normalizeH="0" baseline="0" noProof="0" dirty="0">
                <a:ln>
                  <a:noFill/>
                </a:ln>
                <a:solidFill>
                  <a:srgbClr val="0094D8"/>
                </a:solidFill>
                <a:effectLst/>
                <a:uLnTx/>
                <a:uFillTx/>
                <a:latin typeface="Calibri"/>
                <a:ea typeface="+mn-ea"/>
                <a:cs typeface="Calibri"/>
                <a:sym typeface="Avenir" charset="0"/>
              </a:rPr>
              <a:t> </a:t>
            </a:r>
            <a:endParaRPr kumimoji="0" lang="sv-SE" altLang="sv-SE" sz="3200" b="0" i="0" u="none" strike="noStrike" kern="1200" cap="none" spc="0" normalizeH="0" baseline="0" noProof="0" dirty="0">
              <a:ln>
                <a:noFill/>
              </a:ln>
              <a:solidFill>
                <a:srgbClr val="0094D8"/>
              </a:solidFill>
              <a:effectLst/>
              <a:uLnTx/>
              <a:uFillTx/>
              <a:latin typeface="Calibri"/>
              <a:ea typeface="+mn-ea"/>
              <a:cs typeface="Calibri"/>
              <a:sym typeface="Arial" panose="020B0604020202020204" pitchFamily="34" charset="0"/>
            </a:endParaRPr>
          </a:p>
        </p:txBody>
      </p:sp>
    </p:spTree>
    <p:extLst>
      <p:ext uri="{BB962C8B-B14F-4D97-AF65-F5344CB8AC3E}">
        <p14:creationId xmlns:p14="http://schemas.microsoft.com/office/powerpoint/2010/main" val="35808510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102659" y="712723"/>
            <a:ext cx="9210675" cy="642398"/>
          </a:xfrm>
        </p:spPr>
        <p:txBody>
          <a:bodyPr>
            <a:normAutofit/>
          </a:bodyPr>
          <a:lstStyle/>
          <a:p>
            <a:r>
              <a:rPr lang="pl-PL" sz="3600" dirty="0"/>
              <a:t>Przykłady kwalifikacji rynkowych</a:t>
            </a:r>
          </a:p>
        </p:txBody>
      </p:sp>
      <p:grpSp>
        <p:nvGrpSpPr>
          <p:cNvPr id="47" name="Grupa 46"/>
          <p:cNvGrpSpPr/>
          <p:nvPr/>
        </p:nvGrpSpPr>
        <p:grpSpPr>
          <a:xfrm>
            <a:off x="121920" y="3384168"/>
            <a:ext cx="3636446" cy="2605651"/>
            <a:chOff x="121920" y="3384168"/>
            <a:chExt cx="3636446" cy="2605651"/>
          </a:xfrm>
        </p:grpSpPr>
        <p:sp>
          <p:nvSpPr>
            <p:cNvPr id="26" name="Dowolny kształt 25"/>
            <p:cNvSpPr/>
            <p:nvPr/>
          </p:nvSpPr>
          <p:spPr>
            <a:xfrm>
              <a:off x="1803867" y="4311823"/>
              <a:ext cx="1954499" cy="1677996"/>
            </a:xfrm>
            <a:custGeom>
              <a:avLst/>
              <a:gdLst>
                <a:gd name="connsiteX0" fmla="*/ 0 w 1954499"/>
                <a:gd name="connsiteY0" fmla="*/ 838998 h 1677996"/>
                <a:gd name="connsiteX1" fmla="*/ 419499 w 1954499"/>
                <a:gd name="connsiteY1" fmla="*/ 0 h 1677996"/>
                <a:gd name="connsiteX2" fmla="*/ 1535000 w 1954499"/>
                <a:gd name="connsiteY2" fmla="*/ 0 h 1677996"/>
                <a:gd name="connsiteX3" fmla="*/ 1954499 w 1954499"/>
                <a:gd name="connsiteY3" fmla="*/ 838998 h 1677996"/>
                <a:gd name="connsiteX4" fmla="*/ 1535000 w 1954499"/>
                <a:gd name="connsiteY4" fmla="*/ 1677996 h 1677996"/>
                <a:gd name="connsiteX5" fmla="*/ 419499 w 1954499"/>
                <a:gd name="connsiteY5" fmla="*/ 1677996 h 1677996"/>
                <a:gd name="connsiteX6" fmla="*/ 0 w 1954499"/>
                <a:gd name="connsiteY6" fmla="*/ 838998 h 167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4499" h="1677996">
                  <a:moveTo>
                    <a:pt x="0" y="838998"/>
                  </a:moveTo>
                  <a:lnTo>
                    <a:pt x="419499" y="0"/>
                  </a:lnTo>
                  <a:lnTo>
                    <a:pt x="1535000" y="0"/>
                  </a:lnTo>
                  <a:lnTo>
                    <a:pt x="1954499" y="838998"/>
                  </a:lnTo>
                  <a:lnTo>
                    <a:pt x="1535000" y="1677996"/>
                  </a:lnTo>
                  <a:lnTo>
                    <a:pt x="419499" y="1677996"/>
                  </a:lnTo>
                  <a:lnTo>
                    <a:pt x="0" y="838998"/>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2708" tIns="276394" rIns="302708" bIns="276394"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pl-PL" sz="1300" b="0" i="0" u="none" strike="noStrike" kern="1200" cap="none" spc="0" normalizeH="0" baseline="0" noProof="0" dirty="0">
                  <a:ln>
                    <a:noFill/>
                  </a:ln>
                  <a:solidFill>
                    <a:prstClr val="white"/>
                  </a:solidFill>
                  <a:effectLst/>
                  <a:uLnTx/>
                  <a:uFillTx/>
                  <a:latin typeface="Calibri" panose="020F0502020204030204"/>
                  <a:ea typeface="+mn-ea"/>
                  <a:cs typeface="+mn-cs"/>
                </a:rPr>
                <a:t>serwisowanie rowerów</a:t>
              </a:r>
            </a:p>
          </p:txBody>
        </p:sp>
        <p:sp>
          <p:nvSpPr>
            <p:cNvPr id="27" name="Sześciokąt 26"/>
            <p:cNvSpPr/>
            <p:nvPr/>
          </p:nvSpPr>
          <p:spPr>
            <a:xfrm>
              <a:off x="1850501" y="5062165"/>
              <a:ext cx="227990" cy="196518"/>
            </a:xfrm>
            <a:prstGeom prst="hexagon">
              <a:avLst>
                <a:gd name="adj" fmla="val 25000"/>
                <a:gd name="vf" fmla="val 115470"/>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8" name="Sześciokąt 27"/>
            <p:cNvSpPr/>
            <p:nvPr/>
          </p:nvSpPr>
          <p:spPr>
            <a:xfrm>
              <a:off x="121920" y="3384168"/>
              <a:ext cx="1954499" cy="1677996"/>
            </a:xfrm>
            <a:prstGeom prst="hexagon">
              <a:avLst>
                <a:gd name="adj" fmla="val 25000"/>
                <a:gd name="vf" fmla="val 115470"/>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9" name="Sześciokąt 28"/>
            <p:cNvSpPr/>
            <p:nvPr/>
          </p:nvSpPr>
          <p:spPr>
            <a:xfrm>
              <a:off x="1460845" y="4839295"/>
              <a:ext cx="227990" cy="196518"/>
            </a:xfrm>
            <a:prstGeom prst="hexagon">
              <a:avLst>
                <a:gd name="adj" fmla="val 25000"/>
                <a:gd name="vf" fmla="val 115470"/>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grpSp>
        <p:nvGrpSpPr>
          <p:cNvPr id="49" name="Grupa 48"/>
          <p:cNvGrpSpPr/>
          <p:nvPr/>
        </p:nvGrpSpPr>
        <p:grpSpPr>
          <a:xfrm>
            <a:off x="3485814" y="3378809"/>
            <a:ext cx="3635410" cy="2607437"/>
            <a:chOff x="3485814" y="3378809"/>
            <a:chExt cx="3635410" cy="2607437"/>
          </a:xfrm>
        </p:grpSpPr>
        <p:sp>
          <p:nvSpPr>
            <p:cNvPr id="30" name="Dowolny kształt 29"/>
            <p:cNvSpPr/>
            <p:nvPr/>
          </p:nvSpPr>
          <p:spPr>
            <a:xfrm>
              <a:off x="3485814" y="3378809"/>
              <a:ext cx="1954499" cy="1677996"/>
            </a:xfrm>
            <a:custGeom>
              <a:avLst/>
              <a:gdLst>
                <a:gd name="connsiteX0" fmla="*/ 0 w 1954499"/>
                <a:gd name="connsiteY0" fmla="*/ 838998 h 1677996"/>
                <a:gd name="connsiteX1" fmla="*/ 419499 w 1954499"/>
                <a:gd name="connsiteY1" fmla="*/ 0 h 1677996"/>
                <a:gd name="connsiteX2" fmla="*/ 1535000 w 1954499"/>
                <a:gd name="connsiteY2" fmla="*/ 0 h 1677996"/>
                <a:gd name="connsiteX3" fmla="*/ 1954499 w 1954499"/>
                <a:gd name="connsiteY3" fmla="*/ 838998 h 1677996"/>
                <a:gd name="connsiteX4" fmla="*/ 1535000 w 1954499"/>
                <a:gd name="connsiteY4" fmla="*/ 1677996 h 1677996"/>
                <a:gd name="connsiteX5" fmla="*/ 419499 w 1954499"/>
                <a:gd name="connsiteY5" fmla="*/ 1677996 h 1677996"/>
                <a:gd name="connsiteX6" fmla="*/ 0 w 1954499"/>
                <a:gd name="connsiteY6" fmla="*/ 838998 h 167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4499" h="1677996">
                  <a:moveTo>
                    <a:pt x="0" y="838998"/>
                  </a:moveTo>
                  <a:lnTo>
                    <a:pt x="419499" y="0"/>
                  </a:lnTo>
                  <a:lnTo>
                    <a:pt x="1535000" y="0"/>
                  </a:lnTo>
                  <a:lnTo>
                    <a:pt x="1954499" y="838998"/>
                  </a:lnTo>
                  <a:lnTo>
                    <a:pt x="1535000" y="1677996"/>
                  </a:lnTo>
                  <a:lnTo>
                    <a:pt x="419499" y="1677996"/>
                  </a:lnTo>
                  <a:lnTo>
                    <a:pt x="0" y="838998"/>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2708" tIns="276394" rIns="302708" bIns="276394"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pl-PL" sz="1300" b="0" i="0" u="none" strike="noStrike" kern="1200" cap="none" spc="0" normalizeH="0" baseline="0" noProof="0" dirty="0">
                  <a:ln>
                    <a:noFill/>
                  </a:ln>
                  <a:solidFill>
                    <a:prstClr val="white"/>
                  </a:solidFill>
                  <a:effectLst/>
                  <a:uLnTx/>
                  <a:uFillTx/>
                  <a:latin typeface="Calibri" panose="020F0502020204030204"/>
                  <a:ea typeface="+mn-ea"/>
                  <a:cs typeface="+mn-cs"/>
                </a:rPr>
                <a:t>zaopatrywanie </a:t>
              </a:r>
              <a:br>
                <a:rPr kumimoji="0" lang="pl-PL" sz="13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pl-PL" sz="1300" b="0" i="0" u="none" strike="noStrike" kern="1200" cap="none" spc="0" normalizeH="0" baseline="0" noProof="0" dirty="0">
                  <a:ln>
                    <a:noFill/>
                  </a:ln>
                  <a:solidFill>
                    <a:prstClr val="white"/>
                  </a:solidFill>
                  <a:effectLst/>
                  <a:uLnTx/>
                  <a:uFillTx/>
                  <a:latin typeface="Calibri" panose="020F0502020204030204"/>
                  <a:ea typeface="+mn-ea"/>
                  <a:cs typeface="+mn-cs"/>
                </a:rPr>
                <a:t>w wyroby medyczne</a:t>
              </a:r>
            </a:p>
          </p:txBody>
        </p:sp>
        <p:sp>
          <p:nvSpPr>
            <p:cNvPr id="31" name="Sześciokąt 30"/>
            <p:cNvSpPr/>
            <p:nvPr/>
          </p:nvSpPr>
          <p:spPr>
            <a:xfrm>
              <a:off x="4830958" y="4830363"/>
              <a:ext cx="227990" cy="196518"/>
            </a:xfrm>
            <a:prstGeom prst="hexagon">
              <a:avLst>
                <a:gd name="adj" fmla="val 25000"/>
                <a:gd name="vf" fmla="val 115470"/>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2" name="Sześciokąt 31"/>
            <p:cNvSpPr/>
            <p:nvPr/>
          </p:nvSpPr>
          <p:spPr>
            <a:xfrm>
              <a:off x="5166725" y="4308250"/>
              <a:ext cx="1954499" cy="1677996"/>
            </a:xfrm>
            <a:prstGeom prst="hexagon">
              <a:avLst>
                <a:gd name="adj" fmla="val 25000"/>
                <a:gd name="vf" fmla="val 115470"/>
              </a:avLst>
            </a:prstGeom>
            <a:blipFill dpi="0" rotWithShape="1">
              <a:blip r:embed="rId4" cstate="print">
                <a:extLst>
                  <a:ext uri="{28A0092B-C50C-407E-A947-70E740481C1C}">
                    <a14:useLocalDpi xmlns:a14="http://schemas.microsoft.com/office/drawing/2010/main" val="0"/>
                  </a:ext>
                </a:extLst>
              </a:blip>
              <a:srcRect/>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3" name="Sześciokąt 32"/>
            <p:cNvSpPr/>
            <p:nvPr/>
          </p:nvSpPr>
          <p:spPr>
            <a:xfrm>
              <a:off x="5214396" y="5055018"/>
              <a:ext cx="227990" cy="196518"/>
            </a:xfrm>
            <a:prstGeom prst="hexagon">
              <a:avLst>
                <a:gd name="adj" fmla="val 25000"/>
                <a:gd name="vf" fmla="val 115470"/>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grpSp>
        <p:nvGrpSpPr>
          <p:cNvPr id="48" name="Grupa 47"/>
          <p:cNvGrpSpPr/>
          <p:nvPr/>
        </p:nvGrpSpPr>
        <p:grpSpPr>
          <a:xfrm>
            <a:off x="1803867" y="1523500"/>
            <a:ext cx="3636446" cy="2611010"/>
            <a:chOff x="1803867" y="1523500"/>
            <a:chExt cx="3636446" cy="2611010"/>
          </a:xfrm>
        </p:grpSpPr>
        <p:sp>
          <p:nvSpPr>
            <p:cNvPr id="34" name="Dowolny kształt 33"/>
            <p:cNvSpPr/>
            <p:nvPr/>
          </p:nvSpPr>
          <p:spPr>
            <a:xfrm>
              <a:off x="1803867" y="2456514"/>
              <a:ext cx="1954499" cy="1677996"/>
            </a:xfrm>
            <a:custGeom>
              <a:avLst/>
              <a:gdLst>
                <a:gd name="connsiteX0" fmla="*/ 0 w 1954499"/>
                <a:gd name="connsiteY0" fmla="*/ 838998 h 1677996"/>
                <a:gd name="connsiteX1" fmla="*/ 419499 w 1954499"/>
                <a:gd name="connsiteY1" fmla="*/ 0 h 1677996"/>
                <a:gd name="connsiteX2" fmla="*/ 1535000 w 1954499"/>
                <a:gd name="connsiteY2" fmla="*/ 0 h 1677996"/>
                <a:gd name="connsiteX3" fmla="*/ 1954499 w 1954499"/>
                <a:gd name="connsiteY3" fmla="*/ 838998 h 1677996"/>
                <a:gd name="connsiteX4" fmla="*/ 1535000 w 1954499"/>
                <a:gd name="connsiteY4" fmla="*/ 1677996 h 1677996"/>
                <a:gd name="connsiteX5" fmla="*/ 419499 w 1954499"/>
                <a:gd name="connsiteY5" fmla="*/ 1677996 h 1677996"/>
                <a:gd name="connsiteX6" fmla="*/ 0 w 1954499"/>
                <a:gd name="connsiteY6" fmla="*/ 838998 h 167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4499" h="1677996">
                  <a:moveTo>
                    <a:pt x="0" y="838998"/>
                  </a:moveTo>
                  <a:lnTo>
                    <a:pt x="419499" y="0"/>
                  </a:lnTo>
                  <a:lnTo>
                    <a:pt x="1535000" y="0"/>
                  </a:lnTo>
                  <a:lnTo>
                    <a:pt x="1954499" y="838998"/>
                  </a:lnTo>
                  <a:lnTo>
                    <a:pt x="1535000" y="1677996"/>
                  </a:lnTo>
                  <a:lnTo>
                    <a:pt x="419499" y="1677996"/>
                  </a:lnTo>
                  <a:lnTo>
                    <a:pt x="0" y="838998"/>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2708" tIns="276394" rIns="302708" bIns="276394"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pl-PL" sz="1300" b="0" i="0" u="none" strike="noStrike" kern="1200" cap="none" spc="0" normalizeH="0" baseline="0" noProof="0" dirty="0">
                  <a:ln>
                    <a:noFill/>
                  </a:ln>
                  <a:solidFill>
                    <a:prstClr val="white"/>
                  </a:solidFill>
                  <a:effectLst/>
                  <a:uLnTx/>
                  <a:uFillTx/>
                  <a:latin typeface="Calibri" panose="020F0502020204030204"/>
                  <a:ea typeface="+mn-ea"/>
                  <a:cs typeface="+mn-cs"/>
                </a:rPr>
                <a:t>pilotowanie imprez turystycznych (PRK4)</a:t>
              </a:r>
            </a:p>
          </p:txBody>
        </p:sp>
        <p:sp>
          <p:nvSpPr>
            <p:cNvPr id="35" name="Sześciokąt 34"/>
            <p:cNvSpPr/>
            <p:nvPr/>
          </p:nvSpPr>
          <p:spPr>
            <a:xfrm>
              <a:off x="3142792" y="2488225"/>
              <a:ext cx="227990" cy="196518"/>
            </a:xfrm>
            <a:prstGeom prst="hexagon">
              <a:avLst>
                <a:gd name="adj" fmla="val 25000"/>
                <a:gd name="vf" fmla="val 115470"/>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6" name="Sześciokąt 35"/>
            <p:cNvSpPr/>
            <p:nvPr/>
          </p:nvSpPr>
          <p:spPr>
            <a:xfrm>
              <a:off x="3485814" y="1523500"/>
              <a:ext cx="1954499" cy="1677996"/>
            </a:xfrm>
            <a:prstGeom prst="hexagon">
              <a:avLst>
                <a:gd name="adj" fmla="val 25000"/>
                <a:gd name="vf" fmla="val 115470"/>
              </a:avLst>
            </a:prstGeom>
            <a:blipFill dpi="0" rotWithShape="1">
              <a:blip r:embed="rId5" cstate="print">
                <a:extLst>
                  <a:ext uri="{28A0092B-C50C-407E-A947-70E740481C1C}">
                    <a14:useLocalDpi xmlns:a14="http://schemas.microsoft.com/office/drawing/2010/main" val="0"/>
                  </a:ext>
                </a:extLst>
              </a:blip>
              <a:srcRect/>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7" name="Sześciokąt 36"/>
            <p:cNvSpPr/>
            <p:nvPr/>
          </p:nvSpPr>
          <p:spPr>
            <a:xfrm>
              <a:off x="3540739" y="2267142"/>
              <a:ext cx="227990" cy="196518"/>
            </a:xfrm>
            <a:prstGeom prst="hexagon">
              <a:avLst>
                <a:gd name="adj" fmla="val 25000"/>
                <a:gd name="vf" fmla="val 115470"/>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grpSp>
        <p:nvGrpSpPr>
          <p:cNvPr id="50" name="Grupa 49"/>
          <p:cNvGrpSpPr/>
          <p:nvPr/>
        </p:nvGrpSpPr>
        <p:grpSpPr>
          <a:xfrm>
            <a:off x="5166725" y="2452941"/>
            <a:ext cx="3636447" cy="2621283"/>
            <a:chOff x="5166725" y="2452941"/>
            <a:chExt cx="3636447" cy="2621283"/>
          </a:xfrm>
        </p:grpSpPr>
        <p:sp>
          <p:nvSpPr>
            <p:cNvPr id="38" name="Dowolny kształt 37"/>
            <p:cNvSpPr/>
            <p:nvPr/>
          </p:nvSpPr>
          <p:spPr>
            <a:xfrm>
              <a:off x="5166725" y="2452941"/>
              <a:ext cx="1954499" cy="1677996"/>
            </a:xfrm>
            <a:custGeom>
              <a:avLst/>
              <a:gdLst>
                <a:gd name="connsiteX0" fmla="*/ 0 w 1954499"/>
                <a:gd name="connsiteY0" fmla="*/ 838998 h 1677996"/>
                <a:gd name="connsiteX1" fmla="*/ 419499 w 1954499"/>
                <a:gd name="connsiteY1" fmla="*/ 0 h 1677996"/>
                <a:gd name="connsiteX2" fmla="*/ 1535000 w 1954499"/>
                <a:gd name="connsiteY2" fmla="*/ 0 h 1677996"/>
                <a:gd name="connsiteX3" fmla="*/ 1954499 w 1954499"/>
                <a:gd name="connsiteY3" fmla="*/ 838998 h 1677996"/>
                <a:gd name="connsiteX4" fmla="*/ 1535000 w 1954499"/>
                <a:gd name="connsiteY4" fmla="*/ 1677996 h 1677996"/>
                <a:gd name="connsiteX5" fmla="*/ 419499 w 1954499"/>
                <a:gd name="connsiteY5" fmla="*/ 1677996 h 1677996"/>
                <a:gd name="connsiteX6" fmla="*/ 0 w 1954499"/>
                <a:gd name="connsiteY6" fmla="*/ 838998 h 167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4499" h="1677996">
                  <a:moveTo>
                    <a:pt x="0" y="838998"/>
                  </a:moveTo>
                  <a:lnTo>
                    <a:pt x="419499" y="0"/>
                  </a:lnTo>
                  <a:lnTo>
                    <a:pt x="1535000" y="0"/>
                  </a:lnTo>
                  <a:lnTo>
                    <a:pt x="1954499" y="838998"/>
                  </a:lnTo>
                  <a:lnTo>
                    <a:pt x="1535000" y="1677996"/>
                  </a:lnTo>
                  <a:lnTo>
                    <a:pt x="419499" y="1677996"/>
                  </a:lnTo>
                  <a:lnTo>
                    <a:pt x="0" y="838998"/>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2708" tIns="276394" rIns="302708" bIns="276394"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pl-PL" sz="1300" b="0" i="0" u="none" strike="noStrike" kern="1200" cap="none" spc="0" normalizeH="0" baseline="0" noProof="0" dirty="0">
                  <a:ln>
                    <a:noFill/>
                  </a:ln>
                  <a:solidFill>
                    <a:prstClr val="white"/>
                  </a:solidFill>
                  <a:effectLst/>
                  <a:uLnTx/>
                  <a:uFillTx/>
                  <a:latin typeface="Calibri" panose="020F0502020204030204"/>
                  <a:ea typeface="+mn-ea"/>
                  <a:cs typeface="+mn-cs"/>
                </a:rPr>
                <a:t>montowanie stolarki budowlanej (PRK3)</a:t>
              </a:r>
            </a:p>
          </p:txBody>
        </p:sp>
        <p:sp>
          <p:nvSpPr>
            <p:cNvPr id="39" name="Sześciokąt 38"/>
            <p:cNvSpPr/>
            <p:nvPr/>
          </p:nvSpPr>
          <p:spPr>
            <a:xfrm>
              <a:off x="6858000" y="3196583"/>
              <a:ext cx="227990" cy="196518"/>
            </a:xfrm>
            <a:prstGeom prst="hexagon">
              <a:avLst>
                <a:gd name="adj" fmla="val 25000"/>
                <a:gd name="vf" fmla="val 115470"/>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0" name="Sześciokąt 39"/>
            <p:cNvSpPr/>
            <p:nvPr/>
          </p:nvSpPr>
          <p:spPr>
            <a:xfrm>
              <a:off x="6848673" y="3396228"/>
              <a:ext cx="1954499" cy="1677996"/>
            </a:xfrm>
            <a:prstGeom prst="hexagon">
              <a:avLst>
                <a:gd name="adj" fmla="val 25000"/>
                <a:gd name="vf" fmla="val 115470"/>
              </a:avLst>
            </a:prstGeom>
            <a:blipFill dpi="0" rotWithShape="1">
              <a:blip r:embed="rId6" cstate="print">
                <a:extLst>
                  <a:ext uri="{28A0092B-C50C-407E-A947-70E740481C1C}">
                    <a14:useLocalDpi xmlns:a14="http://schemas.microsoft.com/office/drawing/2010/main" val="0"/>
                  </a:ext>
                </a:extLst>
              </a:blip>
              <a:srcRect/>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41" name="Sześciokąt 40"/>
            <p:cNvSpPr/>
            <p:nvPr/>
          </p:nvSpPr>
          <p:spPr>
            <a:xfrm>
              <a:off x="7230038" y="3426599"/>
              <a:ext cx="227990" cy="196518"/>
            </a:xfrm>
            <a:prstGeom prst="hexagon">
              <a:avLst>
                <a:gd name="adj" fmla="val 25000"/>
                <a:gd name="vf" fmla="val 115470"/>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grpSp>
        <p:nvGrpSpPr>
          <p:cNvPr id="51" name="Grupa 50"/>
          <p:cNvGrpSpPr/>
          <p:nvPr/>
        </p:nvGrpSpPr>
        <p:grpSpPr>
          <a:xfrm>
            <a:off x="6848673" y="1541365"/>
            <a:ext cx="3636446" cy="2614137"/>
            <a:chOff x="6848673" y="1541365"/>
            <a:chExt cx="3636446" cy="2614137"/>
          </a:xfrm>
        </p:grpSpPr>
        <p:sp>
          <p:nvSpPr>
            <p:cNvPr id="42" name="Dowolny kształt 41"/>
            <p:cNvSpPr/>
            <p:nvPr/>
          </p:nvSpPr>
          <p:spPr>
            <a:xfrm>
              <a:off x="6848673" y="1541365"/>
              <a:ext cx="1954499" cy="1677996"/>
            </a:xfrm>
            <a:custGeom>
              <a:avLst/>
              <a:gdLst>
                <a:gd name="connsiteX0" fmla="*/ 0 w 1954499"/>
                <a:gd name="connsiteY0" fmla="*/ 838998 h 1677996"/>
                <a:gd name="connsiteX1" fmla="*/ 419499 w 1954499"/>
                <a:gd name="connsiteY1" fmla="*/ 0 h 1677996"/>
                <a:gd name="connsiteX2" fmla="*/ 1535000 w 1954499"/>
                <a:gd name="connsiteY2" fmla="*/ 0 h 1677996"/>
                <a:gd name="connsiteX3" fmla="*/ 1954499 w 1954499"/>
                <a:gd name="connsiteY3" fmla="*/ 838998 h 1677996"/>
                <a:gd name="connsiteX4" fmla="*/ 1535000 w 1954499"/>
                <a:gd name="connsiteY4" fmla="*/ 1677996 h 1677996"/>
                <a:gd name="connsiteX5" fmla="*/ 419499 w 1954499"/>
                <a:gd name="connsiteY5" fmla="*/ 1677996 h 1677996"/>
                <a:gd name="connsiteX6" fmla="*/ 0 w 1954499"/>
                <a:gd name="connsiteY6" fmla="*/ 838998 h 167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4499" h="1677996">
                  <a:moveTo>
                    <a:pt x="0" y="838998"/>
                  </a:moveTo>
                  <a:lnTo>
                    <a:pt x="419499" y="0"/>
                  </a:lnTo>
                  <a:lnTo>
                    <a:pt x="1535000" y="0"/>
                  </a:lnTo>
                  <a:lnTo>
                    <a:pt x="1954499" y="838998"/>
                  </a:lnTo>
                  <a:lnTo>
                    <a:pt x="1535000" y="1677996"/>
                  </a:lnTo>
                  <a:lnTo>
                    <a:pt x="419499" y="1677996"/>
                  </a:lnTo>
                  <a:lnTo>
                    <a:pt x="0" y="838998"/>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2708" tIns="276394" rIns="302708" bIns="276394"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pl-PL" sz="1300" b="0" i="0" u="none" strike="noStrike" kern="1200" cap="none" spc="0" normalizeH="0" baseline="0" noProof="0" dirty="0">
                  <a:ln>
                    <a:noFill/>
                  </a:ln>
                  <a:solidFill>
                    <a:prstClr val="white"/>
                  </a:solidFill>
                  <a:effectLst/>
                  <a:uLnTx/>
                  <a:uFillTx/>
                  <a:latin typeface="Calibri" panose="020F0502020204030204"/>
                  <a:ea typeface="+mn-ea"/>
                  <a:cs typeface="+mn-cs"/>
                </a:rPr>
                <a:t>obsługa procesów księgowych</a:t>
              </a:r>
            </a:p>
          </p:txBody>
        </p:sp>
        <p:sp>
          <p:nvSpPr>
            <p:cNvPr id="43" name="Sześciokąt 42"/>
            <p:cNvSpPr/>
            <p:nvPr/>
          </p:nvSpPr>
          <p:spPr>
            <a:xfrm>
              <a:off x="8539947" y="2293493"/>
              <a:ext cx="227990" cy="196518"/>
            </a:xfrm>
            <a:prstGeom prst="hexagon">
              <a:avLst>
                <a:gd name="adj" fmla="val 25000"/>
                <a:gd name="vf" fmla="val 115470"/>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4" name="Sześciokąt 43"/>
            <p:cNvSpPr/>
            <p:nvPr/>
          </p:nvSpPr>
          <p:spPr>
            <a:xfrm>
              <a:off x="8530620" y="2477506"/>
              <a:ext cx="1954499" cy="1677996"/>
            </a:xfrm>
            <a:prstGeom prst="hexagon">
              <a:avLst>
                <a:gd name="adj" fmla="val 25000"/>
                <a:gd name="vf" fmla="val 115470"/>
              </a:avLst>
            </a:prstGeom>
            <a:blipFill dpi="0" rotWithShape="1">
              <a:blip r:embed="rId7" cstate="print">
                <a:extLst>
                  <a:ext uri="{28A0092B-C50C-407E-A947-70E740481C1C}">
                    <a14:useLocalDpi xmlns:a14="http://schemas.microsoft.com/office/drawing/2010/main" val="0"/>
                  </a:ext>
                </a:extLst>
              </a:blip>
              <a:srcRect/>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45" name="Sześciokąt 44"/>
            <p:cNvSpPr/>
            <p:nvPr/>
          </p:nvSpPr>
          <p:spPr>
            <a:xfrm>
              <a:off x="8920276" y="2515023"/>
              <a:ext cx="227990" cy="196518"/>
            </a:xfrm>
            <a:prstGeom prst="hexagon">
              <a:avLst>
                <a:gd name="adj" fmla="val 25000"/>
                <a:gd name="vf" fmla="val 115470"/>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sp>
        <p:nvSpPr>
          <p:cNvPr id="46" name="Prostokąt 45"/>
          <p:cNvSpPr/>
          <p:nvPr/>
        </p:nvSpPr>
        <p:spPr bwMode="auto">
          <a:xfrm>
            <a:off x="10369550" y="120651"/>
            <a:ext cx="152400" cy="152400"/>
          </a:xfrm>
          <a:prstGeom prst="rect">
            <a:avLst/>
          </a:prstGeom>
          <a:solidFill>
            <a:srgbClr val="FFFFFF"/>
          </a:solidFill>
          <a:ln w="25400" cap="flat" cmpd="sng" algn="ctr">
            <a:solidFill>
              <a:srgbClr val="00A1E4"/>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square" lIns="45719" tIns="45719" rIns="45719" bIns="45719" numCol="1" rtlCol="0" anchor="t" anchorCtr="0" compatLnSpc="1">
            <a:prstTxWarp prst="textNoShape">
              <a:avLst/>
            </a:prstTxWarp>
          </a:bodyPr>
          <a:lstStyle/>
          <a:p>
            <a:pPr marL="457200" marR="0" indent="0" algn="l" defTabSz="914400" rtl="0" eaLnBrk="1" fontAlgn="base" latinLnBrk="0" hangingPunct="0">
              <a:lnSpc>
                <a:spcPct val="100000"/>
              </a:lnSpc>
              <a:spcBef>
                <a:spcPct val="0"/>
              </a:spcBef>
              <a:spcAft>
                <a:spcPct val="0"/>
              </a:spcAft>
              <a:buClrTx/>
              <a:buSzTx/>
              <a:buFontTx/>
              <a:buNone/>
              <a:tabLst/>
            </a:pPr>
            <a:endParaRPr kumimoji="0" lang="pl-PL"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5999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noAutofit/>
          </a:bodyPr>
          <a:lstStyle/>
          <a:p>
            <a:r>
              <a:rPr lang="pl-PL" dirty="0">
                <a:solidFill>
                  <a:srgbClr val="0094D8"/>
                </a:solidFill>
              </a:rPr>
              <a:t>Kwalifikacje rynkowe </a:t>
            </a:r>
            <a:r>
              <a:rPr lang="pl-PL" dirty="0"/>
              <a:t>włączone do systemu </a:t>
            </a:r>
            <a:r>
              <a:rPr lang="pl-PL" sz="1800" b="0" dirty="0"/>
              <a:t>(przykłady) </a:t>
            </a:r>
            <a:br>
              <a:rPr lang="pl-PL" dirty="0"/>
            </a:br>
            <a:endParaRPr lang="en-US" dirty="0"/>
          </a:p>
        </p:txBody>
      </p:sp>
      <p:graphicFrame>
        <p:nvGraphicFramePr>
          <p:cNvPr id="5" name="Tabela 4"/>
          <p:cNvGraphicFramePr>
            <a:graphicFrameLocks noGrp="1"/>
          </p:cNvGraphicFramePr>
          <p:nvPr>
            <p:extLst>
              <p:ext uri="{D42A27DB-BD31-4B8C-83A1-F6EECF244321}">
                <p14:modId xmlns:p14="http://schemas.microsoft.com/office/powerpoint/2010/main" val="2575900519"/>
              </p:ext>
            </p:extLst>
          </p:nvPr>
        </p:nvGraphicFramePr>
        <p:xfrm>
          <a:off x="1415142" y="1725058"/>
          <a:ext cx="8364477" cy="4886960"/>
        </p:xfrm>
        <a:graphic>
          <a:graphicData uri="http://schemas.openxmlformats.org/drawingml/2006/table">
            <a:tbl>
              <a:tblPr firstRow="1" bandRow="1">
                <a:tableStyleId>{5C22544A-7EE6-4342-B048-85BDC9FD1C3A}</a:tableStyleId>
              </a:tblPr>
              <a:tblGrid>
                <a:gridCol w="8364477">
                  <a:extLst>
                    <a:ext uri="{9D8B030D-6E8A-4147-A177-3AD203B41FA5}">
                      <a16:colId xmlns:a16="http://schemas.microsoft.com/office/drawing/2014/main" val="790792663"/>
                    </a:ext>
                  </a:extLst>
                </a:gridCol>
              </a:tblGrid>
              <a:tr h="370840">
                <a:tc>
                  <a:txBody>
                    <a:bodyPr/>
                    <a:lstStyle/>
                    <a:p>
                      <a:pPr marL="285750" indent="-285750">
                        <a:buFont typeface="Arial" panose="020B0604020202020204" pitchFamily="34" charset="0"/>
                        <a:buChar char="•"/>
                      </a:pPr>
                      <a:r>
                        <a:rPr lang="pl-PL" b="1" dirty="0">
                          <a:solidFill>
                            <a:srgbClr val="595959"/>
                          </a:solidFill>
                        </a:rPr>
                        <a:t>Montowanie stolarki budowlanej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3468246"/>
                  </a:ext>
                </a:extLst>
              </a:tr>
              <a:tr h="370840">
                <a:tc>
                  <a:txBody>
                    <a:bodyPr/>
                    <a:lstStyle/>
                    <a:p>
                      <a:pPr marL="285750" indent="-285750">
                        <a:buFont typeface="Arial" panose="020B0604020202020204" pitchFamily="34" charset="0"/>
                        <a:buChar char="•"/>
                      </a:pPr>
                      <a:r>
                        <a:rPr lang="pl-PL" b="1" dirty="0">
                          <a:solidFill>
                            <a:srgbClr val="595959"/>
                          </a:solidFill>
                        </a:rPr>
                        <a:t>Pilotowanie imprez turystycznych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804680"/>
                  </a:ext>
                </a:extLst>
              </a:tr>
              <a:tr h="370840">
                <a:tc>
                  <a:txBody>
                    <a:bodyPr/>
                    <a:lstStyle/>
                    <a:p>
                      <a:pPr marL="285750" indent="-285750">
                        <a:buFont typeface="Arial" panose="020B0604020202020204" pitchFamily="34" charset="0"/>
                        <a:buChar char="•"/>
                      </a:pPr>
                      <a:r>
                        <a:rPr lang="pl-PL" b="1" dirty="0">
                          <a:solidFill>
                            <a:srgbClr val="595959"/>
                          </a:solidFill>
                        </a:rPr>
                        <a:t>Odzyskiwanie danych z dysków twardych HDD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8230046"/>
                  </a:ext>
                </a:extLst>
              </a:tr>
              <a:tr h="370840">
                <a:tc>
                  <a:txBody>
                    <a:bodyPr/>
                    <a:lstStyle/>
                    <a:p>
                      <a:pPr marL="285750" indent="-285750">
                        <a:buFont typeface="Arial" panose="020B0604020202020204" pitchFamily="34" charset="0"/>
                        <a:buChar char="•"/>
                      </a:pPr>
                      <a:r>
                        <a:rPr lang="pl-PL" b="1" dirty="0">
                          <a:solidFill>
                            <a:srgbClr val="595959"/>
                          </a:solidFill>
                        </a:rPr>
                        <a:t>Certyfikat umiejętności komputerowych − Poziom Podstawowy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465002"/>
                  </a:ext>
                </a:extLst>
              </a:tr>
              <a:tr h="370840">
                <a:tc>
                  <a:txBody>
                    <a:bodyPr/>
                    <a:lstStyle/>
                    <a:p>
                      <a:pPr marL="285750" indent="-285750">
                        <a:buFont typeface="Arial" panose="020B0604020202020204" pitchFamily="34" charset="0"/>
                        <a:buChar char="•"/>
                      </a:pPr>
                      <a:r>
                        <a:rPr lang="pl-PL" b="1" dirty="0">
                          <a:solidFill>
                            <a:srgbClr val="595959"/>
                          </a:solidFill>
                        </a:rPr>
                        <a:t>Planowanie, tworzenie i dystrybuowanie treści marketingowych </a:t>
                      </a:r>
                      <a:br>
                        <a:rPr lang="pl-PL" b="1" dirty="0">
                          <a:solidFill>
                            <a:srgbClr val="595959"/>
                          </a:solidFill>
                        </a:rPr>
                      </a:br>
                      <a:r>
                        <a:rPr lang="pl-PL" b="1" dirty="0">
                          <a:solidFill>
                            <a:srgbClr val="595959"/>
                          </a:solidFill>
                        </a:rPr>
                        <a:t>(</a:t>
                      </a:r>
                      <a:r>
                        <a:rPr lang="pl-PL" b="1" dirty="0" err="1">
                          <a:solidFill>
                            <a:srgbClr val="595959"/>
                          </a:solidFill>
                        </a:rPr>
                        <a:t>content</a:t>
                      </a:r>
                      <a:r>
                        <a:rPr lang="pl-PL" b="1" dirty="0">
                          <a:solidFill>
                            <a:srgbClr val="595959"/>
                          </a:solidFill>
                        </a:rPr>
                        <a:t> marketing)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3277987"/>
                  </a:ext>
                </a:extLst>
              </a:tr>
              <a:tr h="370840">
                <a:tc>
                  <a:txBody>
                    <a:bodyPr/>
                    <a:lstStyle/>
                    <a:p>
                      <a:pPr marL="285750" indent="-285750">
                        <a:buFont typeface="Arial" panose="020B0604020202020204" pitchFamily="34" charset="0"/>
                        <a:buChar char="•"/>
                      </a:pPr>
                      <a:r>
                        <a:rPr lang="pl-PL" b="1" dirty="0">
                          <a:solidFill>
                            <a:srgbClr val="595959"/>
                          </a:solidFill>
                        </a:rPr>
                        <a:t>Praca z dzieckiem metodą Marii Montessori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0134331"/>
                  </a:ext>
                </a:extLst>
              </a:tr>
              <a:tr h="370840">
                <a:tc>
                  <a:txBody>
                    <a:bodyPr/>
                    <a:lstStyle/>
                    <a:p>
                      <a:pPr marL="285750" indent="-285750">
                        <a:buFont typeface="Arial" panose="020B0604020202020204" pitchFamily="34" charset="0"/>
                        <a:buChar char="•"/>
                      </a:pPr>
                      <a:r>
                        <a:rPr lang="pl-PL" b="1" dirty="0">
                          <a:solidFill>
                            <a:srgbClr val="595959"/>
                          </a:solidFill>
                        </a:rPr>
                        <a:t>Prowadzenie terapii środowiskowej dzieci i młodzieży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249462"/>
                  </a:ext>
                </a:extLst>
              </a:tr>
              <a:tr h="370840">
                <a:tc>
                  <a:txBody>
                    <a:bodyPr/>
                    <a:lstStyle/>
                    <a:p>
                      <a:pPr marL="285750" indent="-285750">
                        <a:buFont typeface="Arial" panose="020B0604020202020204" pitchFamily="34" charset="0"/>
                        <a:buChar char="•"/>
                      </a:pPr>
                      <a:r>
                        <a:rPr lang="pl-PL" b="1" dirty="0">
                          <a:solidFill>
                            <a:srgbClr val="595959"/>
                          </a:solidFill>
                        </a:rPr>
                        <a:t>Montowanie i serwisowanie przyłączy oraz instalacji wewnątrzbudynkowych </a:t>
                      </a:r>
                      <a:br>
                        <a:rPr lang="pl-PL" b="1" dirty="0">
                          <a:solidFill>
                            <a:srgbClr val="595959"/>
                          </a:solidFill>
                        </a:rPr>
                      </a:br>
                      <a:r>
                        <a:rPr lang="pl-PL" b="1" dirty="0">
                          <a:solidFill>
                            <a:srgbClr val="595959"/>
                          </a:solidFill>
                        </a:rPr>
                        <a:t>w technologii światłowodowej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9267556"/>
                  </a:ext>
                </a:extLst>
              </a:tr>
              <a:tr h="370840">
                <a:tc>
                  <a:txBody>
                    <a:bodyPr/>
                    <a:lstStyle/>
                    <a:p>
                      <a:pPr marL="285750" indent="-285750">
                        <a:buFont typeface="Arial" panose="020B0604020202020204" pitchFamily="34" charset="0"/>
                        <a:buChar char="•"/>
                      </a:pPr>
                      <a:r>
                        <a:rPr lang="pl-PL" b="1" dirty="0">
                          <a:solidFill>
                            <a:srgbClr val="595959"/>
                          </a:solidFill>
                        </a:rPr>
                        <a:t>Prowadzenie szkoleń metodami aktywizującymi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6443465"/>
                  </a:ext>
                </a:extLst>
              </a:tr>
              <a:tr h="370840">
                <a:tc>
                  <a:txBody>
                    <a:bodyPr/>
                    <a:lstStyle/>
                    <a:p>
                      <a:pPr marL="285750" indent="-285750">
                        <a:buFont typeface="Arial" panose="020B0604020202020204" pitchFamily="34" charset="0"/>
                        <a:buChar char="•"/>
                      </a:pPr>
                      <a:r>
                        <a:rPr lang="pl-PL" b="1" dirty="0">
                          <a:solidFill>
                            <a:srgbClr val="595959"/>
                          </a:solidFill>
                        </a:rPr>
                        <a:t>Diagnoza i pomoc psychoonkologiczna osobom chorym onkologicznie, osobom </a:t>
                      </a:r>
                      <a:br>
                        <a:rPr lang="pl-PL" b="1" dirty="0">
                          <a:solidFill>
                            <a:srgbClr val="595959"/>
                          </a:solidFill>
                        </a:rPr>
                      </a:br>
                      <a:r>
                        <a:rPr lang="pl-PL" b="1" dirty="0">
                          <a:solidFill>
                            <a:srgbClr val="595959"/>
                          </a:solidFill>
                        </a:rPr>
                        <a:t>po chorobie nowotworowej oraz ich rodzinom i otoczeniu – </a:t>
                      </a:r>
                      <a:r>
                        <a:rPr lang="pl-PL" b="1" dirty="0" err="1">
                          <a:solidFill>
                            <a:srgbClr val="595959"/>
                          </a:solidFill>
                        </a:rPr>
                        <a:t>Psychoonkolog</a:t>
                      </a:r>
                      <a:endParaRPr lang="pl-PL" b="1" dirty="0">
                        <a:solidFill>
                          <a:srgbClr val="595959"/>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82901081"/>
                  </a:ext>
                </a:extLst>
              </a:tr>
              <a:tr h="370840">
                <a:tc>
                  <a:txBody>
                    <a:bodyPr/>
                    <a:lstStyle/>
                    <a:p>
                      <a:pPr marL="285750" indent="-285750">
                        <a:buFont typeface="Arial" panose="020B0604020202020204" pitchFamily="34" charset="0"/>
                        <a:buChar char="•"/>
                      </a:pPr>
                      <a:r>
                        <a:rPr lang="pl-PL" b="1" dirty="0">
                          <a:solidFill>
                            <a:srgbClr val="595959"/>
                          </a:solidFill>
                        </a:rPr>
                        <a:t>Serwis napojów mieszanych i alkoholi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3111867"/>
                  </a:ext>
                </a:extLst>
              </a:tr>
            </a:tbl>
          </a:graphicData>
        </a:graphic>
      </p:graphicFrame>
      <p:sp>
        <p:nvSpPr>
          <p:cNvPr id="6" name="pole tekstowe 5"/>
          <p:cNvSpPr txBox="1"/>
          <p:nvPr/>
        </p:nvSpPr>
        <p:spPr>
          <a:xfrm>
            <a:off x="1093233" y="6857069"/>
            <a:ext cx="3673442" cy="338554"/>
          </a:xfrm>
          <a:prstGeom prst="rect">
            <a:avLst/>
          </a:prstGeom>
          <a:noFill/>
        </p:spPr>
        <p:txBody>
          <a:bodyPr wrap="none" rtlCol="0">
            <a:spAutoFit/>
          </a:bodyPr>
          <a:lstStyle/>
          <a:p>
            <a:r>
              <a:rPr lang="pl-PL" altLang="sv-SE" sz="1600" u="sng" dirty="0">
                <a:solidFill>
                  <a:srgbClr val="008BD2"/>
                </a:solidFill>
                <a:ea typeface="Avenir" charset="0"/>
                <a:cs typeface="Calibri"/>
                <a:sym typeface="Avenir" charset="0"/>
              </a:rPr>
              <a:t>http://www.kwalifikacje.gov.pl/ogloszenia</a:t>
            </a:r>
            <a:endParaRPr lang="pl-PL" sz="1600" dirty="0"/>
          </a:p>
        </p:txBody>
      </p:sp>
      <p:sp>
        <p:nvSpPr>
          <p:cNvPr id="7" name="Prostokąt 6"/>
          <p:cNvSpPr/>
          <p:nvPr/>
        </p:nvSpPr>
        <p:spPr bwMode="auto">
          <a:xfrm>
            <a:off x="10369550" y="120651"/>
            <a:ext cx="152400" cy="152400"/>
          </a:xfrm>
          <a:prstGeom prst="rect">
            <a:avLst/>
          </a:prstGeom>
          <a:solidFill>
            <a:srgbClr val="FFFFFF"/>
          </a:solidFill>
          <a:ln w="25400" cap="flat" cmpd="sng" algn="ctr">
            <a:solidFill>
              <a:srgbClr val="00A1E4"/>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square" lIns="45719" tIns="45719" rIns="45719" bIns="45719" numCol="1" rtlCol="0" anchor="t" anchorCtr="0" compatLnSpc="1">
            <a:prstTxWarp prst="textNoShape">
              <a:avLst/>
            </a:prstTxWarp>
          </a:bodyPr>
          <a:lstStyle/>
          <a:p>
            <a:pPr marL="457200" marR="0" indent="0" algn="l" defTabSz="914400" rtl="0" eaLnBrk="1" fontAlgn="base" latinLnBrk="0" hangingPunct="0">
              <a:lnSpc>
                <a:spcPct val="100000"/>
              </a:lnSpc>
              <a:spcBef>
                <a:spcPct val="0"/>
              </a:spcBef>
              <a:spcAft>
                <a:spcPct val="0"/>
              </a:spcAft>
              <a:buClrTx/>
              <a:buSzTx/>
              <a:buFontTx/>
              <a:buNone/>
              <a:tabLst/>
            </a:pPr>
            <a:endParaRPr kumimoji="0" lang="pl-PL"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1460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a:xfrm>
            <a:off x="1102663" y="703394"/>
            <a:ext cx="9210675" cy="45719"/>
          </a:xfrm>
        </p:spPr>
        <p:txBody>
          <a:bodyPr>
            <a:normAutofit fontScale="90000"/>
          </a:bodyPr>
          <a:lstStyle/>
          <a:p>
            <a:endParaRPr lang="pl-PL" dirty="0"/>
          </a:p>
        </p:txBody>
      </p:sp>
      <p:sp>
        <p:nvSpPr>
          <p:cNvPr id="4" name="Rectangle 1">
            <a:extLst>
              <a:ext uri="{FF2B5EF4-FFF2-40B4-BE49-F238E27FC236}">
                <a16:creationId xmlns:a16="http://schemas.microsoft.com/office/drawing/2014/main" id="{DB9BCA5A-43F2-45F6-A699-928D9CA91C17}"/>
              </a:ext>
            </a:extLst>
          </p:cNvPr>
          <p:cNvSpPr txBox="1">
            <a:spLocks noChangeArrowheads="1"/>
          </p:cNvSpPr>
          <p:nvPr/>
        </p:nvSpPr>
        <p:spPr>
          <a:xfrm>
            <a:off x="1128712" y="2096429"/>
            <a:ext cx="8402638" cy="3163073"/>
          </a:xfrm>
          <a:prstGeom prst="rect">
            <a:avLst/>
          </a:prstGeom>
        </p:spPr>
        <p:txBody>
          <a:bodyPr lIns="0" tIns="0" rIns="0" bIns="0" anchor="t" anchorCtr="0">
            <a:normAutofit/>
          </a:bodyPr>
          <a:lstStyle>
            <a:lvl1pPr algn="l" defTabSz="914400" rtl="0" eaLnBrk="1" latinLnBrk="0" hangingPunct="1">
              <a:lnSpc>
                <a:spcPct val="90000"/>
              </a:lnSpc>
              <a:spcBef>
                <a:spcPct val="0"/>
              </a:spcBef>
              <a:buNone/>
              <a:defRPr sz="3000" b="1" kern="1200">
                <a:solidFill>
                  <a:schemeClr val="tx1">
                    <a:lumMod val="65000"/>
                    <a:lumOff val="35000"/>
                  </a:schemeClr>
                </a:solidFill>
                <a:latin typeface="+mn-lt"/>
                <a:ea typeface="+mj-ea"/>
                <a:cs typeface="+mj-cs"/>
              </a:defRPr>
            </a:lvl1pPr>
          </a:lstStyle>
          <a:p>
            <a:r>
              <a:rPr lang="pl-PL" sz="3200" dirty="0">
                <a:solidFill>
                  <a:srgbClr val="008BD2"/>
                </a:solidFill>
                <a:latin typeface="Calibri"/>
                <a:ea typeface="Avenir" charset="0"/>
                <a:cs typeface="Calibri"/>
              </a:rPr>
              <a:t>RYNEK PRACY DZIŚ </a:t>
            </a:r>
            <a:endParaRPr lang="pl-PL" sz="3200" dirty="0">
              <a:solidFill>
                <a:srgbClr val="706E6F"/>
              </a:solidFill>
              <a:ea typeface="Avenir" charset="0"/>
              <a:cs typeface="Calibri"/>
            </a:endParaRPr>
          </a:p>
          <a:p>
            <a:endParaRPr lang="pl-PL" sz="3200" dirty="0">
              <a:solidFill>
                <a:srgbClr val="706E6F"/>
              </a:solidFill>
              <a:ea typeface="Avenir" charset="0"/>
              <a:cs typeface="Calibri"/>
            </a:endParaRPr>
          </a:p>
          <a:p>
            <a:endParaRPr lang="pl-PL" sz="3200" dirty="0">
              <a:solidFill>
                <a:srgbClr val="706E6F"/>
              </a:solidFill>
              <a:ea typeface="Avenir" charset="0"/>
              <a:cs typeface="Calibri"/>
            </a:endParaRPr>
          </a:p>
          <a:p>
            <a:endParaRPr lang="pl-PL" sz="3200" b="0" dirty="0">
              <a:solidFill>
                <a:srgbClr val="706E6F"/>
              </a:solidFill>
              <a:ea typeface="Avenir" charset="0"/>
              <a:cs typeface="Calibri"/>
            </a:endParaRPr>
          </a:p>
        </p:txBody>
      </p:sp>
      <p:sp>
        <p:nvSpPr>
          <p:cNvPr id="5" name="Prostokąt 4"/>
          <p:cNvSpPr/>
          <p:nvPr/>
        </p:nvSpPr>
        <p:spPr bwMode="auto">
          <a:xfrm>
            <a:off x="10369550" y="120651"/>
            <a:ext cx="152400" cy="152400"/>
          </a:xfrm>
          <a:prstGeom prst="rect">
            <a:avLst/>
          </a:prstGeom>
          <a:solidFill>
            <a:srgbClr val="FFFFFF"/>
          </a:solidFill>
          <a:ln w="25400" cap="flat" cmpd="sng" algn="ctr">
            <a:solidFill>
              <a:srgbClr val="00A1E4"/>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45719" tIns="45719" rIns="45719" bIns="45719" numCol="1" rtlCol="0" anchor="t" anchorCtr="0" compatLnSpc="1">
            <a:prstTxWarp prst="textNoShape">
              <a:avLst/>
            </a:prstTxWarp>
          </a:bodyPr>
          <a:lstStyle/>
          <a:p>
            <a:pPr marL="457200" marR="0" indent="0" algn="l" defTabSz="914400" rtl="0" eaLnBrk="1" fontAlgn="base" latinLnBrk="0" hangingPunct="0">
              <a:lnSpc>
                <a:spcPct val="100000"/>
              </a:lnSpc>
              <a:spcBef>
                <a:spcPct val="0"/>
              </a:spcBef>
              <a:spcAft>
                <a:spcPct val="0"/>
              </a:spcAft>
              <a:buClrTx/>
              <a:buSzTx/>
              <a:buFontTx/>
              <a:buNone/>
              <a:tabLst/>
            </a:pPr>
            <a:endParaRPr kumimoji="0" lang="pl-PL"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Arial" panose="020B0604020202020204" pitchFamily="34" charset="0"/>
            </a:endParaRPr>
          </a:p>
        </p:txBody>
      </p:sp>
      <p:pic>
        <p:nvPicPr>
          <p:cNvPr id="8" name="Obraz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4973" y="5126806"/>
            <a:ext cx="4800396" cy="2400198"/>
          </a:xfrm>
          <a:prstGeom prst="rect">
            <a:avLst/>
          </a:prstGeom>
        </p:spPr>
      </p:pic>
      <p:graphicFrame>
        <p:nvGraphicFramePr>
          <p:cNvPr id="2" name="Tabela 1"/>
          <p:cNvGraphicFramePr>
            <a:graphicFrameLocks noGrp="1"/>
          </p:cNvGraphicFramePr>
          <p:nvPr>
            <p:extLst>
              <p:ext uri="{D42A27DB-BD31-4B8C-83A1-F6EECF244321}">
                <p14:modId xmlns:p14="http://schemas.microsoft.com/office/powerpoint/2010/main" val="3931886346"/>
              </p:ext>
            </p:extLst>
          </p:nvPr>
        </p:nvGraphicFramePr>
        <p:xfrm>
          <a:off x="1128712" y="2866954"/>
          <a:ext cx="7558088" cy="1888531"/>
        </p:xfrm>
        <a:graphic>
          <a:graphicData uri="http://schemas.openxmlformats.org/drawingml/2006/table">
            <a:tbl>
              <a:tblPr firstRow="1" bandRow="1">
                <a:tableStyleId>{5C22544A-7EE6-4342-B048-85BDC9FD1C3A}</a:tableStyleId>
              </a:tblPr>
              <a:tblGrid>
                <a:gridCol w="3813402">
                  <a:extLst>
                    <a:ext uri="{9D8B030D-6E8A-4147-A177-3AD203B41FA5}">
                      <a16:colId xmlns:a16="http://schemas.microsoft.com/office/drawing/2014/main" val="1700595824"/>
                    </a:ext>
                  </a:extLst>
                </a:gridCol>
                <a:gridCol w="3744686">
                  <a:extLst>
                    <a:ext uri="{9D8B030D-6E8A-4147-A177-3AD203B41FA5}">
                      <a16:colId xmlns:a16="http://schemas.microsoft.com/office/drawing/2014/main" val="1487751281"/>
                    </a:ext>
                  </a:extLst>
                </a:gridCol>
              </a:tblGrid>
              <a:tr h="974131">
                <a:tc>
                  <a:txBody>
                    <a:bodyPr/>
                    <a:lstStyle/>
                    <a:p>
                      <a:pPr algn="ctr"/>
                      <a:br>
                        <a:rPr lang="pl-PL" b="1" dirty="0">
                          <a:solidFill>
                            <a:schemeClr val="tx1"/>
                          </a:solidFill>
                        </a:rPr>
                      </a:br>
                      <a:r>
                        <a:rPr lang="pl-PL" b="1" dirty="0">
                          <a:solidFill>
                            <a:schemeClr val="tx1"/>
                          </a:solidFill>
                        </a:rPr>
                        <a:t>1. Jaki jest?  </a:t>
                      </a:r>
                      <a:br>
                        <a:rPr lang="pl-PL" b="1" dirty="0">
                          <a:solidFill>
                            <a:schemeClr val="tx1"/>
                          </a:solidFill>
                        </a:rPr>
                      </a:br>
                      <a:r>
                        <a:rPr lang="pl-PL" b="1" dirty="0">
                          <a:solidFill>
                            <a:schemeClr val="tx1"/>
                          </a:solidFill>
                          <a:sym typeface="Wingdings" panose="05000000000000000000" pitchFamily="2" charset="2"/>
                        </a:rPr>
                        <a:t> </a:t>
                      </a:r>
                      <a:endParaRPr lang="pl-PL" b="1" dirty="0">
                        <a:solidFill>
                          <a:schemeClr val="tx1"/>
                        </a:solidFill>
                      </a:endParaRPr>
                    </a:p>
                  </a:txBody>
                  <a:tcPr/>
                </a:tc>
                <a:tc>
                  <a:txBody>
                    <a:bodyPr/>
                    <a:lstStyle/>
                    <a:p>
                      <a:pPr algn="ctr"/>
                      <a:br>
                        <a:rPr lang="pl-PL" b="1" dirty="0">
                          <a:solidFill>
                            <a:schemeClr val="tx1"/>
                          </a:solidFill>
                        </a:rPr>
                      </a:br>
                      <a:r>
                        <a:rPr lang="pl-PL" b="1" dirty="0">
                          <a:solidFill>
                            <a:schemeClr val="tx1"/>
                          </a:solidFill>
                        </a:rPr>
                        <a:t>2. Jak utrzymać się na nim?</a:t>
                      </a:r>
                    </a:p>
                  </a:txBody>
                  <a:tcPr/>
                </a:tc>
                <a:extLst>
                  <a:ext uri="{0D108BD9-81ED-4DB2-BD59-A6C34878D82A}">
                    <a16:rowId xmlns:a16="http://schemas.microsoft.com/office/drawing/2014/main" val="3612571435"/>
                  </a:ext>
                </a:extLst>
              </a:tr>
              <a:tr h="850940">
                <a:tc>
                  <a:txBody>
                    <a:bodyPr/>
                    <a:lstStyle/>
                    <a:p>
                      <a:pPr algn="ctr"/>
                      <a:br>
                        <a:rPr lang="pl-PL" b="1" dirty="0">
                          <a:solidFill>
                            <a:schemeClr val="tx1"/>
                          </a:solidFill>
                        </a:rPr>
                      </a:br>
                      <a:r>
                        <a:rPr lang="pl-PL" b="1" dirty="0">
                          <a:solidFill>
                            <a:schemeClr val="tx1"/>
                          </a:solidFill>
                        </a:rPr>
                        <a:t>3. Jakiego pracownika poszukujemy?  </a:t>
                      </a:r>
                      <a:r>
                        <a:rPr lang="pl-PL" b="1" dirty="0">
                          <a:solidFill>
                            <a:schemeClr val="tx1"/>
                          </a:solidFill>
                          <a:sym typeface="Wingdings" panose="05000000000000000000" pitchFamily="2" charset="2"/>
                        </a:rPr>
                        <a:t></a:t>
                      </a:r>
                      <a:endParaRPr lang="pl-PL" b="1" dirty="0">
                        <a:solidFill>
                          <a:schemeClr val="tx1"/>
                        </a:solidFill>
                      </a:endParaRPr>
                    </a:p>
                  </a:txBody>
                  <a:tcPr/>
                </a:tc>
                <a:tc>
                  <a:txBody>
                    <a:bodyPr/>
                    <a:lstStyle/>
                    <a:p>
                      <a:pPr algn="ctr"/>
                      <a:r>
                        <a:rPr lang="pl-PL" b="1" dirty="0">
                          <a:solidFill>
                            <a:schemeClr val="tx1"/>
                          </a:solidFill>
                        </a:rPr>
                        <a:t>4. Jak wybrać odpowiedniego pracownika?</a:t>
                      </a:r>
                    </a:p>
                  </a:txBody>
                  <a:tcPr/>
                </a:tc>
                <a:extLst>
                  <a:ext uri="{0D108BD9-81ED-4DB2-BD59-A6C34878D82A}">
                    <a16:rowId xmlns:a16="http://schemas.microsoft.com/office/drawing/2014/main" val="4008023931"/>
                  </a:ext>
                </a:extLst>
              </a:tr>
            </a:tbl>
          </a:graphicData>
        </a:graphic>
      </p:graphicFrame>
    </p:spTree>
    <p:extLst>
      <p:ext uri="{BB962C8B-B14F-4D97-AF65-F5344CB8AC3E}">
        <p14:creationId xmlns:p14="http://schemas.microsoft.com/office/powerpoint/2010/main" val="24131403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hape 629"/>
          <p:cNvSpPr txBox="1"/>
          <p:nvPr/>
        </p:nvSpPr>
        <p:spPr>
          <a:xfrm>
            <a:off x="1136652" y="528003"/>
            <a:ext cx="8915400" cy="609600"/>
          </a:xfrm>
          <a:prstGeom prst="rect">
            <a:avLst/>
          </a:prstGeom>
          <a:noFill/>
          <a:ln>
            <a:noFill/>
          </a:ln>
        </p:spPr>
        <p:txBody>
          <a:bodyPr spcFirstLastPara="1" wrap="square" lIns="0" tIns="0" rIns="0" bIns="0" anchor="t" anchorCtr="0">
            <a:noAutofit/>
          </a:bodyPr>
          <a:lstStyle/>
          <a:p>
            <a:pPr marL="0" marR="0" lvl="0" indent="0" algn="l" defTabSz="1042050" rtl="0" eaLnBrk="1" fontAlgn="auto" latinLnBrk="0" hangingPunct="1">
              <a:lnSpc>
                <a:spcPct val="100000"/>
              </a:lnSpc>
              <a:spcBef>
                <a:spcPts val="0"/>
              </a:spcBef>
              <a:spcAft>
                <a:spcPts val="0"/>
              </a:spcAft>
              <a:buClrTx/>
              <a:buSzTx/>
              <a:buFontTx/>
              <a:buNone/>
              <a:tabLst/>
              <a:defRPr/>
            </a:pPr>
            <a:r>
              <a:rPr kumimoji="0" lang="pl-PL" sz="3600" b="1"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KWALIFIKACJE RYNKOWE </a:t>
            </a:r>
            <a:br>
              <a:rPr kumimoji="0" lang="pl-PL" sz="2400" b="1" i="0" u="none" strike="noStrike" kern="1200" cap="none" spc="0" normalizeH="0" baseline="0" noProof="0" dirty="0">
                <a:ln>
                  <a:noFill/>
                </a:ln>
                <a:solidFill>
                  <a:srgbClr val="5B9BD5"/>
                </a:solidFill>
                <a:effectLst/>
                <a:uLnTx/>
                <a:uFillTx/>
                <a:latin typeface="Calibri" panose="020F0502020204030204"/>
                <a:ea typeface="+mn-ea"/>
                <a:cs typeface="+mn-cs"/>
              </a:rPr>
            </a:br>
            <a:r>
              <a:rPr kumimoji="0" lang="pl-PL" sz="2400" b="1" i="0" u="none" strike="noStrike" kern="1200" cap="none" spc="0" normalizeH="0" baseline="0" noProof="0" dirty="0">
                <a:ln>
                  <a:noFill/>
                </a:ln>
                <a:solidFill>
                  <a:srgbClr val="0094D8"/>
                </a:solidFill>
                <a:effectLst/>
                <a:uLnTx/>
                <a:uFillTx/>
                <a:latin typeface="Calibri" panose="020F0502020204030204"/>
                <a:ea typeface="+mn-ea"/>
                <a:cs typeface="+mn-cs"/>
              </a:rPr>
              <a:t>jako uzupełnienie indywidualnego portfolio dyplomów</a:t>
            </a:r>
            <a:endParaRPr kumimoji="0" lang="pl-PL" sz="2400" b="0" i="0" u="none" strike="noStrike" kern="1200" cap="none" spc="0" normalizeH="0" baseline="0" noProof="0" dirty="0">
              <a:ln>
                <a:noFill/>
              </a:ln>
              <a:solidFill>
                <a:srgbClr val="0094D8"/>
              </a:solidFill>
              <a:effectLst/>
              <a:uLnTx/>
              <a:uFillTx/>
              <a:latin typeface="Calibri" panose="020F0502020204030204"/>
              <a:ea typeface="+mn-ea"/>
              <a:cs typeface="+mn-cs"/>
            </a:endParaRPr>
          </a:p>
        </p:txBody>
      </p:sp>
      <p:sp>
        <p:nvSpPr>
          <p:cNvPr id="4" name="Dowolny kształt 3"/>
          <p:cNvSpPr/>
          <p:nvPr/>
        </p:nvSpPr>
        <p:spPr>
          <a:xfrm>
            <a:off x="3048411" y="1864173"/>
            <a:ext cx="4735110" cy="1318470"/>
          </a:xfrm>
          <a:custGeom>
            <a:avLst/>
            <a:gdLst>
              <a:gd name="connsiteX0" fmla="*/ 0 w 4735110"/>
              <a:gd name="connsiteY0" fmla="*/ 0 h 1318468"/>
              <a:gd name="connsiteX1" fmla="*/ 4075876 w 4735110"/>
              <a:gd name="connsiteY1" fmla="*/ 0 h 1318468"/>
              <a:gd name="connsiteX2" fmla="*/ 4735110 w 4735110"/>
              <a:gd name="connsiteY2" fmla="*/ 659234 h 1318468"/>
              <a:gd name="connsiteX3" fmla="*/ 4075876 w 4735110"/>
              <a:gd name="connsiteY3" fmla="*/ 1318468 h 1318468"/>
              <a:gd name="connsiteX4" fmla="*/ 0 w 4735110"/>
              <a:gd name="connsiteY4" fmla="*/ 1318468 h 1318468"/>
              <a:gd name="connsiteX5" fmla="*/ 0 w 4735110"/>
              <a:gd name="connsiteY5" fmla="*/ 0 h 131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5110" h="1318468">
                <a:moveTo>
                  <a:pt x="4735110" y="1318467"/>
                </a:moveTo>
                <a:lnTo>
                  <a:pt x="659234" y="1318467"/>
                </a:lnTo>
                <a:lnTo>
                  <a:pt x="0" y="659234"/>
                </a:lnTo>
                <a:lnTo>
                  <a:pt x="659234" y="1"/>
                </a:lnTo>
                <a:lnTo>
                  <a:pt x="4735110" y="1"/>
                </a:lnTo>
                <a:lnTo>
                  <a:pt x="4735110" y="131846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1025" tIns="80011" rIns="149352" bIns="80010" numCol="1" spcCol="1270" anchor="ctr" anchorCtr="0">
            <a:noAutofit/>
          </a:bodyPr>
          <a:lstStyle/>
          <a:p>
            <a:pPr lvl="0" algn="ctr" defTabSz="933450">
              <a:lnSpc>
                <a:spcPct val="90000"/>
              </a:lnSpc>
              <a:spcBef>
                <a:spcPct val="0"/>
              </a:spcBef>
              <a:spcAft>
                <a:spcPct val="35000"/>
              </a:spcAft>
            </a:pPr>
            <a:r>
              <a:rPr lang="pl-PL" sz="2100" kern="1200" dirty="0"/>
              <a:t>Dyplom magistra informatyki</a:t>
            </a:r>
          </a:p>
        </p:txBody>
      </p:sp>
      <p:sp>
        <p:nvSpPr>
          <p:cNvPr id="5" name="Owal 4"/>
          <p:cNvSpPr/>
          <p:nvPr/>
        </p:nvSpPr>
        <p:spPr>
          <a:xfrm>
            <a:off x="2389177" y="1864174"/>
            <a:ext cx="1318468" cy="1318468"/>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6" name="Dowolny kształt 5"/>
          <p:cNvSpPr/>
          <p:nvPr/>
        </p:nvSpPr>
        <p:spPr>
          <a:xfrm>
            <a:off x="3048411" y="3576214"/>
            <a:ext cx="4735110" cy="1318469"/>
          </a:xfrm>
          <a:custGeom>
            <a:avLst/>
            <a:gdLst>
              <a:gd name="connsiteX0" fmla="*/ 0 w 4735110"/>
              <a:gd name="connsiteY0" fmla="*/ 0 h 1318468"/>
              <a:gd name="connsiteX1" fmla="*/ 4075876 w 4735110"/>
              <a:gd name="connsiteY1" fmla="*/ 0 h 1318468"/>
              <a:gd name="connsiteX2" fmla="*/ 4735110 w 4735110"/>
              <a:gd name="connsiteY2" fmla="*/ 659234 h 1318468"/>
              <a:gd name="connsiteX3" fmla="*/ 4075876 w 4735110"/>
              <a:gd name="connsiteY3" fmla="*/ 1318468 h 1318468"/>
              <a:gd name="connsiteX4" fmla="*/ 0 w 4735110"/>
              <a:gd name="connsiteY4" fmla="*/ 1318468 h 1318468"/>
              <a:gd name="connsiteX5" fmla="*/ 0 w 4735110"/>
              <a:gd name="connsiteY5" fmla="*/ 0 h 131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5110" h="1318468">
                <a:moveTo>
                  <a:pt x="4735110" y="1318467"/>
                </a:moveTo>
                <a:lnTo>
                  <a:pt x="659234" y="1318467"/>
                </a:lnTo>
                <a:lnTo>
                  <a:pt x="0" y="659234"/>
                </a:lnTo>
                <a:lnTo>
                  <a:pt x="659234" y="1"/>
                </a:lnTo>
                <a:lnTo>
                  <a:pt x="4735110" y="1"/>
                </a:lnTo>
                <a:lnTo>
                  <a:pt x="4735110" y="131846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1025" tIns="80011" rIns="149352" bIns="80010" numCol="1" spcCol="1270" anchor="ctr" anchorCtr="0">
            <a:noAutofit/>
          </a:bodyPr>
          <a:lstStyle/>
          <a:p>
            <a:pPr lvl="0" algn="ctr" defTabSz="933450">
              <a:lnSpc>
                <a:spcPct val="90000"/>
              </a:lnSpc>
              <a:spcBef>
                <a:spcPct val="0"/>
              </a:spcBef>
              <a:spcAft>
                <a:spcPct val="35000"/>
              </a:spcAft>
            </a:pPr>
            <a:r>
              <a:rPr lang="pl-PL" sz="2100" kern="1200" dirty="0"/>
              <a:t>Dyplom ukończenia studiów podyplomowych</a:t>
            </a:r>
            <a:br>
              <a:rPr lang="pl-PL" sz="2100" kern="1200" dirty="0"/>
            </a:br>
            <a:r>
              <a:rPr lang="pl-PL" sz="2100" kern="1200" dirty="0"/>
              <a:t>w zakresie „informatyki śledczej”</a:t>
            </a:r>
          </a:p>
        </p:txBody>
      </p:sp>
      <p:sp>
        <p:nvSpPr>
          <p:cNvPr id="7" name="Owal 6"/>
          <p:cNvSpPr/>
          <p:nvPr/>
        </p:nvSpPr>
        <p:spPr>
          <a:xfrm>
            <a:off x="2389177" y="3576215"/>
            <a:ext cx="1318468" cy="1318468"/>
          </a:xfrm>
          <a:prstGeom prst="ellipse">
            <a:avLst/>
          </a:prstGeom>
          <a:blipFill>
            <a:blip r:embed="rId4" cstate="print">
              <a:extLst>
                <a:ext uri="{28A0092B-C50C-407E-A947-70E740481C1C}">
                  <a14:useLocalDpi xmlns:a14="http://schemas.microsoft.com/office/drawing/2010/main" val="0"/>
                </a:ext>
              </a:extLst>
            </a:blip>
            <a:srcRect/>
            <a:stretch>
              <a:fillRect l="-26000" r="-2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8" name="Dowolny kształt 7"/>
          <p:cNvSpPr/>
          <p:nvPr/>
        </p:nvSpPr>
        <p:spPr>
          <a:xfrm>
            <a:off x="3048411" y="5288255"/>
            <a:ext cx="4735110" cy="1318469"/>
          </a:xfrm>
          <a:custGeom>
            <a:avLst/>
            <a:gdLst>
              <a:gd name="connsiteX0" fmla="*/ 0 w 4735110"/>
              <a:gd name="connsiteY0" fmla="*/ 0 h 1318468"/>
              <a:gd name="connsiteX1" fmla="*/ 4075876 w 4735110"/>
              <a:gd name="connsiteY1" fmla="*/ 0 h 1318468"/>
              <a:gd name="connsiteX2" fmla="*/ 4735110 w 4735110"/>
              <a:gd name="connsiteY2" fmla="*/ 659234 h 1318468"/>
              <a:gd name="connsiteX3" fmla="*/ 4075876 w 4735110"/>
              <a:gd name="connsiteY3" fmla="*/ 1318468 h 1318468"/>
              <a:gd name="connsiteX4" fmla="*/ 0 w 4735110"/>
              <a:gd name="connsiteY4" fmla="*/ 1318468 h 1318468"/>
              <a:gd name="connsiteX5" fmla="*/ 0 w 4735110"/>
              <a:gd name="connsiteY5" fmla="*/ 0 h 131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5110" h="1318468">
                <a:moveTo>
                  <a:pt x="4735110" y="1318467"/>
                </a:moveTo>
                <a:lnTo>
                  <a:pt x="659234" y="1318467"/>
                </a:lnTo>
                <a:lnTo>
                  <a:pt x="0" y="659234"/>
                </a:lnTo>
                <a:lnTo>
                  <a:pt x="659234" y="1"/>
                </a:lnTo>
                <a:lnTo>
                  <a:pt x="4735110" y="1"/>
                </a:lnTo>
                <a:lnTo>
                  <a:pt x="4735110" y="131846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1025" tIns="80011" rIns="149352" bIns="80010" numCol="1" spcCol="1270" anchor="ctr" anchorCtr="0">
            <a:noAutofit/>
          </a:bodyPr>
          <a:lstStyle/>
          <a:p>
            <a:pPr lvl="0" algn="ctr" defTabSz="933450">
              <a:lnSpc>
                <a:spcPct val="90000"/>
              </a:lnSpc>
              <a:spcBef>
                <a:spcPct val="0"/>
              </a:spcBef>
              <a:spcAft>
                <a:spcPct val="35000"/>
              </a:spcAft>
            </a:pPr>
            <a:r>
              <a:rPr lang="pl-PL" sz="2100" kern="1200" dirty="0"/>
              <a:t>Odzyskiwanie danych </a:t>
            </a:r>
            <a:br>
              <a:rPr lang="pl-PL" sz="2100" kern="1200" dirty="0"/>
            </a:br>
            <a:r>
              <a:rPr lang="pl-PL" sz="2100" kern="1200" dirty="0"/>
              <a:t>z dysków twardych (PRK 5)</a:t>
            </a:r>
          </a:p>
        </p:txBody>
      </p:sp>
      <p:sp>
        <p:nvSpPr>
          <p:cNvPr id="9" name="Owal 8"/>
          <p:cNvSpPr/>
          <p:nvPr/>
        </p:nvSpPr>
        <p:spPr>
          <a:xfrm>
            <a:off x="2389177" y="5288256"/>
            <a:ext cx="1318468" cy="1318468"/>
          </a:xfrm>
          <a:prstGeom prst="ellipse">
            <a:avLst/>
          </a:prstGeom>
          <a:blipFill>
            <a:blip r:embed="rId5" cstate="print">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31189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pic>
        <p:nvPicPr>
          <p:cNvPr id="2" name="Obraz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500" y="1338403"/>
            <a:ext cx="10057050" cy="5348147"/>
          </a:xfrm>
          <a:prstGeom prst="rect">
            <a:avLst/>
          </a:prstGeom>
        </p:spPr>
      </p:pic>
      <p:sp>
        <p:nvSpPr>
          <p:cNvPr id="3" name="pole tekstowe 2"/>
          <p:cNvSpPr txBox="1"/>
          <p:nvPr/>
        </p:nvSpPr>
        <p:spPr>
          <a:xfrm>
            <a:off x="1314450" y="438150"/>
            <a:ext cx="7305676" cy="900375"/>
          </a:xfrm>
          <a:prstGeom prst="rect">
            <a:avLst/>
          </a:prstGeom>
          <a:noFill/>
        </p:spPr>
        <p:txBody>
          <a:bodyPr wrap="square" rtlCol="0">
            <a:spAutoFit/>
          </a:bodyPr>
          <a:lstStyle/>
          <a:p>
            <a:pPr marL="0" marR="0" lvl="0" indent="0" algn="l" defTabSz="1042050" rtl="0" eaLnBrk="1" fontAlgn="auto" latinLnBrk="0" hangingPunct="1">
              <a:lnSpc>
                <a:spcPct val="100000"/>
              </a:lnSpc>
              <a:spcBef>
                <a:spcPts val="0"/>
              </a:spcBef>
              <a:spcAft>
                <a:spcPts val="0"/>
              </a:spcAft>
              <a:buClrTx/>
              <a:buSzTx/>
              <a:buFontTx/>
              <a:buNone/>
              <a:tabLst/>
              <a:defRPr/>
            </a:pPr>
            <a:r>
              <a:rPr kumimoji="0" lang="pl-PL" altLang="sv-SE" sz="3200" b="1" i="0" u="none" strike="noStrike" kern="1200" cap="none" spc="0" normalizeH="0" baseline="0" noProof="0" dirty="0">
                <a:ln>
                  <a:noFill/>
                </a:ln>
                <a:solidFill>
                  <a:srgbClr val="535353"/>
                </a:solidFill>
                <a:effectLst/>
                <a:uLnTx/>
                <a:uFillTx/>
                <a:latin typeface="Calibri"/>
                <a:ea typeface="+mn-ea"/>
                <a:cs typeface="Calibri"/>
              </a:rPr>
              <a:t>KWALIFIKACJE RYNKOWE – JAK JEST DZIŚ?</a:t>
            </a:r>
            <a:endParaRPr kumimoji="0" lang="pl-PL" sz="3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1042050" rtl="0" eaLnBrk="1" fontAlgn="auto" latinLnBrk="0" hangingPunct="1">
              <a:lnSpc>
                <a:spcPct val="100000"/>
              </a:lnSpc>
              <a:spcBef>
                <a:spcPts val="0"/>
              </a:spcBef>
              <a:spcAft>
                <a:spcPts val="0"/>
              </a:spcAft>
              <a:buClrTx/>
              <a:buSzTx/>
              <a:buFontTx/>
              <a:buNone/>
              <a:tabLst/>
              <a:defRPr/>
            </a:pPr>
            <a:endParaRPr kumimoji="0" lang="pl-PL" sz="2051"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263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1"/>
          </p:nvPr>
        </p:nvSpPr>
        <p:spPr>
          <a:xfrm>
            <a:off x="970318" y="1720850"/>
            <a:ext cx="9309608" cy="4625058"/>
          </a:xfrm>
        </p:spPr>
        <p:txBody>
          <a:bodyPr>
            <a:normAutofit/>
          </a:bodyPr>
          <a:lstStyle/>
          <a:p>
            <a:pPr marL="342900" lvl="1" indent="-342900" algn="l" defTabSz="995363">
              <a:lnSpc>
                <a:spcPct val="150000"/>
              </a:lnSpc>
              <a:spcBef>
                <a:spcPts val="1000"/>
              </a:spcBef>
              <a:buClr>
                <a:srgbClr val="008BD2"/>
              </a:buClr>
              <a:buFont typeface="Wingdings" panose="05000000000000000000" pitchFamily="2" charset="2"/>
              <a:buChar char="ü"/>
              <a:defRPr/>
            </a:pPr>
            <a:r>
              <a:rPr lang="pl-PL" sz="2400" dirty="0">
                <a:solidFill>
                  <a:srgbClr val="008BD2"/>
                </a:solidFill>
                <a:latin typeface="Calibri"/>
                <a:ea typeface="Avenir" charset="0"/>
                <a:cs typeface="Calibri"/>
              </a:rPr>
              <a:t>8 POZIOMÓW</a:t>
            </a:r>
            <a:endParaRPr lang="pl-PL" sz="2400" dirty="0">
              <a:solidFill>
                <a:srgbClr val="706E6F"/>
              </a:solidFill>
              <a:latin typeface="Calibri"/>
              <a:ea typeface="Avenir" charset="0"/>
              <a:cs typeface="Calibri"/>
            </a:endParaRPr>
          </a:p>
          <a:p>
            <a:pPr marL="342900" lvl="1" indent="-342900" algn="l" defTabSz="995363">
              <a:lnSpc>
                <a:spcPct val="150000"/>
              </a:lnSpc>
              <a:spcBef>
                <a:spcPts val="1000"/>
              </a:spcBef>
              <a:buClr>
                <a:srgbClr val="008BD2"/>
              </a:buClr>
              <a:buFont typeface="Wingdings" panose="05000000000000000000" pitchFamily="2" charset="2"/>
              <a:buChar char="ü"/>
              <a:defRPr/>
            </a:pPr>
            <a:r>
              <a:rPr lang="pl-PL" sz="2400" dirty="0">
                <a:solidFill>
                  <a:srgbClr val="706E6F"/>
                </a:solidFill>
                <a:latin typeface="Calibri"/>
                <a:ea typeface="Avenir" charset="0"/>
                <a:cs typeface="Calibri"/>
              </a:rPr>
              <a:t>ogólne charakterystyki </a:t>
            </a:r>
            <a:r>
              <a:rPr lang="pl-PL" sz="2400" dirty="0">
                <a:solidFill>
                  <a:srgbClr val="008BD2"/>
                </a:solidFill>
                <a:latin typeface="Calibri"/>
                <a:ea typeface="Avenir" charset="0"/>
                <a:cs typeface="Calibri"/>
              </a:rPr>
              <a:t>EFEKTÓW UCZENIA SIĘ </a:t>
            </a:r>
            <a:r>
              <a:rPr lang="pl-PL" sz="2400" dirty="0">
                <a:solidFill>
                  <a:srgbClr val="706E6F"/>
                </a:solidFill>
                <a:latin typeface="Calibri"/>
                <a:ea typeface="Avenir" charset="0"/>
                <a:cs typeface="Calibri"/>
              </a:rPr>
              <a:t>(wiedzy, umiejętności, kompetencji społecznych), które określają poziomy PRK</a:t>
            </a:r>
          </a:p>
          <a:p>
            <a:pPr marL="342900" lvl="1" indent="-342900" algn="l" defTabSz="995363">
              <a:lnSpc>
                <a:spcPct val="150000"/>
              </a:lnSpc>
              <a:spcBef>
                <a:spcPts val="1000"/>
              </a:spcBef>
              <a:buClr>
                <a:srgbClr val="008BD2"/>
              </a:buClr>
              <a:buFont typeface="Wingdings" panose="05000000000000000000" pitchFamily="2" charset="2"/>
              <a:buChar char="ü"/>
              <a:defRPr/>
            </a:pPr>
            <a:r>
              <a:rPr lang="pl-PL" sz="2400" dirty="0">
                <a:solidFill>
                  <a:srgbClr val="008BD2"/>
                </a:solidFill>
                <a:latin typeface="Calibri"/>
                <a:ea typeface="Avenir" charset="0"/>
                <a:cs typeface="Calibri"/>
              </a:rPr>
              <a:t>POZIOMY PRK </a:t>
            </a:r>
            <a:r>
              <a:rPr lang="pl-PL" sz="2400" dirty="0">
                <a:solidFill>
                  <a:srgbClr val="706E6F"/>
                </a:solidFill>
                <a:latin typeface="Calibri"/>
                <a:ea typeface="Avenir" charset="0"/>
                <a:cs typeface="Calibri"/>
              </a:rPr>
              <a:t>odpowiadają poziomom w Europejskiej Ramie Kwalifikacji (ERK)</a:t>
            </a:r>
          </a:p>
        </p:txBody>
      </p:sp>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950" y="495889"/>
            <a:ext cx="762000" cy="758952"/>
          </a:xfrm>
          <a:prstGeom prst="rect">
            <a:avLst/>
          </a:prstGeom>
        </p:spPr>
      </p:pic>
      <p:sp>
        <p:nvSpPr>
          <p:cNvPr id="7" name="Rectangle 1">
            <a:extLst>
              <a:ext uri="{FF2B5EF4-FFF2-40B4-BE49-F238E27FC236}">
                <a16:creationId xmlns:a16="http://schemas.microsoft.com/office/drawing/2014/main" id="{6EFB4A86-5CC9-477D-B2C7-88D29337AE19}"/>
              </a:ext>
            </a:extLst>
          </p:cNvPr>
          <p:cNvSpPr txBox="1">
            <a:spLocks noChangeArrowheads="1"/>
          </p:cNvSpPr>
          <p:nvPr/>
        </p:nvSpPr>
        <p:spPr>
          <a:xfrm>
            <a:off x="1149350" y="654050"/>
            <a:ext cx="9601200" cy="685800"/>
          </a:xfrm>
          <a:prstGeom prst="rect">
            <a:avLst/>
          </a:prstGeom>
        </p:spPr>
        <p:txBody>
          <a:bodyPr lIns="0" tIns="0" rIns="0" bIns="0"/>
          <a:lstStyle>
            <a:lvl1pPr algn="l" defTabSz="457200" rtl="0" fontAlgn="base" hangingPunct="0">
              <a:spcBef>
                <a:spcPct val="0"/>
              </a:spcBef>
              <a:spcAft>
                <a:spcPct val="0"/>
              </a:spcAft>
              <a:defRPr sz="1200" kern="1200">
                <a:solidFill>
                  <a:srgbClr val="000000"/>
                </a:solidFill>
                <a:latin typeface="+mj-lt"/>
                <a:ea typeface="+mj-ea"/>
                <a:cs typeface="+mj-cs"/>
                <a:sym typeface="Helvetica" panose="020B0604020202020204" pitchFamily="34" charset="0"/>
              </a:defRPr>
            </a:lvl1pPr>
            <a:lvl2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4572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9144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13716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18288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755650">
              <a:lnSpc>
                <a:spcPct val="115000"/>
              </a:lnSpc>
            </a:pPr>
            <a:r>
              <a:rPr lang="pl-PL" altLang="sv-SE" sz="3000" b="1" dirty="0">
                <a:solidFill>
                  <a:srgbClr val="706E6F"/>
                </a:solidFill>
                <a:latin typeface="Calibri"/>
                <a:ea typeface="Avenir" charset="0"/>
                <a:cs typeface="Calibri"/>
                <a:sym typeface="Avenir" charset="0"/>
              </a:rPr>
              <a:t>POLSKA RAMA KWALIFIKACJI </a:t>
            </a:r>
            <a:r>
              <a:rPr lang="pl-PL" altLang="sv-SE" sz="3000" b="1" dirty="0">
                <a:solidFill>
                  <a:srgbClr val="008BD2"/>
                </a:solidFill>
                <a:latin typeface="Calibri"/>
                <a:ea typeface="Avenir" charset="0"/>
                <a:cs typeface="Calibri"/>
                <a:sym typeface="Avenir" charset="0"/>
              </a:rPr>
              <a:t>PRK</a:t>
            </a:r>
            <a:r>
              <a:rPr lang="pl-PL" altLang="sv-SE" sz="3000" b="1" dirty="0">
                <a:solidFill>
                  <a:srgbClr val="706E6F"/>
                </a:solidFill>
                <a:latin typeface="Calibri"/>
                <a:ea typeface="Avenir" charset="0"/>
                <a:cs typeface="Calibri"/>
                <a:sym typeface="Avenir" charset="0"/>
              </a:rPr>
              <a:t> </a:t>
            </a:r>
            <a:endParaRPr lang="sv-SE" altLang="sv-SE" dirty="0">
              <a:solidFill>
                <a:srgbClr val="706E6F"/>
              </a:solidFill>
              <a:latin typeface="Calibri"/>
              <a:cs typeface="Calibri"/>
            </a:endParaRPr>
          </a:p>
        </p:txBody>
      </p:sp>
      <p:sp>
        <p:nvSpPr>
          <p:cNvPr id="6" name="Prostokąt 5"/>
          <p:cNvSpPr/>
          <p:nvPr/>
        </p:nvSpPr>
        <p:spPr bwMode="auto">
          <a:xfrm>
            <a:off x="10369550" y="120651"/>
            <a:ext cx="152400" cy="152400"/>
          </a:xfrm>
          <a:prstGeom prst="rect">
            <a:avLst/>
          </a:prstGeom>
          <a:solidFill>
            <a:srgbClr val="FFFFFF"/>
          </a:solidFill>
          <a:ln w="25400" cap="flat" cmpd="sng" algn="ctr">
            <a:solidFill>
              <a:srgbClr val="00A1E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19" tIns="45719" rIns="45719" bIns="45719" numCol="1" rtlCol="0" anchor="t" anchorCtr="0" compatLnSpc="1">
            <a:prstTxWarp prst="textNoShape">
              <a:avLst/>
            </a:prstTxWarp>
          </a:bodyPr>
          <a:lstStyle/>
          <a:p>
            <a:pPr marL="457200" marR="0" indent="0" algn="l" defTabSz="914400" rtl="0" eaLnBrk="1" fontAlgn="base" latinLnBrk="0" hangingPunct="0">
              <a:lnSpc>
                <a:spcPct val="100000"/>
              </a:lnSpc>
              <a:spcBef>
                <a:spcPct val="0"/>
              </a:spcBef>
              <a:spcAft>
                <a:spcPct val="0"/>
              </a:spcAft>
              <a:buClrTx/>
              <a:buSzTx/>
              <a:buFontTx/>
              <a:buNone/>
              <a:tabLst/>
            </a:pPr>
            <a:endParaRPr kumimoji="0" lang="pl-PL" sz="2400" b="0" i="0" u="none" strike="noStrike" cap="none" normalizeH="0" baseline="0">
              <a:ln>
                <a:noFill/>
              </a:ln>
              <a:solidFill>
                <a:srgbClr val="000000"/>
              </a:solidFill>
              <a:effectLst/>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86477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http://www.kwalifikacje.edu.pl/images/ilustracje/PoziomyPR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689" y="1358796"/>
            <a:ext cx="9985530" cy="5303943"/>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1">
            <a:extLst>
              <a:ext uri="{FF2B5EF4-FFF2-40B4-BE49-F238E27FC236}">
                <a16:creationId xmlns:a16="http://schemas.microsoft.com/office/drawing/2014/main" id="{BE6488AC-88B1-4B6C-B27F-CF5ED25D0263}"/>
              </a:ext>
            </a:extLst>
          </p:cNvPr>
          <p:cNvSpPr>
            <a:spLocks noGrp="1" noChangeArrowheads="1"/>
          </p:cNvSpPr>
          <p:nvPr>
            <p:ph type="title"/>
          </p:nvPr>
        </p:nvSpPr>
        <p:spPr>
          <a:xfrm>
            <a:off x="1136796" y="584912"/>
            <a:ext cx="8402638" cy="669925"/>
          </a:xfrm>
        </p:spPr>
        <p:txBody>
          <a:bodyPr lIns="0" tIns="0" rIns="0" bIns="0">
            <a:normAutofit/>
          </a:bodyPr>
          <a:lstStyle/>
          <a:p>
            <a:pPr defTabSz="995363">
              <a:lnSpc>
                <a:spcPct val="115000"/>
              </a:lnSpc>
            </a:pPr>
            <a:r>
              <a:rPr lang="sv-SE" altLang="sv-SE" sz="3200" b="1" dirty="0">
                <a:solidFill>
                  <a:srgbClr val="00A1E4"/>
                </a:solidFill>
                <a:latin typeface="Calibri"/>
                <a:cs typeface="Calibri"/>
                <a:sym typeface="Arial" panose="020B0604020202020204" pitchFamily="34" charset="0"/>
              </a:rPr>
              <a:t>P</a:t>
            </a:r>
            <a:r>
              <a:rPr lang="sv-SE" altLang="sv-SE" sz="3200" b="1" dirty="0">
                <a:solidFill>
                  <a:srgbClr val="535353"/>
                </a:solidFill>
                <a:latin typeface="Calibri"/>
                <a:cs typeface="Calibri"/>
                <a:sym typeface="Arial" panose="020B0604020202020204" pitchFamily="34" charset="0"/>
              </a:rPr>
              <a:t>OLSKA </a:t>
            </a:r>
            <a:r>
              <a:rPr lang="sv-SE" altLang="sv-SE" sz="3200" b="1" dirty="0">
                <a:solidFill>
                  <a:srgbClr val="00A1E4"/>
                </a:solidFill>
                <a:latin typeface="Calibri"/>
                <a:cs typeface="Calibri"/>
                <a:sym typeface="Arial" panose="020B0604020202020204" pitchFamily="34" charset="0"/>
              </a:rPr>
              <a:t>R</a:t>
            </a:r>
            <a:r>
              <a:rPr lang="sv-SE" altLang="sv-SE" sz="3200" b="1" dirty="0">
                <a:solidFill>
                  <a:srgbClr val="535353"/>
                </a:solidFill>
                <a:latin typeface="Calibri"/>
                <a:cs typeface="Calibri"/>
                <a:sym typeface="Arial" panose="020B0604020202020204" pitchFamily="34" charset="0"/>
              </a:rPr>
              <a:t>AMA </a:t>
            </a:r>
            <a:r>
              <a:rPr lang="sv-SE" altLang="sv-SE" sz="3200" b="1" dirty="0">
                <a:solidFill>
                  <a:srgbClr val="00A1E4"/>
                </a:solidFill>
                <a:latin typeface="Calibri"/>
                <a:cs typeface="Calibri"/>
                <a:sym typeface="Arial" panose="020B0604020202020204" pitchFamily="34" charset="0"/>
              </a:rPr>
              <a:t>K</a:t>
            </a:r>
            <a:r>
              <a:rPr lang="sv-SE" altLang="sv-SE" sz="3200" b="1" dirty="0">
                <a:solidFill>
                  <a:srgbClr val="535353"/>
                </a:solidFill>
                <a:latin typeface="Calibri"/>
                <a:cs typeface="Calibri"/>
                <a:sym typeface="Arial" panose="020B0604020202020204" pitchFamily="34" charset="0"/>
              </a:rPr>
              <a:t>WALIFIKACJI</a:t>
            </a:r>
            <a:endParaRPr lang="sv-SE" altLang="sv-SE" sz="3200" dirty="0">
              <a:latin typeface="Calibri"/>
              <a:cs typeface="Calibri"/>
            </a:endParaRPr>
          </a:p>
        </p:txBody>
      </p:sp>
      <p:sp>
        <p:nvSpPr>
          <p:cNvPr id="4" name="Prostokąt 3"/>
          <p:cNvSpPr/>
          <p:nvPr/>
        </p:nvSpPr>
        <p:spPr bwMode="auto">
          <a:xfrm>
            <a:off x="10369550" y="120651"/>
            <a:ext cx="152400" cy="152400"/>
          </a:xfrm>
          <a:prstGeom prst="rect">
            <a:avLst/>
          </a:prstGeom>
          <a:solidFill>
            <a:srgbClr val="FFFFFF"/>
          </a:solidFill>
          <a:ln w="25400" cap="flat" cmpd="sng" algn="ctr">
            <a:solidFill>
              <a:srgbClr val="00A1E4"/>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square" lIns="45719" tIns="45719" rIns="45719" bIns="45719" numCol="1" rtlCol="0" anchor="t" anchorCtr="0" compatLnSpc="1">
            <a:prstTxWarp prst="textNoShape">
              <a:avLst/>
            </a:prstTxWarp>
          </a:bodyPr>
          <a:lstStyle/>
          <a:p>
            <a:pPr marL="457200" marR="0" indent="0" algn="l" defTabSz="914400" rtl="0" eaLnBrk="1" fontAlgn="base" latinLnBrk="0" hangingPunct="0">
              <a:lnSpc>
                <a:spcPct val="100000"/>
              </a:lnSpc>
              <a:spcBef>
                <a:spcPct val="0"/>
              </a:spcBef>
              <a:spcAft>
                <a:spcPct val="0"/>
              </a:spcAft>
              <a:buClrTx/>
              <a:buSzTx/>
              <a:buFontTx/>
              <a:buNone/>
              <a:tabLst/>
            </a:pPr>
            <a:endParaRPr kumimoji="0" lang="pl-PL"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173636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r>
              <a:rPr lang="pl-PL" dirty="0"/>
              <a:t>Poziom PRK w praktyce – </a:t>
            </a:r>
            <a:r>
              <a:rPr lang="pl-PL" dirty="0">
                <a:solidFill>
                  <a:srgbClr val="0094D8"/>
                </a:solidFill>
              </a:rPr>
              <a:t>świadectwa i dyplomy</a:t>
            </a:r>
          </a:p>
        </p:txBody>
      </p:sp>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950" y="495889"/>
            <a:ext cx="762000" cy="758952"/>
          </a:xfrm>
          <a:prstGeom prst="rect">
            <a:avLst/>
          </a:prstGeom>
        </p:spPr>
      </p:pic>
      <p:pic>
        <p:nvPicPr>
          <p:cNvPr id="9" name="Obraz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0714" y="1254841"/>
            <a:ext cx="6855147" cy="57148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317022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Slajd11.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415" y="1405055"/>
            <a:ext cx="10524285" cy="5554484"/>
          </a:xfrm>
          <a:prstGeom prst="rect">
            <a:avLst/>
          </a:prstGeom>
        </p:spPr>
      </p:pic>
      <p:sp>
        <p:nvSpPr>
          <p:cNvPr id="12" name="Rectangle 1">
            <a:extLst>
              <a:ext uri="{FF2B5EF4-FFF2-40B4-BE49-F238E27FC236}">
                <a16:creationId xmlns:a16="http://schemas.microsoft.com/office/drawing/2014/main" id="{6EFB4A86-5CC9-477D-B2C7-88D29337AE19}"/>
              </a:ext>
            </a:extLst>
          </p:cNvPr>
          <p:cNvSpPr txBox="1">
            <a:spLocks noChangeArrowheads="1"/>
          </p:cNvSpPr>
          <p:nvPr/>
        </p:nvSpPr>
        <p:spPr>
          <a:xfrm>
            <a:off x="1120775" y="577850"/>
            <a:ext cx="9629775" cy="669925"/>
          </a:xfrm>
          <a:prstGeom prst="rect">
            <a:avLst/>
          </a:prstGeom>
        </p:spPr>
        <p:txBody>
          <a:bodyPr lIns="0" tIns="0" rIns="0" bIns="0"/>
          <a:lstStyle>
            <a:lvl1pPr algn="l" defTabSz="457200" rtl="0" fontAlgn="base" hangingPunct="0">
              <a:spcBef>
                <a:spcPct val="0"/>
              </a:spcBef>
              <a:spcAft>
                <a:spcPct val="0"/>
              </a:spcAft>
              <a:defRPr sz="1200" kern="1200">
                <a:solidFill>
                  <a:srgbClr val="000000"/>
                </a:solidFill>
                <a:latin typeface="+mj-lt"/>
                <a:ea typeface="+mj-ea"/>
                <a:cs typeface="+mj-cs"/>
                <a:sym typeface="Helvetica" panose="020B0604020202020204" pitchFamily="34" charset="0"/>
              </a:defRPr>
            </a:lvl1pPr>
            <a:lvl2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4572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9144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13716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18288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755650">
              <a:lnSpc>
                <a:spcPts val="3100"/>
              </a:lnSpc>
            </a:pPr>
            <a:r>
              <a:rPr lang="pl-PL" altLang="sv-SE" sz="3000" b="1" dirty="0">
                <a:solidFill>
                  <a:srgbClr val="706E6F"/>
                </a:solidFill>
                <a:latin typeface="Calibri"/>
                <a:ea typeface="Avenir" charset="0"/>
                <a:cs typeface="Calibri"/>
                <a:sym typeface="Avenir" charset="0"/>
              </a:rPr>
              <a:t>PRAKTYCZNE ZNACZENIE </a:t>
            </a:r>
            <a:r>
              <a:rPr lang="pl-PL" altLang="sv-SE" sz="3000" b="1" dirty="0">
                <a:solidFill>
                  <a:srgbClr val="008BD2"/>
                </a:solidFill>
                <a:latin typeface="Calibri"/>
                <a:ea typeface="Avenir" charset="0"/>
                <a:cs typeface="Calibri"/>
                <a:sym typeface="Avenir" charset="0"/>
              </a:rPr>
              <a:t>POZIOMÓW KWALIFIKACJI </a:t>
            </a:r>
            <a:br>
              <a:rPr lang="pl-PL" altLang="sv-SE" sz="3000" b="1" dirty="0">
                <a:solidFill>
                  <a:srgbClr val="008BD2"/>
                </a:solidFill>
                <a:latin typeface="Calibri"/>
                <a:ea typeface="Avenir" charset="0"/>
                <a:cs typeface="Calibri"/>
                <a:sym typeface="Avenir" charset="0"/>
              </a:rPr>
            </a:br>
            <a:r>
              <a:rPr lang="pl-PL" altLang="sv-SE" sz="3000" b="1" dirty="0">
                <a:solidFill>
                  <a:srgbClr val="008BD2"/>
                </a:solidFill>
                <a:latin typeface="Calibri"/>
                <a:ea typeface="Avenir" charset="0"/>
                <a:cs typeface="Calibri"/>
                <a:sym typeface="Avenir" charset="0"/>
              </a:rPr>
              <a:t>W EUROPIE</a:t>
            </a:r>
            <a:r>
              <a:rPr lang="pl-PL" altLang="sv-SE" sz="3000" b="1" dirty="0">
                <a:solidFill>
                  <a:schemeClr val="bg2"/>
                </a:solidFill>
                <a:latin typeface="Calibri"/>
                <a:ea typeface="Avenir" charset="0"/>
                <a:cs typeface="Calibri"/>
                <a:sym typeface="Avenir" charset="0"/>
              </a:rPr>
              <a:t> </a:t>
            </a:r>
            <a:r>
              <a:rPr lang="pl-PL" altLang="sv-SE" sz="3000" b="1" dirty="0">
                <a:solidFill>
                  <a:srgbClr val="706E6F"/>
                </a:solidFill>
                <a:latin typeface="Calibri"/>
                <a:ea typeface="Avenir" charset="0"/>
                <a:cs typeface="Calibri"/>
                <a:sym typeface="Avenir" charset="0"/>
              </a:rPr>
              <a:t>– PRZYKŁAD WIELKIEJ BRYTANII</a:t>
            </a:r>
          </a:p>
        </p:txBody>
      </p:sp>
      <p:pic>
        <p:nvPicPr>
          <p:cNvPr id="5" name="Obraz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950" y="495889"/>
            <a:ext cx="762000" cy="758952"/>
          </a:xfrm>
          <a:prstGeom prst="rect">
            <a:avLst/>
          </a:prstGeom>
        </p:spPr>
      </p:pic>
    </p:spTree>
    <p:extLst>
      <p:ext uri="{BB962C8B-B14F-4D97-AF65-F5344CB8AC3E}">
        <p14:creationId xmlns:p14="http://schemas.microsoft.com/office/powerpoint/2010/main" val="417752872"/>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Shape 164"/>
          <p:cNvSpPr txBox="1">
            <a:spLocks noGrp="1"/>
          </p:cNvSpPr>
          <p:nvPr>
            <p:ph type="title"/>
          </p:nvPr>
        </p:nvSpPr>
        <p:spPr>
          <a:xfrm>
            <a:off x="977462" y="665861"/>
            <a:ext cx="9348951" cy="1088331"/>
          </a:xfrm>
          <a:prstGeom prst="rect">
            <a:avLst/>
          </a:prstGeom>
          <a:noFill/>
          <a:ln>
            <a:noFill/>
          </a:ln>
        </p:spPr>
        <p:txBody>
          <a:bodyPr vert="horz" wrap="square" lIns="72627" tIns="36304" rIns="72627" bIns="36304" numCol="1" anchor="t" anchorCtr="0" compatLnSpc="1">
            <a:prstTxWarp prst="textNoShape">
              <a:avLst/>
            </a:prstTxWarp>
            <a:noAutofit/>
          </a:bodyPr>
          <a:lstStyle/>
          <a:p>
            <a:pPr>
              <a:buClr>
                <a:schemeClr val="dk1"/>
              </a:buClr>
              <a:buSzPct val="25000"/>
            </a:pPr>
            <a:r>
              <a:rPr lang="pl-PL" sz="3200" dirty="0">
                <a:solidFill>
                  <a:schemeClr val="accent1"/>
                </a:solidFill>
              </a:rPr>
              <a:t> </a:t>
            </a:r>
            <a:r>
              <a:rPr lang="en-US" sz="3200" dirty="0">
                <a:solidFill>
                  <a:srgbClr val="0094D8"/>
                </a:solidFill>
              </a:rPr>
              <a:t>P</a:t>
            </a:r>
            <a:r>
              <a:rPr lang="pl-PL" sz="3200" dirty="0">
                <a:solidFill>
                  <a:srgbClr val="0094D8"/>
                </a:solidFill>
              </a:rPr>
              <a:t>ROGRESJA KOMPETENCJI</a:t>
            </a:r>
            <a:r>
              <a:rPr lang="pl-PL" sz="3200" dirty="0">
                <a:solidFill>
                  <a:schemeClr val="tx1">
                    <a:lumMod val="50000"/>
                    <a:lumOff val="50000"/>
                  </a:schemeClr>
                </a:solidFill>
              </a:rPr>
              <a:t> w PRK</a:t>
            </a:r>
            <a:endParaRPr lang="en-US" sz="3200" dirty="0">
              <a:solidFill>
                <a:srgbClr val="0094D8"/>
              </a:solidFill>
            </a:endParaRPr>
          </a:p>
        </p:txBody>
      </p:sp>
      <p:graphicFrame>
        <p:nvGraphicFramePr>
          <p:cNvPr id="3" name="Diagram 2"/>
          <p:cNvGraphicFramePr/>
          <p:nvPr/>
        </p:nvGraphicFramePr>
        <p:xfrm>
          <a:off x="728556" y="1577340"/>
          <a:ext cx="9009804" cy="51001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rostokąt 3"/>
          <p:cNvSpPr/>
          <p:nvPr/>
        </p:nvSpPr>
        <p:spPr bwMode="auto">
          <a:xfrm>
            <a:off x="10369550" y="120651"/>
            <a:ext cx="152400" cy="152400"/>
          </a:xfrm>
          <a:prstGeom prst="rect">
            <a:avLst/>
          </a:prstGeom>
          <a:solidFill>
            <a:srgbClr val="FFFFFF"/>
          </a:solidFill>
          <a:ln w="25400" cap="flat" cmpd="sng" algn="ctr">
            <a:solidFill>
              <a:srgbClr val="00A1E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19" tIns="45719" rIns="45719" bIns="45719" numCol="1" rtlCol="0" anchor="t" anchorCtr="0" compatLnSpc="1">
            <a:prstTxWarp prst="textNoShape">
              <a:avLst/>
            </a:prstTxWarp>
          </a:bodyPr>
          <a:lstStyle/>
          <a:p>
            <a:pPr marL="457200" marR="0" indent="0" algn="l" defTabSz="914400" rtl="0" eaLnBrk="1" fontAlgn="base" latinLnBrk="0" hangingPunct="0">
              <a:lnSpc>
                <a:spcPct val="100000"/>
              </a:lnSpc>
              <a:spcBef>
                <a:spcPct val="0"/>
              </a:spcBef>
              <a:spcAft>
                <a:spcPct val="0"/>
              </a:spcAft>
              <a:buClrTx/>
              <a:buSzTx/>
              <a:buFontTx/>
              <a:buNone/>
              <a:tabLst/>
            </a:pPr>
            <a:endParaRPr kumimoji="0" lang="pl-PL" sz="2400" b="0" i="0" u="none" strike="noStrike" cap="none" normalizeH="0" baseline="0">
              <a:ln>
                <a:noFill/>
              </a:ln>
              <a:solidFill>
                <a:srgbClr val="000000"/>
              </a:solidFill>
              <a:effectLst/>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041250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a:extLst>
              <a:ext uri="{FF2B5EF4-FFF2-40B4-BE49-F238E27FC236}">
                <a16:creationId xmlns:a16="http://schemas.microsoft.com/office/drawing/2014/main" id="{6EFB4A86-5CC9-477D-B2C7-88D29337AE19}"/>
              </a:ext>
            </a:extLst>
          </p:cNvPr>
          <p:cNvSpPr>
            <a:spLocks noGrp="1" noChangeArrowheads="1"/>
          </p:cNvSpPr>
          <p:nvPr>
            <p:ph type="title"/>
          </p:nvPr>
        </p:nvSpPr>
        <p:spPr>
          <a:xfrm>
            <a:off x="1092200" y="654050"/>
            <a:ext cx="9277350" cy="669925"/>
          </a:xfrm>
        </p:spPr>
        <p:txBody>
          <a:bodyPr lIns="0" tIns="0" rIns="0" bIns="0">
            <a:normAutofit fontScale="90000"/>
          </a:bodyPr>
          <a:lstStyle/>
          <a:p>
            <a:pPr defTabSz="755650"/>
            <a:r>
              <a:rPr lang="pl-PL" altLang="sv-SE" sz="3000" b="1" dirty="0">
                <a:solidFill>
                  <a:srgbClr val="008BD2"/>
                </a:solidFill>
                <a:latin typeface="Calibri"/>
                <a:ea typeface="Avenir" charset="0"/>
                <a:cs typeface="Calibri"/>
                <a:sym typeface="Avenir" charset="0"/>
              </a:rPr>
              <a:t>ZINTEGROWANY REJESTR KWALIFIKACJI </a:t>
            </a:r>
            <a:r>
              <a:rPr lang="pl-PL" altLang="sv-SE" sz="3000" b="1" dirty="0">
                <a:solidFill>
                  <a:srgbClr val="706E6F"/>
                </a:solidFill>
                <a:latin typeface="Calibri"/>
                <a:ea typeface="Avenir" charset="0"/>
                <a:cs typeface="Calibri"/>
                <a:sym typeface="Avenir" charset="0"/>
              </a:rPr>
              <a:t>WSZYSTKIE DANE </a:t>
            </a:r>
            <a:br>
              <a:rPr lang="pl-PL" altLang="sv-SE" sz="3000" b="1" dirty="0">
                <a:solidFill>
                  <a:srgbClr val="706E6F"/>
                </a:solidFill>
                <a:latin typeface="Calibri"/>
                <a:ea typeface="Avenir" charset="0"/>
                <a:cs typeface="Calibri"/>
                <a:sym typeface="Avenir" charset="0"/>
              </a:rPr>
            </a:br>
            <a:r>
              <a:rPr lang="pl-PL" altLang="sv-SE" sz="3000" b="1" dirty="0">
                <a:solidFill>
                  <a:srgbClr val="706E6F"/>
                </a:solidFill>
                <a:latin typeface="Calibri"/>
                <a:ea typeface="Avenir" charset="0"/>
                <a:cs typeface="Calibri"/>
                <a:sym typeface="Avenir" charset="0"/>
              </a:rPr>
              <a:t>W JEDNYM MIEJSCU!</a:t>
            </a:r>
            <a:br>
              <a:rPr lang="pl-PL" altLang="sv-SE" sz="3000" b="1" dirty="0">
                <a:solidFill>
                  <a:schemeClr val="bg2"/>
                </a:solidFill>
                <a:latin typeface="Calibri"/>
                <a:ea typeface="Avenir" charset="0"/>
                <a:cs typeface="Calibri"/>
                <a:sym typeface="Avenir" charset="0"/>
              </a:rPr>
            </a:br>
            <a:r>
              <a:rPr lang="pl-PL" altLang="sv-SE" sz="2000" u="sng" dirty="0">
                <a:solidFill>
                  <a:srgbClr val="008BD2"/>
                </a:solidFill>
                <a:latin typeface="Calibri"/>
                <a:ea typeface="Avenir" charset="0"/>
                <a:cs typeface="Calibri"/>
                <a:sym typeface="Avenir" charset="0"/>
              </a:rPr>
              <a:t>www.rejestr.kwalifikacje.gov.pl</a:t>
            </a:r>
          </a:p>
        </p:txBody>
      </p:sp>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950" y="495889"/>
            <a:ext cx="762000" cy="758952"/>
          </a:xfrm>
          <a:prstGeom prst="rect">
            <a:avLst/>
          </a:prstGeom>
        </p:spPr>
      </p:pic>
      <p:sp>
        <p:nvSpPr>
          <p:cNvPr id="6" name="Prostokąt 5"/>
          <p:cNvSpPr/>
          <p:nvPr/>
        </p:nvSpPr>
        <p:spPr bwMode="auto">
          <a:xfrm>
            <a:off x="10369550" y="120651"/>
            <a:ext cx="152400" cy="152400"/>
          </a:xfrm>
          <a:prstGeom prst="rect">
            <a:avLst/>
          </a:prstGeom>
          <a:solidFill>
            <a:srgbClr val="FFFFFF"/>
          </a:solidFill>
          <a:ln w="25400" cap="flat" cmpd="sng" algn="ctr">
            <a:solidFill>
              <a:srgbClr val="00A1E4"/>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square" lIns="45719" tIns="45719" rIns="45719" bIns="45719" numCol="1" rtlCol="0" anchor="t" anchorCtr="0" compatLnSpc="1">
            <a:prstTxWarp prst="textNoShape">
              <a:avLst/>
            </a:prstTxWarp>
          </a:bodyPr>
          <a:lstStyle/>
          <a:p>
            <a:pPr marL="457200" marR="0" indent="0" algn="l" defTabSz="914400" rtl="0" eaLnBrk="1" fontAlgn="base" latinLnBrk="0" hangingPunct="0">
              <a:lnSpc>
                <a:spcPct val="100000"/>
              </a:lnSpc>
              <a:spcBef>
                <a:spcPct val="0"/>
              </a:spcBef>
              <a:spcAft>
                <a:spcPct val="0"/>
              </a:spcAft>
              <a:buClrTx/>
              <a:buSzTx/>
              <a:buFontTx/>
              <a:buNone/>
              <a:tabLst/>
            </a:pPr>
            <a:endParaRPr kumimoji="0" lang="pl-PL"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Arial" panose="020B0604020202020204" pitchFamily="34" charset="0"/>
            </a:endParaRPr>
          </a:p>
        </p:txBody>
      </p:sp>
      <p:pic>
        <p:nvPicPr>
          <p:cNvPr id="8" name="Obraz 7"/>
          <p:cNvPicPr/>
          <p:nvPr/>
        </p:nvPicPr>
        <p:blipFill>
          <a:blip r:embed="rId4">
            <a:extLst>
              <a:ext uri="{28A0092B-C50C-407E-A947-70E740481C1C}">
                <a14:useLocalDpi xmlns:a14="http://schemas.microsoft.com/office/drawing/2010/main" val="0"/>
              </a:ext>
            </a:extLst>
          </a:blip>
          <a:srcRect/>
          <a:stretch>
            <a:fillRect/>
          </a:stretch>
        </p:blipFill>
        <p:spPr bwMode="auto">
          <a:xfrm>
            <a:off x="1606375" y="1927654"/>
            <a:ext cx="7636475" cy="5115697"/>
          </a:xfrm>
          <a:prstGeom prst="rect">
            <a:avLst/>
          </a:prstGeom>
          <a:noFill/>
          <a:ln>
            <a:noFill/>
          </a:ln>
        </p:spPr>
      </p:pic>
    </p:spTree>
    <p:extLst>
      <p:ext uri="{BB962C8B-B14F-4D97-AF65-F5344CB8AC3E}">
        <p14:creationId xmlns:p14="http://schemas.microsoft.com/office/powerpoint/2010/main" val="2910137399"/>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a:extLst>
              <a:ext uri="{FF2B5EF4-FFF2-40B4-BE49-F238E27FC236}">
                <a16:creationId xmlns:a16="http://schemas.microsoft.com/office/drawing/2014/main" id="{6EFB4A86-5CC9-477D-B2C7-88D29337AE19}"/>
              </a:ext>
            </a:extLst>
          </p:cNvPr>
          <p:cNvSpPr>
            <a:spLocks noGrp="1" noChangeArrowheads="1"/>
          </p:cNvSpPr>
          <p:nvPr>
            <p:ph type="title"/>
          </p:nvPr>
        </p:nvSpPr>
        <p:spPr>
          <a:xfrm>
            <a:off x="1073150" y="577850"/>
            <a:ext cx="9277350" cy="669925"/>
          </a:xfrm>
        </p:spPr>
        <p:txBody>
          <a:bodyPr lIns="0" tIns="0" rIns="0" bIns="0">
            <a:normAutofit fontScale="90000"/>
          </a:bodyPr>
          <a:lstStyle/>
          <a:p>
            <a:pPr defTabSz="755650">
              <a:lnSpc>
                <a:spcPts val="3100"/>
              </a:lnSpc>
            </a:pPr>
            <a:r>
              <a:rPr lang="pl-PL" altLang="sv-SE" sz="3000" b="1" dirty="0">
                <a:solidFill>
                  <a:srgbClr val="706E6F"/>
                </a:solidFill>
                <a:latin typeface="Calibri"/>
                <a:ea typeface="Avenir" charset="0"/>
                <a:cs typeface="Calibri"/>
                <a:sym typeface="Avenir" charset="0"/>
              </a:rPr>
              <a:t>CZYM JEST </a:t>
            </a:r>
            <a:r>
              <a:rPr lang="pl-PL" altLang="sv-SE" sz="3000" b="1" dirty="0">
                <a:solidFill>
                  <a:srgbClr val="008BD2"/>
                </a:solidFill>
                <a:latin typeface="Calibri"/>
                <a:ea typeface="Avenir" charset="0"/>
                <a:cs typeface="Calibri"/>
                <a:sym typeface="Avenir" charset="0"/>
              </a:rPr>
              <a:t>OPIS KWALIFIKACJI</a:t>
            </a:r>
            <a:r>
              <a:rPr lang="pl-PL" altLang="sv-SE" sz="3000" b="1" dirty="0">
                <a:solidFill>
                  <a:srgbClr val="706E6F"/>
                </a:solidFill>
                <a:latin typeface="Calibri"/>
                <a:ea typeface="Avenir" charset="0"/>
                <a:cs typeface="Calibri"/>
                <a:sym typeface="Avenir" charset="0"/>
              </a:rPr>
              <a:t>? </a:t>
            </a:r>
            <a:br>
              <a:rPr lang="pl-PL" altLang="sv-SE" sz="3000" b="1" dirty="0">
                <a:solidFill>
                  <a:srgbClr val="706E6F"/>
                </a:solidFill>
                <a:latin typeface="Calibri"/>
                <a:ea typeface="Avenir" charset="0"/>
                <a:cs typeface="Calibri"/>
                <a:sym typeface="Avenir" charset="0"/>
              </a:rPr>
            </a:br>
            <a:r>
              <a:rPr lang="pl-PL" altLang="sv-SE" sz="3000" b="1" dirty="0">
                <a:solidFill>
                  <a:srgbClr val="706E6F"/>
                </a:solidFill>
                <a:latin typeface="Calibri"/>
                <a:ea typeface="Avenir" charset="0"/>
                <a:cs typeface="Calibri"/>
                <a:sym typeface="Avenir" charset="0"/>
              </a:rPr>
              <a:t>KTO MOŻE BYĆ JEGO AUTOREM I WNIOSKODAWCĄ? </a:t>
            </a:r>
          </a:p>
        </p:txBody>
      </p:sp>
      <p:pic>
        <p:nvPicPr>
          <p:cNvPr id="5" name="Picture 2" descr="C:\Users\N.Kopeć-Panek\systemowe\Desktop\s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9350" y="1644650"/>
            <a:ext cx="8277000" cy="5017407"/>
          </a:xfrm>
          <a:prstGeom prst="rect">
            <a:avLst/>
          </a:prstGeom>
          <a:noFill/>
          <a:ln w="3175">
            <a:solidFill>
              <a:schemeClr val="tx2">
                <a:lumMod val="20000"/>
                <a:lumOff val="80000"/>
              </a:schemeClr>
            </a:solidFill>
            <a:miter lim="800000"/>
            <a:headEnd/>
            <a:tailEnd/>
          </a:ln>
          <a:effectLst>
            <a:reflection blurRad="6350" stA="69000" endPos="7000" dir="5400000" sy="-100000" algn="bl" rotWithShape="0"/>
          </a:effectLst>
          <a:extLst>
            <a:ext uri="{909E8E84-426E-40dd-AFC4-6F175D3DCCD1}">
              <a14:hiddenFill xmlns:a14="http://schemas.microsoft.com/office/drawing/2010/main" xmlns="">
                <a:solidFill>
                  <a:srgbClr val="FFFFFF"/>
                </a:solidFill>
              </a14:hiddenFill>
            </a:ext>
          </a:extLst>
        </p:spPr>
      </p:pic>
      <p:pic>
        <p:nvPicPr>
          <p:cNvPr id="6" name="Obraz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950" y="495889"/>
            <a:ext cx="762000" cy="758952"/>
          </a:xfrm>
          <a:prstGeom prst="rect">
            <a:avLst/>
          </a:prstGeom>
        </p:spPr>
      </p:pic>
    </p:spTree>
    <p:extLst>
      <p:ext uri="{BB962C8B-B14F-4D97-AF65-F5344CB8AC3E}">
        <p14:creationId xmlns:p14="http://schemas.microsoft.com/office/powerpoint/2010/main" val="1727228067"/>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C5ADFC9A-9057-45D4-AFC0-7BC25411E2EC}"/>
              </a:ext>
            </a:extLst>
          </p:cNvPr>
          <p:cNvSpPr>
            <a:spLocks noGrp="1" noChangeArrowheads="1"/>
          </p:cNvSpPr>
          <p:nvPr>
            <p:ph type="title"/>
          </p:nvPr>
        </p:nvSpPr>
        <p:spPr>
          <a:xfrm>
            <a:off x="2532063" y="2301874"/>
            <a:ext cx="8847137" cy="2314575"/>
          </a:xfrm>
        </p:spPr>
        <p:txBody>
          <a:bodyPr lIns="0" tIns="0" rIns="0" bIns="0"/>
          <a:lstStyle/>
          <a:p>
            <a:pPr defTabSz="995363"/>
            <a:r>
              <a:rPr lang="pl-PL" altLang="sv-SE" sz="4000" b="1" dirty="0">
                <a:solidFill>
                  <a:srgbClr val="706E6F"/>
                </a:solidFill>
                <a:latin typeface="Calibri" panose="020F0502020204030204" pitchFamily="34" charset="0"/>
                <a:sym typeface="Avenir" charset="0"/>
              </a:rPr>
              <a:t>ZAANGAŻOWANIE</a:t>
            </a:r>
            <a:br>
              <a:rPr lang="sv-SE" altLang="sv-SE" sz="4000" dirty="0">
                <a:solidFill>
                  <a:schemeClr val="tx1">
                    <a:lumMod val="65000"/>
                    <a:lumOff val="35000"/>
                  </a:schemeClr>
                </a:solidFill>
                <a:latin typeface="Calibri" panose="020F0502020204030204" pitchFamily="34" charset="0"/>
                <a:cs typeface="Calibri"/>
              </a:rPr>
            </a:br>
            <a:r>
              <a:rPr lang="pl-PL" altLang="sv-SE" sz="4000" b="1" dirty="0">
                <a:solidFill>
                  <a:srgbClr val="008BD2"/>
                </a:solidFill>
                <a:latin typeface="Calibri"/>
                <a:ea typeface="Avenir" charset="0"/>
                <a:cs typeface="Calibri"/>
                <a:sym typeface="Avenir" charset="0"/>
              </a:rPr>
              <a:t>PODMIOTÓW RYNKOWYCH </a:t>
            </a:r>
            <a:br>
              <a:rPr lang="pl-PL" altLang="sv-SE" sz="4000" b="1" dirty="0">
                <a:solidFill>
                  <a:schemeClr val="tx1">
                    <a:lumMod val="65000"/>
                    <a:lumOff val="35000"/>
                  </a:schemeClr>
                </a:solidFill>
                <a:latin typeface="Calibri"/>
                <a:ea typeface="Avenir" charset="0"/>
                <a:cs typeface="Calibri"/>
                <a:sym typeface="Avenir" charset="0"/>
              </a:rPr>
            </a:br>
            <a:r>
              <a:rPr lang="pl-PL" altLang="sv-SE" sz="4000" b="1" dirty="0">
                <a:solidFill>
                  <a:srgbClr val="706E6F"/>
                </a:solidFill>
                <a:latin typeface="Calibri" panose="020F0502020204030204" pitchFamily="34" charset="0"/>
                <a:sym typeface="Avenir" charset="0"/>
              </a:rPr>
              <a:t>W TWORZENIE</a:t>
            </a:r>
            <a:r>
              <a:rPr lang="pl-PL" altLang="sv-SE" sz="4000" b="1" dirty="0">
                <a:solidFill>
                  <a:srgbClr val="706E6F"/>
                </a:solidFill>
                <a:latin typeface="Calibri" panose="020F0502020204030204" pitchFamily="34" charset="0"/>
                <a:ea typeface="Avenir" charset="0"/>
                <a:cs typeface="Calibri"/>
                <a:sym typeface="Avenir" charset="0"/>
              </a:rPr>
              <a:t> </a:t>
            </a:r>
            <a:r>
              <a:rPr lang="pl-PL" altLang="sv-SE" sz="4000" b="1" dirty="0">
                <a:solidFill>
                  <a:srgbClr val="008BD2"/>
                </a:solidFill>
                <a:latin typeface="Calibri" panose="020F0502020204030204" pitchFamily="34" charset="0"/>
                <a:ea typeface="Avenir" charset="0"/>
                <a:cs typeface="Calibri"/>
                <a:sym typeface="Avenir" charset="0"/>
              </a:rPr>
              <a:t>ZSK</a:t>
            </a:r>
            <a:endParaRPr lang="sv-SE" altLang="sv-SE" sz="4000" dirty="0">
              <a:solidFill>
                <a:schemeClr val="tx1">
                  <a:lumMod val="65000"/>
                  <a:lumOff val="35000"/>
                </a:schemeClr>
              </a:solidFill>
              <a:latin typeface="Calibri" panose="020F0502020204030204" pitchFamily="34" charset="0"/>
              <a:cs typeface="Calibri"/>
            </a:endParaRPr>
          </a:p>
        </p:txBody>
      </p:sp>
      <p:pic>
        <p:nvPicPr>
          <p:cNvPr id="6" name="Obraz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9350" y="1949450"/>
            <a:ext cx="1219200" cy="1214323"/>
          </a:xfrm>
          <a:prstGeom prst="rect">
            <a:avLst/>
          </a:prstGeom>
        </p:spPr>
      </p:pic>
      <p:sp>
        <p:nvSpPr>
          <p:cNvPr id="5" name="Prostokąt 4"/>
          <p:cNvSpPr/>
          <p:nvPr/>
        </p:nvSpPr>
        <p:spPr bwMode="auto">
          <a:xfrm>
            <a:off x="10369550" y="132683"/>
            <a:ext cx="152400" cy="152400"/>
          </a:xfrm>
          <a:prstGeom prst="rect">
            <a:avLst/>
          </a:prstGeom>
          <a:solidFill>
            <a:srgbClr val="FFFFFF"/>
          </a:solidFill>
          <a:ln w="25400" cap="flat" cmpd="sng" algn="ctr">
            <a:solidFill>
              <a:srgbClr val="00A1E4"/>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square" lIns="45719" tIns="45719" rIns="45719" bIns="45719" numCol="1" rtlCol="0" anchor="t" anchorCtr="0" compatLnSpc="1">
            <a:prstTxWarp prst="textNoShape">
              <a:avLst/>
            </a:prstTxWarp>
          </a:bodyPr>
          <a:lstStyle/>
          <a:p>
            <a:pPr marL="457200" marR="0" indent="0" algn="l" defTabSz="914400" rtl="0" eaLnBrk="1" fontAlgn="base" latinLnBrk="0" hangingPunct="0">
              <a:lnSpc>
                <a:spcPct val="100000"/>
              </a:lnSpc>
              <a:spcBef>
                <a:spcPct val="0"/>
              </a:spcBef>
              <a:spcAft>
                <a:spcPct val="0"/>
              </a:spcAft>
              <a:buClrTx/>
              <a:buSzTx/>
              <a:buFontTx/>
              <a:buNone/>
              <a:tabLst/>
            </a:pPr>
            <a:endParaRPr kumimoji="0" lang="pl-PL"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54426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a:xfrm>
            <a:off x="1055038" y="589094"/>
            <a:ext cx="9210675" cy="776713"/>
          </a:xfrm>
        </p:spPr>
        <p:txBody>
          <a:bodyPr/>
          <a:lstStyle/>
          <a:p>
            <a:pPr>
              <a:lnSpc>
                <a:spcPct val="115000"/>
              </a:lnSpc>
            </a:pPr>
            <a:endParaRPr lang="sv-SE" altLang="sv-SE" sz="2800" dirty="0">
              <a:cs typeface="Calibri"/>
            </a:endParaRPr>
          </a:p>
        </p:txBody>
      </p:sp>
      <p:pic>
        <p:nvPicPr>
          <p:cNvPr id="13" name="Shape 579" descr="Fotolia_80882540_XL.jpg"/>
          <p:cNvPicPr preferRelativeResize="0"/>
          <p:nvPr/>
        </p:nvPicPr>
        <p:blipFill rotWithShape="1">
          <a:blip r:embed="rId3">
            <a:alphaModFix/>
          </a:blip>
          <a:srcRect l="50000" t="19557" b="5304"/>
          <a:stretch/>
        </p:blipFill>
        <p:spPr>
          <a:xfrm>
            <a:off x="0" y="1286046"/>
            <a:ext cx="10680700" cy="5264151"/>
          </a:xfrm>
          <a:prstGeom prst="rect">
            <a:avLst/>
          </a:prstGeom>
          <a:noFill/>
          <a:ln>
            <a:noFill/>
          </a:ln>
          <a:effectLst>
            <a:outerShdw blurRad="57150" dist="38100" dir="11460000" algn="bl" rotWithShape="0">
              <a:srgbClr val="00FFFF">
                <a:alpha val="50000"/>
              </a:srgbClr>
            </a:outerShdw>
          </a:effectLst>
        </p:spPr>
      </p:pic>
      <p:sp>
        <p:nvSpPr>
          <p:cNvPr id="14" name="Shape 582"/>
          <p:cNvSpPr/>
          <p:nvPr/>
        </p:nvSpPr>
        <p:spPr>
          <a:xfrm>
            <a:off x="4965700" y="1727200"/>
            <a:ext cx="2438400" cy="873760"/>
          </a:xfrm>
          <a:prstGeom prst="rect">
            <a:avLst/>
          </a:prstGeom>
          <a:noFill/>
          <a:ln w="12700" cap="flat" cmpd="sng">
            <a:solidFill>
              <a:schemeClr val="lt1"/>
            </a:solidFill>
            <a:prstDash val="solid"/>
            <a:miter lim="800000"/>
            <a:headEnd type="none" w="sm" len="sm"/>
            <a:tailEnd type="none" w="sm" len="sm"/>
          </a:ln>
          <a:effectLst>
            <a:outerShdw blurRad="57150" dist="552450" dir="8820000" algn="bl" rotWithShape="0">
              <a:srgbClr val="00FFFF">
                <a:alpha val="78000"/>
              </a:srgbClr>
            </a:outerShdw>
          </a:effectLst>
        </p:spPr>
        <p:txBody>
          <a:bodyPr spcFirstLastPara="1" wrap="square" lIns="91325" tIns="45650" rIns="91325" bIns="45650" anchor="ctr" anchorCtr="0">
            <a:noAutofit/>
          </a:bodyPr>
          <a:lstStyle/>
          <a:p>
            <a:pPr marL="0" marR="0" lvl="0" indent="0" algn="ctr" defTabSz="1042050" rtl="0" eaLnBrk="1" fontAlgn="auto" latinLnBrk="0" hangingPunct="1">
              <a:lnSpc>
                <a:spcPct val="100000"/>
              </a:lnSpc>
              <a:spcBef>
                <a:spcPts val="0"/>
              </a:spcBef>
              <a:spcAft>
                <a:spcPts val="0"/>
              </a:spcAft>
              <a:buClrTx/>
              <a:buSzTx/>
              <a:buFontTx/>
              <a:buNone/>
              <a:tabLst/>
              <a:defRPr/>
            </a:pPr>
            <a:r>
              <a:rPr kumimoji="0" lang="pl-PL" sz="3200" b="1" i="0" u="none" strike="noStrike" kern="1200" cap="none" spc="0" normalizeH="0" baseline="0" noProof="0">
                <a:ln>
                  <a:noFill/>
                </a:ln>
                <a:solidFill>
                  <a:srgbClr val="FFFFFF"/>
                </a:solidFill>
                <a:effectLst/>
                <a:uLnTx/>
                <a:uFillTx/>
                <a:latin typeface="Arial"/>
                <a:ea typeface="Arial"/>
                <a:cs typeface="Arial"/>
                <a:sym typeface="Arial"/>
              </a:rPr>
              <a:t>Świat</a:t>
            </a:r>
            <a:endParaRPr kumimoji="0" sz="2051" b="0" i="0" u="none" strike="noStrike" kern="1200" cap="none" spc="0" normalizeH="0" baseline="0" noProof="0">
              <a:ln>
                <a:noFill/>
              </a:ln>
              <a:solidFill>
                <a:prstClr val="black"/>
              </a:solidFill>
              <a:effectLst/>
              <a:uLnTx/>
              <a:uFillTx/>
              <a:latin typeface="Calibri"/>
              <a:ea typeface="+mn-ea"/>
              <a:cs typeface="+mn-cs"/>
            </a:endParaRPr>
          </a:p>
        </p:txBody>
      </p:sp>
      <p:sp>
        <p:nvSpPr>
          <p:cNvPr id="15" name="Shape 581"/>
          <p:cNvSpPr/>
          <p:nvPr/>
        </p:nvSpPr>
        <p:spPr>
          <a:xfrm>
            <a:off x="1841502" y="3098800"/>
            <a:ext cx="2819400" cy="873760"/>
          </a:xfrm>
          <a:prstGeom prst="rect">
            <a:avLst/>
          </a:prstGeom>
          <a:noFill/>
          <a:ln w="12700" cap="flat" cmpd="sng">
            <a:solidFill>
              <a:schemeClr val="lt1"/>
            </a:solidFill>
            <a:prstDash val="solid"/>
            <a:miter lim="800000"/>
            <a:headEnd type="none" w="sm" len="sm"/>
            <a:tailEnd type="none" w="sm" len="sm"/>
          </a:ln>
          <a:effectLst>
            <a:outerShdw blurRad="57150" dist="838200" dir="8520000" algn="bl" rotWithShape="0">
              <a:srgbClr val="00FFFF">
                <a:alpha val="88000"/>
              </a:srgbClr>
            </a:outerShdw>
          </a:effectLst>
        </p:spPr>
        <p:txBody>
          <a:bodyPr spcFirstLastPara="1" wrap="square" lIns="91325" tIns="45650" rIns="91325" bIns="45650" anchor="ctr" anchorCtr="0">
            <a:noAutofit/>
          </a:bodyPr>
          <a:lstStyle/>
          <a:p>
            <a:pPr marL="0" marR="0" lvl="0" indent="0" algn="ctr" defTabSz="1042050" rtl="0" eaLnBrk="1" fontAlgn="auto" latinLnBrk="0" hangingPunct="1">
              <a:lnSpc>
                <a:spcPct val="100000"/>
              </a:lnSpc>
              <a:spcBef>
                <a:spcPts val="0"/>
              </a:spcBef>
              <a:spcAft>
                <a:spcPts val="0"/>
              </a:spcAft>
              <a:buClrTx/>
              <a:buSzTx/>
              <a:buFontTx/>
              <a:buNone/>
              <a:tabLst/>
              <a:defRPr/>
            </a:pPr>
            <a:r>
              <a:rPr kumimoji="0" lang="pl-PL" sz="3200" b="1" i="0" u="none" strike="noStrike" kern="1200" cap="none" spc="0" normalizeH="0" baseline="0" noProof="0" dirty="0">
                <a:ln>
                  <a:noFill/>
                </a:ln>
                <a:solidFill>
                  <a:srgbClr val="FFFFFF"/>
                </a:solidFill>
                <a:effectLst/>
                <a:uLnTx/>
                <a:uFillTx/>
                <a:latin typeface="Arial"/>
                <a:ea typeface="Arial"/>
                <a:cs typeface="Arial"/>
                <a:sym typeface="Arial"/>
              </a:rPr>
              <a:t>Rynek Pracy</a:t>
            </a:r>
            <a:endParaRPr kumimoji="0" sz="2051"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Shape 583"/>
          <p:cNvSpPr/>
          <p:nvPr/>
        </p:nvSpPr>
        <p:spPr>
          <a:xfrm>
            <a:off x="2142128" y="3854450"/>
            <a:ext cx="4569822" cy="369332"/>
          </a:xfrm>
          <a:prstGeom prst="rect">
            <a:avLst/>
          </a:prstGeom>
          <a:solidFill>
            <a:schemeClr val="lt1"/>
          </a:solidFill>
          <a:ln w="19050"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325" tIns="45650" rIns="91325" bIns="45650" anchor="t" anchorCtr="0">
            <a:noAutofit/>
          </a:bodyPr>
          <a:lstStyle/>
          <a:p>
            <a:pPr marL="0" marR="0" lvl="0" indent="0" algn="ctr" defTabSz="104205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srgbClr val="0000FF"/>
                </a:solidFill>
                <a:effectLst/>
                <a:uLnTx/>
                <a:uFillTx/>
                <a:latin typeface="Calibri"/>
                <a:ea typeface="Calibri"/>
                <a:cs typeface="Calibri"/>
                <a:sym typeface="Calibri"/>
              </a:rPr>
              <a:t>ZMIENIAJĄCE SIĘ ZAWODY, KWALIFIKACJE</a:t>
            </a:r>
            <a:endParaRPr kumimoji="0" sz="2051" b="0" i="0" u="none" strike="noStrike" kern="1200" cap="none" spc="0" normalizeH="0" baseline="0" noProof="0" dirty="0">
              <a:ln>
                <a:noFill/>
              </a:ln>
              <a:solidFill>
                <a:srgbClr val="0000FF"/>
              </a:solidFill>
              <a:effectLst/>
              <a:uLnTx/>
              <a:uFillTx/>
              <a:latin typeface="Calibri"/>
              <a:ea typeface="+mn-ea"/>
              <a:cs typeface="+mn-cs"/>
            </a:endParaRPr>
          </a:p>
        </p:txBody>
      </p:sp>
      <p:sp>
        <p:nvSpPr>
          <p:cNvPr id="17" name="Shape 580"/>
          <p:cNvSpPr/>
          <p:nvPr/>
        </p:nvSpPr>
        <p:spPr>
          <a:xfrm>
            <a:off x="2755900" y="4394200"/>
            <a:ext cx="2438400" cy="873760"/>
          </a:xfrm>
          <a:prstGeom prst="rect">
            <a:avLst/>
          </a:prstGeom>
          <a:noFill/>
          <a:ln w="12700" cap="flat" cmpd="sng">
            <a:solidFill>
              <a:schemeClr val="lt1"/>
            </a:solidFill>
            <a:prstDash val="solid"/>
            <a:miter lim="800000"/>
            <a:headEnd type="none" w="sm" len="sm"/>
            <a:tailEnd type="none" w="sm" len="sm"/>
          </a:ln>
          <a:effectLst>
            <a:outerShdw blurRad="214313" dist="581025" dir="10080000" algn="bl" rotWithShape="0">
              <a:srgbClr val="00FFFF">
                <a:alpha val="99000"/>
              </a:srgbClr>
            </a:outerShdw>
          </a:effectLst>
        </p:spPr>
        <p:txBody>
          <a:bodyPr spcFirstLastPara="1" wrap="square" lIns="91325" tIns="45650" rIns="91325" bIns="45650" anchor="ctr" anchorCtr="0">
            <a:noAutofit/>
          </a:bodyPr>
          <a:lstStyle/>
          <a:p>
            <a:pPr marL="0" marR="0" lvl="0" indent="0" algn="ctr" defTabSz="1042050" rtl="0" eaLnBrk="1" fontAlgn="auto" latinLnBrk="0" hangingPunct="1">
              <a:lnSpc>
                <a:spcPct val="100000"/>
              </a:lnSpc>
              <a:spcBef>
                <a:spcPts val="0"/>
              </a:spcBef>
              <a:spcAft>
                <a:spcPts val="0"/>
              </a:spcAft>
              <a:buClrTx/>
              <a:buSzTx/>
              <a:buFontTx/>
              <a:buNone/>
              <a:tabLst/>
              <a:defRPr/>
            </a:pPr>
            <a:r>
              <a:rPr kumimoji="0" lang="pl-PL" sz="3200" b="1" i="0" u="none" strike="noStrike" kern="1200" cap="none" spc="0" normalizeH="0" baseline="0" noProof="0">
                <a:ln>
                  <a:noFill/>
                </a:ln>
                <a:solidFill>
                  <a:srgbClr val="FFFFFF"/>
                </a:solidFill>
                <a:effectLst/>
                <a:uLnTx/>
                <a:uFillTx/>
                <a:latin typeface="Arial"/>
                <a:ea typeface="Arial"/>
                <a:cs typeface="Arial"/>
                <a:sym typeface="Arial"/>
              </a:rPr>
              <a:t>Człowiek</a:t>
            </a:r>
            <a:endParaRPr kumimoji="0" sz="2051" b="0" i="0" u="none" strike="noStrike" kern="1200" cap="none" spc="0" normalizeH="0" baseline="0" noProof="0">
              <a:ln>
                <a:noFill/>
              </a:ln>
              <a:solidFill>
                <a:prstClr val="black"/>
              </a:solidFill>
              <a:effectLst/>
              <a:uLnTx/>
              <a:uFillTx/>
              <a:latin typeface="Calibri"/>
              <a:ea typeface="+mn-ea"/>
              <a:cs typeface="+mn-cs"/>
            </a:endParaRPr>
          </a:p>
        </p:txBody>
      </p:sp>
      <p:sp>
        <p:nvSpPr>
          <p:cNvPr id="18" name="Shape 584"/>
          <p:cNvSpPr/>
          <p:nvPr/>
        </p:nvSpPr>
        <p:spPr>
          <a:xfrm>
            <a:off x="2910071" y="5080000"/>
            <a:ext cx="5706879" cy="369332"/>
          </a:xfrm>
          <a:prstGeom prst="rect">
            <a:avLst/>
          </a:prstGeom>
          <a:solidFill>
            <a:schemeClr val="lt1"/>
          </a:solidFill>
          <a:ln w="19050"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325" tIns="45650" rIns="91325" bIns="45650" anchor="t" anchorCtr="0">
            <a:noAutofit/>
          </a:bodyPr>
          <a:lstStyle/>
          <a:p>
            <a:pPr marL="0" marR="0" lvl="0" indent="0" algn="ctr" defTabSz="104205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a:ln>
                  <a:noFill/>
                </a:ln>
                <a:solidFill>
                  <a:srgbClr val="0000FF"/>
                </a:solidFill>
                <a:effectLst/>
                <a:uLnTx/>
                <a:uFillTx/>
                <a:latin typeface="Calibri"/>
                <a:ea typeface="Calibri"/>
                <a:cs typeface="Calibri"/>
                <a:sym typeface="Calibri"/>
              </a:rPr>
              <a:t>ZMIENIAJĄCE SIĘ WYMAGANIA WOBEC UMIEJĘTNOŚCI</a:t>
            </a:r>
            <a:endParaRPr kumimoji="0" sz="2051" b="0" i="0" u="none" strike="noStrike" kern="1200" cap="none" spc="0" normalizeH="0" baseline="0" noProof="0">
              <a:ln>
                <a:noFill/>
              </a:ln>
              <a:solidFill>
                <a:srgbClr val="0000FF"/>
              </a:solidFill>
              <a:effectLst/>
              <a:uLnTx/>
              <a:uFillTx/>
              <a:latin typeface="Calibri"/>
              <a:ea typeface="+mn-ea"/>
              <a:cs typeface="+mn-cs"/>
            </a:endParaRPr>
          </a:p>
        </p:txBody>
      </p:sp>
      <p:sp>
        <p:nvSpPr>
          <p:cNvPr id="19" name="Shape 576"/>
          <p:cNvSpPr txBox="1"/>
          <p:nvPr/>
        </p:nvSpPr>
        <p:spPr>
          <a:xfrm>
            <a:off x="-374650" y="5631498"/>
            <a:ext cx="10680700" cy="609600"/>
          </a:xfrm>
          <a:prstGeom prst="rect">
            <a:avLst/>
          </a:prstGeom>
          <a:noFill/>
          <a:ln>
            <a:noFill/>
          </a:ln>
        </p:spPr>
        <p:txBody>
          <a:bodyPr spcFirstLastPara="1" wrap="square" lIns="0" tIns="0" rIns="0" bIns="0" anchor="t" anchorCtr="0">
            <a:noAutofit/>
          </a:bodyPr>
          <a:lstStyle/>
          <a:p>
            <a:pPr marL="0" marR="0" lvl="0" indent="0" algn="ctr" defTabSz="1042050" rtl="0" eaLnBrk="1" fontAlgn="auto" latinLnBrk="0" hangingPunct="1">
              <a:lnSpc>
                <a:spcPct val="115000"/>
              </a:lnSpc>
              <a:spcBef>
                <a:spcPts val="0"/>
              </a:spcBef>
              <a:spcAft>
                <a:spcPts val="0"/>
              </a:spcAft>
              <a:buClrTx/>
              <a:buSzTx/>
              <a:buFontTx/>
              <a:buNone/>
              <a:tabLst/>
              <a:defRPr/>
            </a:pPr>
            <a:r>
              <a:rPr kumimoji="0" lang="pl-PL" sz="4400" b="1" i="0" u="none" strike="noStrike" kern="1200" cap="none" spc="0" normalizeH="0" baseline="0" noProof="0" dirty="0">
                <a:ln>
                  <a:noFill/>
                </a:ln>
                <a:solidFill>
                  <a:srgbClr val="ED7D31"/>
                </a:solidFill>
                <a:effectLst/>
                <a:uLnTx/>
                <a:uFillTx/>
                <a:latin typeface="Calibri"/>
                <a:ea typeface="Calibri"/>
                <a:cs typeface="Calibri"/>
                <a:sym typeface="Calibri"/>
              </a:rPr>
              <a:t>Uczenie się przez całe życie</a:t>
            </a:r>
            <a:endParaRPr kumimoji="0" sz="4400" b="1" i="0" u="none" strike="noStrike" kern="1200" cap="none" spc="0" normalizeH="0" baseline="0" noProof="0" dirty="0">
              <a:ln>
                <a:noFill/>
              </a:ln>
              <a:solidFill>
                <a:srgbClr val="ED7D31"/>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837590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a:extLst>
              <a:ext uri="{FF2B5EF4-FFF2-40B4-BE49-F238E27FC236}">
                <a16:creationId xmlns:a16="http://schemas.microsoft.com/office/drawing/2014/main" id="{BA493BB5-BF90-4CC4-9BDD-EE1DB1CDFC13}"/>
              </a:ext>
            </a:extLst>
          </p:cNvPr>
          <p:cNvSpPr>
            <a:spLocks noGrp="1" noChangeArrowheads="1"/>
          </p:cNvSpPr>
          <p:nvPr>
            <p:ph type="title"/>
          </p:nvPr>
        </p:nvSpPr>
        <p:spPr>
          <a:xfrm>
            <a:off x="1168400" y="730250"/>
            <a:ext cx="9734550" cy="669925"/>
          </a:xfrm>
        </p:spPr>
        <p:txBody>
          <a:bodyPr lIns="0" tIns="0" rIns="0" bIns="0">
            <a:normAutofit fontScale="90000"/>
          </a:bodyPr>
          <a:lstStyle/>
          <a:p>
            <a:pPr defTabSz="825500"/>
            <a:r>
              <a:rPr lang="pl-PL" altLang="sv-SE" sz="3000" b="1" dirty="0">
                <a:solidFill>
                  <a:srgbClr val="706E6F"/>
                </a:solidFill>
                <a:latin typeface="Calibri"/>
                <a:ea typeface="Avenir" charset="0"/>
                <a:cs typeface="Calibri"/>
                <a:sym typeface="Avenir" charset="0"/>
              </a:rPr>
              <a:t>ROLE PODMIOTÓW RYNKOWYCH W</a:t>
            </a:r>
            <a:r>
              <a:rPr lang="pl-PL" altLang="sv-SE" sz="3000" b="1" dirty="0">
                <a:solidFill>
                  <a:srgbClr val="535353"/>
                </a:solidFill>
                <a:latin typeface="Calibri"/>
                <a:ea typeface="Avenir" charset="0"/>
                <a:cs typeface="Calibri"/>
                <a:sym typeface="Avenir" charset="0"/>
              </a:rPr>
              <a:t> </a:t>
            </a:r>
            <a:r>
              <a:rPr lang="pl-PL" altLang="sv-SE" sz="3000" b="1" dirty="0">
                <a:solidFill>
                  <a:srgbClr val="008BD2"/>
                </a:solidFill>
                <a:latin typeface="Calibri"/>
                <a:ea typeface="Avenir" charset="0"/>
                <a:cs typeface="Calibri"/>
                <a:sym typeface="Avenir" charset="0"/>
              </a:rPr>
              <a:t>ZSK</a:t>
            </a:r>
            <a:br>
              <a:rPr lang="pl-PL" altLang="sv-SE" sz="3300" b="1" dirty="0">
                <a:solidFill>
                  <a:srgbClr val="535353"/>
                </a:solidFill>
                <a:latin typeface="Calibri"/>
                <a:ea typeface="Avenir" charset="0"/>
                <a:cs typeface="Calibri"/>
                <a:sym typeface="Avenir" charset="0"/>
              </a:rPr>
            </a:br>
            <a:br>
              <a:rPr lang="pl-PL" altLang="sv-SE" sz="3300" b="1" dirty="0">
                <a:solidFill>
                  <a:srgbClr val="535353"/>
                </a:solidFill>
                <a:latin typeface="Calibri"/>
                <a:ea typeface="Avenir" charset="0"/>
                <a:cs typeface="Calibri"/>
                <a:sym typeface="Avenir" charset="0"/>
              </a:rPr>
            </a:br>
            <a:endParaRPr lang="pl-PL" altLang="sv-SE" sz="2400" b="1" dirty="0">
              <a:solidFill>
                <a:srgbClr val="535353"/>
              </a:solidFill>
              <a:latin typeface="Calibri"/>
              <a:ea typeface="Avenir" charset="0"/>
              <a:cs typeface="Calibri"/>
              <a:sym typeface="Avenir" charset="0"/>
            </a:endParaRPr>
          </a:p>
        </p:txBody>
      </p:sp>
      <p:sp>
        <p:nvSpPr>
          <p:cNvPr id="10242" name="Rectangle 2">
            <a:extLst>
              <a:ext uri="{FF2B5EF4-FFF2-40B4-BE49-F238E27FC236}">
                <a16:creationId xmlns:a16="http://schemas.microsoft.com/office/drawing/2014/main" id="{C87425AE-A676-4BE7-B9AB-F77654B38999}"/>
              </a:ext>
            </a:extLst>
          </p:cNvPr>
          <p:cNvSpPr>
            <a:spLocks noGrp="1" noChangeArrowheads="1"/>
          </p:cNvSpPr>
          <p:nvPr>
            <p:ph idx="1"/>
          </p:nvPr>
        </p:nvSpPr>
        <p:spPr>
          <a:xfrm>
            <a:off x="1514006" y="2785495"/>
            <a:ext cx="8139112" cy="461963"/>
          </a:xfrm>
        </p:spPr>
        <p:txBody>
          <a:bodyPr/>
          <a:lstStyle/>
          <a:p>
            <a:pPr defTabSz="995363">
              <a:spcBef>
                <a:spcPts val="2800"/>
              </a:spcBef>
            </a:pPr>
            <a:r>
              <a:rPr lang="pl-PL" altLang="sv-SE" sz="2400" dirty="0">
                <a:solidFill>
                  <a:srgbClr val="008BD2"/>
                </a:solidFill>
                <a:latin typeface="Calibri"/>
                <a:ea typeface="Avenir" charset="0"/>
                <a:cs typeface="Calibri"/>
                <a:sym typeface="Avenir" charset="0"/>
              </a:rPr>
              <a:t>Autorzy kwalifikacji rynkowych </a:t>
            </a:r>
            <a:r>
              <a:rPr lang="pl-PL" altLang="sv-SE" sz="2400" dirty="0">
                <a:solidFill>
                  <a:srgbClr val="706E6F"/>
                </a:solidFill>
                <a:latin typeface="Calibri"/>
                <a:ea typeface="Avenir" charset="0"/>
                <a:cs typeface="Calibri"/>
                <a:sym typeface="Avenir" charset="0"/>
              </a:rPr>
              <a:t>(podmioty przygotowujące opis </a:t>
            </a:r>
            <a:br>
              <a:rPr lang="pl-PL" altLang="sv-SE" sz="2400" dirty="0">
                <a:solidFill>
                  <a:srgbClr val="706E6F"/>
                </a:solidFill>
                <a:latin typeface="Calibri"/>
                <a:ea typeface="Avenir" charset="0"/>
                <a:cs typeface="Calibri"/>
                <a:sym typeface="Avenir" charset="0"/>
              </a:rPr>
            </a:br>
            <a:r>
              <a:rPr lang="pl-PL" altLang="sv-SE" sz="2400" dirty="0">
                <a:solidFill>
                  <a:srgbClr val="706E6F"/>
                </a:solidFill>
                <a:latin typeface="Calibri"/>
                <a:ea typeface="Avenir" charset="0"/>
                <a:cs typeface="Calibri"/>
                <a:sym typeface="Avenir" charset="0"/>
              </a:rPr>
              <a:t>i wnioskujące o włączenie kwalifikacji rynkowych, podmioty zgłaszające zapotrzebowanie na kwalifikacje)</a:t>
            </a:r>
          </a:p>
          <a:p>
            <a:pPr defTabSz="995363">
              <a:spcBef>
                <a:spcPts val="2800"/>
              </a:spcBef>
            </a:pPr>
            <a:r>
              <a:rPr lang="pl-PL" altLang="sv-SE" sz="2400" dirty="0">
                <a:solidFill>
                  <a:srgbClr val="008BD2"/>
                </a:solidFill>
                <a:latin typeface="Calibri"/>
                <a:cs typeface="Calibri"/>
                <a:sym typeface="Avenir" charset="0"/>
              </a:rPr>
              <a:t>Instytucje certyfikujące</a:t>
            </a:r>
            <a:r>
              <a:rPr lang="pl-PL" altLang="sv-SE" sz="2400" dirty="0">
                <a:solidFill>
                  <a:srgbClr val="0070C0"/>
                </a:solidFill>
                <a:latin typeface="Calibri"/>
                <a:cs typeface="Calibri"/>
                <a:sym typeface="Avenir" charset="0"/>
              </a:rPr>
              <a:t> </a:t>
            </a:r>
            <a:r>
              <a:rPr lang="pl-PL" altLang="sv-SE" sz="2400" dirty="0">
                <a:solidFill>
                  <a:srgbClr val="706E6F"/>
                </a:solidFill>
                <a:latin typeface="Calibri"/>
                <a:cs typeface="Calibri"/>
                <a:sym typeface="Avenir" charset="0"/>
              </a:rPr>
              <a:t>(nadawanie kwalifikacji rynkowych)</a:t>
            </a:r>
          </a:p>
          <a:p>
            <a:pPr defTabSz="995363">
              <a:spcBef>
                <a:spcPts val="2800"/>
              </a:spcBef>
            </a:pPr>
            <a:r>
              <a:rPr lang="pl-PL" altLang="sv-SE" sz="2400" dirty="0">
                <a:solidFill>
                  <a:srgbClr val="008BD2"/>
                </a:solidFill>
                <a:latin typeface="Calibri"/>
                <a:cs typeface="Calibri"/>
                <a:sym typeface="Avenir" charset="0"/>
              </a:rPr>
              <a:t>Podmioty zewnętrznego zapewniania jakości </a:t>
            </a:r>
            <a:br>
              <a:rPr lang="pl-PL" altLang="sv-SE" sz="2400" dirty="0">
                <a:solidFill>
                  <a:srgbClr val="00B0F0"/>
                </a:solidFill>
                <a:latin typeface="Calibri"/>
                <a:cs typeface="Calibri"/>
                <a:sym typeface="Avenir" charset="0"/>
              </a:rPr>
            </a:br>
            <a:r>
              <a:rPr lang="pl-PL" altLang="sv-SE" sz="2400" dirty="0">
                <a:solidFill>
                  <a:srgbClr val="706E6F"/>
                </a:solidFill>
                <a:latin typeface="Calibri"/>
                <a:cs typeface="Calibri"/>
                <a:sym typeface="Avenir" charset="0"/>
              </a:rPr>
              <a:t>(czuwanie „z zewnątrz” nad jakością nadawania kwalifikacji)</a:t>
            </a:r>
          </a:p>
          <a:p>
            <a:pPr defTabSz="995363">
              <a:spcBef>
                <a:spcPts val="2800"/>
              </a:spcBef>
            </a:pPr>
            <a:r>
              <a:rPr lang="pl-PL" altLang="sv-SE" sz="2400" dirty="0">
                <a:solidFill>
                  <a:srgbClr val="008BD2"/>
                </a:solidFill>
                <a:latin typeface="Calibri"/>
                <a:cs typeface="Calibri"/>
                <a:sym typeface="Avenir" charset="0"/>
              </a:rPr>
              <a:t>Środowisko</a:t>
            </a:r>
            <a:r>
              <a:rPr lang="pl-PL" altLang="sv-SE" sz="2400" dirty="0">
                <a:solidFill>
                  <a:srgbClr val="00B0F0"/>
                </a:solidFill>
                <a:latin typeface="Calibri"/>
                <a:cs typeface="Calibri"/>
                <a:sym typeface="Avenir" charset="0"/>
              </a:rPr>
              <a:t> </a:t>
            </a:r>
            <a:r>
              <a:rPr lang="pl-PL" altLang="sv-SE" sz="2400" dirty="0">
                <a:solidFill>
                  <a:srgbClr val="706E6F"/>
                </a:solidFill>
                <a:latin typeface="Calibri"/>
                <a:cs typeface="Calibri"/>
                <a:sym typeface="Avenir" charset="0"/>
              </a:rPr>
              <a:t>(ciała opiniodawcze, interesariusze)</a:t>
            </a:r>
          </a:p>
          <a:p>
            <a:pPr defTabSz="995363">
              <a:spcBef>
                <a:spcPts val="2800"/>
              </a:spcBef>
            </a:pPr>
            <a:endParaRPr lang="pl-PL" altLang="sv-SE" sz="2400" dirty="0">
              <a:solidFill>
                <a:srgbClr val="535353"/>
              </a:solidFill>
              <a:latin typeface="Calibri"/>
              <a:ea typeface="Avenir" charset="0"/>
              <a:cs typeface="Calibri"/>
              <a:sym typeface="Avenir" charset="0"/>
            </a:endParaRPr>
          </a:p>
          <a:p>
            <a:pPr marL="0" indent="0" defTabSz="995363">
              <a:spcBef>
                <a:spcPts val="2800"/>
              </a:spcBef>
              <a:buNone/>
            </a:pPr>
            <a:br>
              <a:rPr lang="pl-PL" altLang="sv-SE" sz="2400" dirty="0">
                <a:solidFill>
                  <a:srgbClr val="535353"/>
                </a:solidFill>
                <a:latin typeface="Calibri"/>
                <a:ea typeface="Avenir" charset="0"/>
                <a:cs typeface="Calibri"/>
                <a:sym typeface="Avenir" charset="0"/>
              </a:rPr>
            </a:br>
            <a:endParaRPr lang="pl-PL" altLang="sv-SE" sz="2400" dirty="0">
              <a:solidFill>
                <a:srgbClr val="535353"/>
              </a:solidFill>
              <a:latin typeface="Calibri"/>
              <a:ea typeface="Avenir" charset="0"/>
              <a:cs typeface="Calibri"/>
              <a:sym typeface="Avenir" charset="0"/>
            </a:endParaRPr>
          </a:p>
        </p:txBody>
      </p:sp>
      <p:cxnSp>
        <p:nvCxnSpPr>
          <p:cNvPr id="4" name="Łącznik prosty ze strzałką 3">
            <a:extLst>
              <a:ext uri="{FF2B5EF4-FFF2-40B4-BE49-F238E27FC236}">
                <a16:creationId xmlns:a16="http://schemas.microsoft.com/office/drawing/2014/main" id="{2B6E8B12-6BA9-47B7-BDCA-EBF05C8536DB}"/>
              </a:ext>
            </a:extLst>
          </p:cNvPr>
          <p:cNvCxnSpPr>
            <a:stCxn id="2" idx="0"/>
            <a:endCxn id="11" idx="0"/>
          </p:cNvCxnSpPr>
          <p:nvPr/>
        </p:nvCxnSpPr>
        <p:spPr bwMode="auto">
          <a:xfrm>
            <a:off x="1168400" y="2785495"/>
            <a:ext cx="0" cy="3197792"/>
          </a:xfrm>
          <a:prstGeom prst="straightConnector1">
            <a:avLst/>
          </a:prstGeom>
          <a:ln>
            <a:headEnd type="none" w="med" len="med"/>
            <a:tailEnd type="none" w="med" len="med"/>
          </a:ln>
          <a:extLst>
            <a:ext uri="{AF507438-7753-43e0-B8FC-AC1667EBCBE1}">
              <a14:hiddenEffects xmlns:a14="http://schemas.microsoft.com/office/drawing/2010/main" xmlns="">
                <a:effectLst>
                  <a:outerShdw dist="35921" dir="2700000" algn="ctr" rotWithShape="0">
                    <a:srgbClr val="808080"/>
                  </a:outerShdw>
                </a:effectLst>
              </a14:hiddenEffects>
            </a:ext>
          </a:extLst>
        </p:spPr>
        <p:style>
          <a:lnRef idx="1">
            <a:schemeClr val="accent2"/>
          </a:lnRef>
          <a:fillRef idx="0">
            <a:schemeClr val="accent2"/>
          </a:fillRef>
          <a:effectRef idx="0">
            <a:schemeClr val="accent2"/>
          </a:effectRef>
          <a:fontRef idx="minor">
            <a:schemeClr val="tx1"/>
          </a:fontRef>
        </p:style>
      </p:cxnSp>
      <p:sp>
        <p:nvSpPr>
          <p:cNvPr id="2" name="AutoShape 4">
            <a:extLst>
              <a:ext uri="{FF2B5EF4-FFF2-40B4-BE49-F238E27FC236}">
                <a16:creationId xmlns:a16="http://schemas.microsoft.com/office/drawing/2014/main" id="{3F0B94C2-76D0-43DC-95F5-C3FC3EEFDA0A}"/>
              </a:ext>
            </a:extLst>
          </p:cNvPr>
          <p:cNvSpPr>
            <a:spLocks/>
          </p:cNvSpPr>
          <p:nvPr/>
        </p:nvSpPr>
        <p:spPr bwMode="auto">
          <a:xfrm>
            <a:off x="996048" y="2606393"/>
            <a:ext cx="344704" cy="3582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8BD2"/>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lstStyle>
            <a:lvl1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115000"/>
              </a:lnSpc>
            </a:pPr>
            <a:r>
              <a:rPr lang="sv-SE" altLang="sv-SE" sz="1400" b="1" dirty="0">
                <a:solidFill>
                  <a:srgbClr val="FFFFFF"/>
                </a:solidFill>
                <a:latin typeface="Avenir" charset="0"/>
                <a:sym typeface="Avenir" charset="0"/>
              </a:rPr>
              <a:t>1</a:t>
            </a:r>
            <a:endParaRPr lang="sv-SE" altLang="sv-SE" sz="1400" dirty="0"/>
          </a:p>
        </p:txBody>
      </p:sp>
      <p:sp>
        <p:nvSpPr>
          <p:cNvPr id="13" name="AutoShape 4">
            <a:extLst>
              <a:ext uri="{FF2B5EF4-FFF2-40B4-BE49-F238E27FC236}">
                <a16:creationId xmlns:a16="http://schemas.microsoft.com/office/drawing/2014/main" id="{1CF03DA6-7ADC-4500-915E-283DA560E367}"/>
              </a:ext>
            </a:extLst>
          </p:cNvPr>
          <p:cNvSpPr>
            <a:spLocks/>
          </p:cNvSpPr>
          <p:nvPr/>
        </p:nvSpPr>
        <p:spPr bwMode="auto">
          <a:xfrm>
            <a:off x="996048" y="4028788"/>
            <a:ext cx="344704" cy="3582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8BD2"/>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lstStyle>
            <a:lvl1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115000"/>
              </a:lnSpc>
            </a:pPr>
            <a:r>
              <a:rPr lang="sv-SE" altLang="sv-SE" sz="1400" b="1" dirty="0">
                <a:solidFill>
                  <a:srgbClr val="FFFFFF"/>
                </a:solidFill>
                <a:latin typeface="Avenir" charset="0"/>
                <a:sym typeface="Avenir" charset="0"/>
              </a:rPr>
              <a:t>2</a:t>
            </a:r>
            <a:endParaRPr lang="sv-SE" altLang="sv-SE" sz="1400" dirty="0"/>
          </a:p>
        </p:txBody>
      </p:sp>
      <p:sp>
        <p:nvSpPr>
          <p:cNvPr id="14" name="AutoShape 4">
            <a:extLst>
              <a:ext uri="{FF2B5EF4-FFF2-40B4-BE49-F238E27FC236}">
                <a16:creationId xmlns:a16="http://schemas.microsoft.com/office/drawing/2014/main" id="{C9013E66-C65B-4B06-84C6-68810F8A5C55}"/>
              </a:ext>
            </a:extLst>
          </p:cNvPr>
          <p:cNvSpPr>
            <a:spLocks/>
          </p:cNvSpPr>
          <p:nvPr/>
        </p:nvSpPr>
        <p:spPr bwMode="auto">
          <a:xfrm>
            <a:off x="996048" y="4714588"/>
            <a:ext cx="344704" cy="3582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8BD2"/>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lstStyle>
            <a:lvl1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115000"/>
              </a:lnSpc>
            </a:pPr>
            <a:r>
              <a:rPr lang="sv-SE" altLang="sv-SE" sz="1400" b="1" dirty="0">
                <a:solidFill>
                  <a:srgbClr val="FFFFFF"/>
                </a:solidFill>
                <a:latin typeface="Avenir" charset="0"/>
                <a:sym typeface="Avenir" charset="0"/>
              </a:rPr>
              <a:t>3</a:t>
            </a:r>
            <a:endParaRPr lang="sv-SE" altLang="sv-SE" sz="1400" dirty="0"/>
          </a:p>
        </p:txBody>
      </p:sp>
      <p:sp>
        <p:nvSpPr>
          <p:cNvPr id="11" name="AutoShape 4">
            <a:extLst>
              <a:ext uri="{FF2B5EF4-FFF2-40B4-BE49-F238E27FC236}">
                <a16:creationId xmlns:a16="http://schemas.microsoft.com/office/drawing/2014/main" id="{C9013E66-C65B-4B06-84C6-68810F8A5C55}"/>
              </a:ext>
            </a:extLst>
          </p:cNvPr>
          <p:cNvSpPr>
            <a:spLocks/>
          </p:cNvSpPr>
          <p:nvPr/>
        </p:nvSpPr>
        <p:spPr bwMode="auto">
          <a:xfrm>
            <a:off x="996048" y="5804185"/>
            <a:ext cx="344704" cy="3582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8BD2"/>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lstStyle>
            <a:lvl1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115000"/>
              </a:lnSpc>
            </a:pPr>
            <a:r>
              <a:rPr lang="pl-PL" altLang="sv-SE" sz="1400" b="1" dirty="0">
                <a:solidFill>
                  <a:srgbClr val="FFFFFF"/>
                </a:solidFill>
                <a:latin typeface="Avenir" charset="0"/>
                <a:sym typeface="Avenir" charset="0"/>
              </a:rPr>
              <a:t>4</a:t>
            </a:r>
            <a:endParaRPr lang="sv-SE" altLang="sv-SE" sz="1400" dirty="0"/>
          </a:p>
        </p:txBody>
      </p:sp>
      <p:sp>
        <p:nvSpPr>
          <p:cNvPr id="5" name="Prostokąt 4"/>
          <p:cNvSpPr/>
          <p:nvPr/>
        </p:nvSpPr>
        <p:spPr>
          <a:xfrm>
            <a:off x="920750" y="2025650"/>
            <a:ext cx="9220200" cy="461665"/>
          </a:xfrm>
          <a:prstGeom prst="rect">
            <a:avLst/>
          </a:prstGeom>
        </p:spPr>
        <p:txBody>
          <a:bodyPr wrap="square">
            <a:spAutoFit/>
          </a:bodyPr>
          <a:lstStyle/>
          <a:p>
            <a:r>
              <a:rPr lang="pl-PL" altLang="sv-SE" dirty="0">
                <a:solidFill>
                  <a:srgbClr val="706E6F"/>
                </a:solidFill>
                <a:latin typeface="Calibri"/>
                <a:ea typeface="Avenir" charset="0"/>
                <a:cs typeface="Calibri"/>
                <a:sym typeface="Avenir" charset="0"/>
              </a:rPr>
              <a:t>Przedsiębiorcy i pracodawcy / firmy szkoleniowe / instytucje branżowe</a:t>
            </a:r>
            <a:endParaRPr lang="pl-PL" dirty="0">
              <a:solidFill>
                <a:srgbClr val="706E6F"/>
              </a:solidFill>
            </a:endParaRPr>
          </a:p>
        </p:txBody>
      </p:sp>
      <p:pic>
        <p:nvPicPr>
          <p:cNvPr id="12" name="Obraz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950" y="495889"/>
            <a:ext cx="762000" cy="758952"/>
          </a:xfrm>
          <a:prstGeom prst="rect">
            <a:avLst/>
          </a:prstGeom>
        </p:spPr>
      </p:pic>
      <p:sp>
        <p:nvSpPr>
          <p:cNvPr id="15" name="Prostokąt 14"/>
          <p:cNvSpPr/>
          <p:nvPr/>
        </p:nvSpPr>
        <p:spPr bwMode="auto">
          <a:xfrm>
            <a:off x="10369550" y="120651"/>
            <a:ext cx="152400" cy="152400"/>
          </a:xfrm>
          <a:prstGeom prst="rect">
            <a:avLst/>
          </a:prstGeom>
          <a:solidFill>
            <a:srgbClr val="FFFFFF"/>
          </a:solidFill>
          <a:ln w="25400" cap="flat" cmpd="sng" algn="ctr">
            <a:solidFill>
              <a:srgbClr val="00A1E4"/>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square" lIns="45719" tIns="45719" rIns="45719" bIns="45719" numCol="1" rtlCol="0" anchor="t" anchorCtr="0" compatLnSpc="1">
            <a:prstTxWarp prst="textNoShape">
              <a:avLst/>
            </a:prstTxWarp>
          </a:bodyPr>
          <a:lstStyle/>
          <a:p>
            <a:pPr marL="457200" marR="0" indent="0" algn="l" defTabSz="914400" rtl="0" eaLnBrk="1" fontAlgn="base" latinLnBrk="0" hangingPunct="0">
              <a:lnSpc>
                <a:spcPct val="100000"/>
              </a:lnSpc>
              <a:spcBef>
                <a:spcPct val="0"/>
              </a:spcBef>
              <a:spcAft>
                <a:spcPct val="0"/>
              </a:spcAft>
              <a:buClrTx/>
              <a:buSzTx/>
              <a:buFontTx/>
              <a:buNone/>
              <a:tabLst/>
            </a:pPr>
            <a:endParaRPr kumimoji="0" lang="pl-PL"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747012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2">
                                            <p:txEl>
                                              <p:pRg st="0" end="0"/>
                                            </p:txEl>
                                          </p:spTgt>
                                        </p:tgtEl>
                                        <p:attrNameLst>
                                          <p:attrName>style.visibility</p:attrName>
                                        </p:attrNameLst>
                                      </p:cBhvr>
                                      <p:to>
                                        <p:strVal val="visible"/>
                                      </p:to>
                                    </p:set>
                                    <p:anim calcmode="lin" valueType="num">
                                      <p:cBhvr additive="base">
                                        <p:cTn id="7" dur="500" fill="hold"/>
                                        <p:tgtEl>
                                          <p:spTgt spid="102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42">
                                            <p:txEl>
                                              <p:pRg st="1" end="1"/>
                                            </p:txEl>
                                          </p:spTgt>
                                        </p:tgtEl>
                                        <p:attrNameLst>
                                          <p:attrName>style.visibility</p:attrName>
                                        </p:attrNameLst>
                                      </p:cBhvr>
                                      <p:to>
                                        <p:strVal val="visible"/>
                                      </p:to>
                                    </p:set>
                                    <p:anim calcmode="lin" valueType="num">
                                      <p:cBhvr additive="base">
                                        <p:cTn id="13" dur="500" fill="hold"/>
                                        <p:tgtEl>
                                          <p:spTgt spid="1024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2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42">
                                            <p:txEl>
                                              <p:pRg st="2" end="2"/>
                                            </p:txEl>
                                          </p:spTgt>
                                        </p:tgtEl>
                                        <p:attrNameLst>
                                          <p:attrName>style.visibility</p:attrName>
                                        </p:attrNameLst>
                                      </p:cBhvr>
                                      <p:to>
                                        <p:strVal val="visible"/>
                                      </p:to>
                                    </p:set>
                                    <p:anim calcmode="lin" valueType="num">
                                      <p:cBhvr additive="base">
                                        <p:cTn id="19" dur="500" fill="hold"/>
                                        <p:tgtEl>
                                          <p:spTgt spid="1024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2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242">
                                            <p:txEl>
                                              <p:pRg st="3" end="3"/>
                                            </p:txEl>
                                          </p:spTgt>
                                        </p:tgtEl>
                                        <p:attrNameLst>
                                          <p:attrName>style.visibility</p:attrName>
                                        </p:attrNameLst>
                                      </p:cBhvr>
                                      <p:to>
                                        <p:strVal val="visible"/>
                                      </p:to>
                                    </p:set>
                                    <p:anim calcmode="lin" valueType="num">
                                      <p:cBhvr additive="base">
                                        <p:cTn id="25" dur="500" fill="hold"/>
                                        <p:tgtEl>
                                          <p:spTgt spid="1024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24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braz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2750" y="1386459"/>
            <a:ext cx="4844855" cy="4677791"/>
          </a:xfrm>
          <a:prstGeom prst="rect">
            <a:avLst/>
          </a:prstGeom>
        </p:spPr>
      </p:pic>
      <p:sp>
        <p:nvSpPr>
          <p:cNvPr id="10242" name="Rectangle 2">
            <a:extLst>
              <a:ext uri="{FF2B5EF4-FFF2-40B4-BE49-F238E27FC236}">
                <a16:creationId xmlns:a16="http://schemas.microsoft.com/office/drawing/2014/main" id="{C87425AE-A676-4BE7-B9AB-F77654B38999}"/>
              </a:ext>
            </a:extLst>
          </p:cNvPr>
          <p:cNvSpPr>
            <a:spLocks noGrp="1" noChangeArrowheads="1"/>
          </p:cNvSpPr>
          <p:nvPr>
            <p:ph idx="1"/>
          </p:nvPr>
        </p:nvSpPr>
        <p:spPr>
          <a:xfrm>
            <a:off x="1055546" y="2152652"/>
            <a:ext cx="4589604" cy="3555995"/>
          </a:xfrm>
        </p:spPr>
        <p:txBody>
          <a:bodyPr/>
          <a:lstStyle/>
          <a:p>
            <a:pPr defTabSz="995363">
              <a:spcBef>
                <a:spcPts val="2800"/>
              </a:spcBef>
            </a:pPr>
            <a:r>
              <a:rPr lang="pl-PL" altLang="sv-SE" sz="2400" dirty="0">
                <a:solidFill>
                  <a:srgbClr val="706E6F"/>
                </a:solidFill>
                <a:latin typeface="Calibri"/>
                <a:ea typeface="Avenir" charset="0"/>
                <a:cs typeface="Calibri"/>
                <a:sym typeface="Avenir" charset="0"/>
              </a:rPr>
              <a:t>…podmiot posiadający uprawnienia do nadawania określonych kwalifikacji włączonych do </a:t>
            </a:r>
            <a:r>
              <a:rPr lang="pl-PL" altLang="sv-SE" sz="2400" b="1" dirty="0">
                <a:solidFill>
                  <a:srgbClr val="008BD2"/>
                </a:solidFill>
                <a:latin typeface="Calibri"/>
                <a:ea typeface="Avenir" charset="0"/>
                <a:cs typeface="Calibri"/>
                <a:sym typeface="Avenir" charset="0"/>
              </a:rPr>
              <a:t>ZSK</a:t>
            </a:r>
          </a:p>
          <a:p>
            <a:pPr marL="342900" indent="-342900" defTabSz="995363">
              <a:spcBef>
                <a:spcPts val="2800"/>
              </a:spcBef>
              <a:buClr>
                <a:srgbClr val="008BD2"/>
              </a:buClr>
              <a:buFont typeface="Wingdings" panose="05000000000000000000" pitchFamily="2" charset="2"/>
              <a:buChar char="ü"/>
            </a:pPr>
            <a:r>
              <a:rPr lang="pl-PL" altLang="sv-SE" sz="2400" dirty="0">
                <a:solidFill>
                  <a:srgbClr val="706E6F"/>
                </a:solidFill>
                <a:latin typeface="Calibri"/>
                <a:ea typeface="Avenir" charset="0"/>
                <a:cs typeface="Calibri"/>
                <a:sym typeface="Avenir" charset="0"/>
              </a:rPr>
              <a:t>kwalifikacje „własne”</a:t>
            </a:r>
          </a:p>
          <a:p>
            <a:pPr marL="342900" indent="-342900" defTabSz="995363">
              <a:spcBef>
                <a:spcPts val="2800"/>
              </a:spcBef>
              <a:buClr>
                <a:srgbClr val="008BD2"/>
              </a:buClr>
              <a:buFont typeface="Wingdings" panose="05000000000000000000" pitchFamily="2" charset="2"/>
              <a:buChar char="ü"/>
            </a:pPr>
            <a:r>
              <a:rPr lang="pl-PL" altLang="sv-SE" sz="2400" dirty="0">
                <a:solidFill>
                  <a:srgbClr val="706E6F"/>
                </a:solidFill>
                <a:latin typeface="Calibri"/>
                <a:ea typeface="Avenir" charset="0"/>
                <a:cs typeface="Calibri"/>
                <a:sym typeface="Avenir" charset="0"/>
              </a:rPr>
              <a:t>kwalifikacje zgłoszone </a:t>
            </a:r>
            <a:br>
              <a:rPr lang="pl-PL" altLang="sv-SE" sz="2400" dirty="0">
                <a:solidFill>
                  <a:srgbClr val="706E6F"/>
                </a:solidFill>
                <a:latin typeface="Calibri"/>
                <a:ea typeface="Avenir" charset="0"/>
                <a:cs typeface="Calibri"/>
                <a:sym typeface="Avenir" charset="0"/>
              </a:rPr>
            </a:br>
            <a:r>
              <a:rPr lang="pl-PL" altLang="sv-SE" sz="2400" dirty="0">
                <a:solidFill>
                  <a:srgbClr val="706E6F"/>
                </a:solidFill>
                <a:latin typeface="Calibri"/>
                <a:ea typeface="Avenir" charset="0"/>
                <a:cs typeface="Calibri"/>
                <a:sym typeface="Avenir" charset="0"/>
              </a:rPr>
              <a:t>przez inne podmioty</a:t>
            </a:r>
          </a:p>
        </p:txBody>
      </p:sp>
      <p:sp>
        <p:nvSpPr>
          <p:cNvPr id="9" name="Rectangle 1">
            <a:extLst>
              <a:ext uri="{FF2B5EF4-FFF2-40B4-BE49-F238E27FC236}">
                <a16:creationId xmlns:a16="http://schemas.microsoft.com/office/drawing/2014/main" id="{6EFB4A86-5CC9-477D-B2C7-88D29337AE19}"/>
              </a:ext>
            </a:extLst>
          </p:cNvPr>
          <p:cNvSpPr txBox="1">
            <a:spLocks noChangeArrowheads="1"/>
          </p:cNvSpPr>
          <p:nvPr/>
        </p:nvSpPr>
        <p:spPr>
          <a:xfrm>
            <a:off x="1149350" y="654050"/>
            <a:ext cx="9601200" cy="685800"/>
          </a:xfrm>
          <a:prstGeom prst="rect">
            <a:avLst/>
          </a:prstGeom>
        </p:spPr>
        <p:txBody>
          <a:bodyPr lIns="0" tIns="0" rIns="0" bIns="0"/>
          <a:lstStyle>
            <a:lvl1pPr algn="l" defTabSz="457200" rtl="0" fontAlgn="base" hangingPunct="0">
              <a:spcBef>
                <a:spcPct val="0"/>
              </a:spcBef>
              <a:spcAft>
                <a:spcPct val="0"/>
              </a:spcAft>
              <a:defRPr sz="1200" kern="1200">
                <a:solidFill>
                  <a:srgbClr val="000000"/>
                </a:solidFill>
                <a:latin typeface="+mj-lt"/>
                <a:ea typeface="+mj-ea"/>
                <a:cs typeface="+mj-cs"/>
                <a:sym typeface="Helvetica" panose="020B0604020202020204" pitchFamily="34" charset="0"/>
              </a:defRPr>
            </a:lvl1pPr>
            <a:lvl2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4572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9144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13716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18288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nSpc>
                <a:spcPct val="115000"/>
              </a:lnSpc>
            </a:pPr>
            <a:r>
              <a:rPr lang="pl-PL" altLang="sv-SE" sz="3000" b="1" dirty="0">
                <a:solidFill>
                  <a:srgbClr val="008BD2"/>
                </a:solidFill>
                <a:latin typeface="Calibri"/>
                <a:ea typeface="Avenir" charset="0"/>
                <a:cs typeface="Calibri"/>
                <a:sym typeface="Avenir" charset="0"/>
              </a:rPr>
              <a:t>INSTYTUCJA CERTYFIKUJĄCA </a:t>
            </a:r>
            <a:r>
              <a:rPr lang="pl-PL" altLang="sv-SE" sz="3000" b="1" dirty="0">
                <a:solidFill>
                  <a:srgbClr val="706E6F"/>
                </a:solidFill>
                <a:latin typeface="Calibri"/>
                <a:ea typeface="Avenir" charset="0"/>
                <a:cs typeface="Calibri"/>
                <a:sym typeface="Avenir" charset="0"/>
              </a:rPr>
              <a:t>TO… </a:t>
            </a:r>
            <a:endParaRPr lang="sv-SE" altLang="sv-SE" sz="3000" dirty="0">
              <a:solidFill>
                <a:srgbClr val="706E6F"/>
              </a:solidFill>
              <a:latin typeface="Calibri"/>
              <a:cs typeface="Calibri"/>
            </a:endParaRPr>
          </a:p>
        </p:txBody>
      </p:sp>
      <p:pic>
        <p:nvPicPr>
          <p:cNvPr id="7" name="Obraz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950" y="495889"/>
            <a:ext cx="762000" cy="758952"/>
          </a:xfrm>
          <a:prstGeom prst="rect">
            <a:avLst/>
          </a:prstGeom>
        </p:spPr>
      </p:pic>
    </p:spTree>
    <p:extLst>
      <p:ext uri="{BB962C8B-B14F-4D97-AF65-F5344CB8AC3E}">
        <p14:creationId xmlns:p14="http://schemas.microsoft.com/office/powerpoint/2010/main" val="2913988381"/>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a:extLst>
              <a:ext uri="{FF2B5EF4-FFF2-40B4-BE49-F238E27FC236}">
                <a16:creationId xmlns:a16="http://schemas.microsoft.com/office/drawing/2014/main" id="{DB9BCA5A-43F2-45F6-A699-928D9CA91C17}"/>
              </a:ext>
            </a:extLst>
          </p:cNvPr>
          <p:cNvSpPr>
            <a:spLocks noGrp="1" noChangeArrowheads="1"/>
          </p:cNvSpPr>
          <p:nvPr>
            <p:ph type="title"/>
          </p:nvPr>
        </p:nvSpPr>
        <p:spPr>
          <a:xfrm>
            <a:off x="1128712" y="654050"/>
            <a:ext cx="8402638" cy="669925"/>
          </a:xfrm>
        </p:spPr>
        <p:txBody>
          <a:bodyPr lIns="0" tIns="0" rIns="0" bIns="0"/>
          <a:lstStyle/>
          <a:p>
            <a:pPr defTabSz="825500">
              <a:lnSpc>
                <a:spcPct val="115000"/>
              </a:lnSpc>
            </a:pPr>
            <a:r>
              <a:rPr lang="pl-PL" altLang="sv-SE" sz="3000" b="1" dirty="0">
                <a:solidFill>
                  <a:srgbClr val="706E6F"/>
                </a:solidFill>
                <a:latin typeface="Calibri"/>
                <a:ea typeface="Avenir" charset="0"/>
                <a:cs typeface="Calibri"/>
                <a:sym typeface="Avenir" charset="0"/>
              </a:rPr>
              <a:t>KTO MOŻE BYĆ </a:t>
            </a:r>
            <a:r>
              <a:rPr lang="pl-PL" altLang="sv-SE" sz="3000" b="1" dirty="0">
                <a:solidFill>
                  <a:srgbClr val="008BD2"/>
                </a:solidFill>
                <a:latin typeface="Calibri"/>
                <a:ea typeface="Avenir" charset="0"/>
                <a:cs typeface="Calibri"/>
                <a:sym typeface="Avenir" charset="0"/>
              </a:rPr>
              <a:t>INSTYTUCJĄ CERTYFIKUJĄCĄ</a:t>
            </a:r>
            <a:r>
              <a:rPr lang="pl-PL" altLang="sv-SE" sz="3000" b="1" dirty="0">
                <a:solidFill>
                  <a:srgbClr val="706E6F"/>
                </a:solidFill>
                <a:latin typeface="Calibri"/>
                <a:ea typeface="Avenir" charset="0"/>
                <a:cs typeface="Calibri"/>
                <a:sym typeface="Avenir" charset="0"/>
              </a:rPr>
              <a:t>?</a:t>
            </a:r>
          </a:p>
        </p:txBody>
      </p:sp>
      <p:sp>
        <p:nvSpPr>
          <p:cNvPr id="12295" name="AutoShape 7">
            <a:extLst>
              <a:ext uri="{FF2B5EF4-FFF2-40B4-BE49-F238E27FC236}">
                <a16:creationId xmlns:a16="http://schemas.microsoft.com/office/drawing/2014/main" id="{C4B6EFC5-8585-498D-B8B3-693A47BCD910}"/>
              </a:ext>
            </a:extLst>
          </p:cNvPr>
          <p:cNvSpPr>
            <a:spLocks/>
          </p:cNvSpPr>
          <p:nvPr/>
        </p:nvSpPr>
        <p:spPr bwMode="auto">
          <a:xfrm>
            <a:off x="1672819" y="1885577"/>
            <a:ext cx="2607143" cy="32642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19" tIns="45719" rIns="45719" bIns="45719" anchor="t"/>
          <a:lstStyle>
            <a:lvl1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spcBef>
                <a:spcPts val="2800"/>
              </a:spcBef>
            </a:pPr>
            <a:r>
              <a:rPr lang="pl-PL" altLang="sv-SE" dirty="0">
                <a:solidFill>
                  <a:srgbClr val="706E6F"/>
                </a:solidFill>
                <a:latin typeface="Calibri"/>
                <a:cs typeface="Calibri"/>
                <a:sym typeface="Avenir" charset="0"/>
              </a:rPr>
              <a:t>Warunki konieczne:</a:t>
            </a:r>
          </a:p>
          <a:p>
            <a:pPr>
              <a:spcBef>
                <a:spcPts val="2800"/>
              </a:spcBef>
            </a:pPr>
            <a:r>
              <a:rPr lang="pl-PL" altLang="sv-SE" dirty="0">
                <a:solidFill>
                  <a:srgbClr val="706E6F"/>
                </a:solidFill>
                <a:latin typeface="Calibri"/>
                <a:cs typeface="Calibri"/>
                <a:sym typeface="Avenir" charset="0"/>
              </a:rPr>
              <a:t>prowadzenie działalności gospodarczej</a:t>
            </a:r>
          </a:p>
          <a:p>
            <a:pPr>
              <a:spcBef>
                <a:spcPts val="2800"/>
              </a:spcBef>
            </a:pPr>
            <a:r>
              <a:rPr lang="pl-PL" altLang="sv-SE" dirty="0">
                <a:solidFill>
                  <a:srgbClr val="706E6F"/>
                </a:solidFill>
                <a:latin typeface="Calibri"/>
                <a:cs typeface="Calibri"/>
                <a:sym typeface="Avenir" charset="0"/>
              </a:rPr>
              <a:t>spełnianie wymogów </a:t>
            </a:r>
            <a:br>
              <a:rPr lang="pl-PL" altLang="sv-SE" dirty="0">
                <a:solidFill>
                  <a:srgbClr val="706E6F"/>
                </a:solidFill>
                <a:latin typeface="Calibri"/>
                <a:cs typeface="Calibri"/>
                <a:sym typeface="Avenir" charset="0"/>
              </a:rPr>
            </a:br>
            <a:r>
              <a:rPr lang="pl-PL" altLang="sv-SE" dirty="0">
                <a:solidFill>
                  <a:srgbClr val="706E6F"/>
                </a:solidFill>
                <a:latin typeface="Calibri"/>
                <a:cs typeface="Calibri"/>
                <a:sym typeface="Avenir" charset="0"/>
              </a:rPr>
              <a:t>dla walidacji określonych </a:t>
            </a:r>
            <a:br>
              <a:rPr lang="pl-PL" altLang="sv-SE" dirty="0">
                <a:solidFill>
                  <a:srgbClr val="706E6F"/>
                </a:solidFill>
                <a:latin typeface="Calibri"/>
                <a:cs typeface="Calibri"/>
                <a:sym typeface="Avenir" charset="0"/>
              </a:rPr>
            </a:br>
            <a:r>
              <a:rPr lang="pl-PL" altLang="sv-SE" dirty="0">
                <a:solidFill>
                  <a:srgbClr val="706E6F"/>
                </a:solidFill>
                <a:latin typeface="Calibri"/>
                <a:cs typeface="Calibri"/>
                <a:sym typeface="Avenir" charset="0"/>
              </a:rPr>
              <a:t>w opisie </a:t>
            </a:r>
            <a:br>
              <a:rPr lang="pl-PL" altLang="sv-SE" dirty="0">
                <a:solidFill>
                  <a:srgbClr val="706E6F"/>
                </a:solidFill>
                <a:latin typeface="Calibri"/>
                <a:cs typeface="Calibri"/>
                <a:sym typeface="Avenir" charset="0"/>
              </a:rPr>
            </a:br>
            <a:r>
              <a:rPr lang="pl-PL" altLang="sv-SE" dirty="0">
                <a:solidFill>
                  <a:srgbClr val="706E6F"/>
                </a:solidFill>
                <a:latin typeface="Calibri"/>
                <a:cs typeface="Calibri"/>
                <a:sym typeface="Avenir" charset="0"/>
              </a:rPr>
              <a:t>kwalifikacji </a:t>
            </a:r>
          </a:p>
          <a:p>
            <a:pPr>
              <a:spcBef>
                <a:spcPts val="2800"/>
              </a:spcBef>
            </a:pPr>
            <a:endParaRPr lang="pl-PL" altLang="sv-SE" dirty="0">
              <a:solidFill>
                <a:srgbClr val="706E6F"/>
              </a:solidFill>
              <a:latin typeface="Calibri"/>
              <a:cs typeface="Calibri"/>
              <a:sym typeface="Avenir" charset="0"/>
            </a:endParaRPr>
          </a:p>
        </p:txBody>
      </p:sp>
      <p:cxnSp>
        <p:nvCxnSpPr>
          <p:cNvPr id="11" name="Łącznik prosty ze strzałką 10">
            <a:extLst>
              <a:ext uri="{FF2B5EF4-FFF2-40B4-BE49-F238E27FC236}">
                <a16:creationId xmlns:a16="http://schemas.microsoft.com/office/drawing/2014/main" id="{2B6E8B12-6BA9-47B7-BDCA-EBF05C8536DB}"/>
              </a:ext>
            </a:extLst>
          </p:cNvPr>
          <p:cNvCxnSpPr>
            <a:stCxn id="12" idx="0"/>
            <a:endCxn id="13" idx="0"/>
          </p:cNvCxnSpPr>
          <p:nvPr/>
        </p:nvCxnSpPr>
        <p:spPr bwMode="auto">
          <a:xfrm>
            <a:off x="1245502" y="2901145"/>
            <a:ext cx="0" cy="1472331"/>
          </a:xfrm>
          <a:prstGeom prst="straightConnector1">
            <a:avLst/>
          </a:prstGeom>
          <a:ln>
            <a:headEnd type="none" w="med" len="med"/>
            <a:tailEnd type="none" w="med" len="med"/>
          </a:ln>
          <a:extLst>
            <a:ext uri="{AF507438-7753-43e0-B8FC-AC1667EBCBE1}">
              <a14:hiddenEffects xmlns:a14="http://schemas.microsoft.com/office/drawing/2010/main" xmlns="">
                <a:effectLst>
                  <a:outerShdw dist="35921" dir="2700000" algn="ctr" rotWithShape="0">
                    <a:srgbClr val="808080"/>
                  </a:outerShdw>
                </a:effectLst>
              </a14:hiddenEffects>
            </a:ext>
          </a:extLst>
        </p:spPr>
        <p:style>
          <a:lnRef idx="1">
            <a:schemeClr val="accent2"/>
          </a:lnRef>
          <a:fillRef idx="0">
            <a:schemeClr val="accent2"/>
          </a:fillRef>
          <a:effectRef idx="0">
            <a:schemeClr val="accent2"/>
          </a:effectRef>
          <a:fontRef idx="minor">
            <a:schemeClr val="tx1"/>
          </a:fontRef>
        </p:style>
      </p:cxnSp>
      <p:sp>
        <p:nvSpPr>
          <p:cNvPr id="12" name="AutoShape 4">
            <a:extLst>
              <a:ext uri="{FF2B5EF4-FFF2-40B4-BE49-F238E27FC236}">
                <a16:creationId xmlns:a16="http://schemas.microsoft.com/office/drawing/2014/main" id="{3F0B94C2-76D0-43DC-95F5-C3FC3EEFDA0A}"/>
              </a:ext>
            </a:extLst>
          </p:cNvPr>
          <p:cNvSpPr>
            <a:spLocks/>
          </p:cNvSpPr>
          <p:nvPr/>
        </p:nvSpPr>
        <p:spPr bwMode="auto">
          <a:xfrm>
            <a:off x="1073150" y="2722043"/>
            <a:ext cx="344704" cy="3582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8BD2"/>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lstStyle>
            <a:lvl1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115000"/>
              </a:lnSpc>
            </a:pPr>
            <a:r>
              <a:rPr lang="sv-SE" altLang="sv-SE" sz="1400" b="1" dirty="0">
                <a:solidFill>
                  <a:srgbClr val="FFFFFF"/>
                </a:solidFill>
                <a:latin typeface="Avenir" charset="0"/>
                <a:sym typeface="Avenir" charset="0"/>
              </a:rPr>
              <a:t>1</a:t>
            </a:r>
            <a:endParaRPr lang="sv-SE" altLang="sv-SE" sz="1400" dirty="0"/>
          </a:p>
        </p:txBody>
      </p:sp>
      <p:sp>
        <p:nvSpPr>
          <p:cNvPr id="13" name="AutoShape 4">
            <a:extLst>
              <a:ext uri="{FF2B5EF4-FFF2-40B4-BE49-F238E27FC236}">
                <a16:creationId xmlns:a16="http://schemas.microsoft.com/office/drawing/2014/main" id="{1CF03DA6-7ADC-4500-915E-283DA560E367}"/>
              </a:ext>
            </a:extLst>
          </p:cNvPr>
          <p:cNvSpPr>
            <a:spLocks/>
          </p:cNvSpPr>
          <p:nvPr/>
        </p:nvSpPr>
        <p:spPr bwMode="auto">
          <a:xfrm>
            <a:off x="1073150" y="4194374"/>
            <a:ext cx="344704" cy="3582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8BD2"/>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lstStyle>
            <a:lvl1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995363">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defTabSz="995363" fontAlgn="base" hangingPunct="0">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115000"/>
              </a:lnSpc>
            </a:pPr>
            <a:r>
              <a:rPr lang="sv-SE" altLang="sv-SE" sz="1400" b="1" dirty="0">
                <a:solidFill>
                  <a:srgbClr val="FFFFFF"/>
                </a:solidFill>
                <a:latin typeface="Avenir" charset="0"/>
                <a:sym typeface="Avenir" charset="0"/>
              </a:rPr>
              <a:t>2</a:t>
            </a:r>
            <a:endParaRPr lang="sv-SE" altLang="sv-SE" sz="1400" dirty="0"/>
          </a:p>
        </p:txBody>
      </p:sp>
      <p:sp>
        <p:nvSpPr>
          <p:cNvPr id="14" name="Rectangle 2">
            <a:extLst>
              <a:ext uri="{FF2B5EF4-FFF2-40B4-BE49-F238E27FC236}">
                <a16:creationId xmlns:a16="http://schemas.microsoft.com/office/drawing/2014/main" id="{53ADDA22-D8AA-459D-90F4-55751BB32AE1}"/>
              </a:ext>
            </a:extLst>
          </p:cNvPr>
          <p:cNvSpPr txBox="1">
            <a:spLocks noChangeArrowheads="1"/>
          </p:cNvSpPr>
          <p:nvPr/>
        </p:nvSpPr>
        <p:spPr>
          <a:xfrm>
            <a:off x="4737162" y="1961777"/>
            <a:ext cx="5334000" cy="2883825"/>
          </a:xfrm>
          <a:prstGeom prst="rect">
            <a:avLst/>
          </a:prstGeom>
        </p:spPr>
        <p:txBody>
          <a:bodyPr lIns="0" tIns="0" rIns="0" bIns="0"/>
          <a:lstStyle>
            <a:lvl1pPr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1pPr>
            <a:lvl2pPr marL="228600"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2pPr>
            <a:lvl3pPr marL="457200"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3pPr>
            <a:lvl4pPr marL="685800"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4pPr>
            <a:lvl5pPr marL="914400"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defTabSz="995363">
              <a:spcBef>
                <a:spcPts val="1200"/>
              </a:spcBef>
              <a:buClr>
                <a:srgbClr val="00A0E3"/>
              </a:buClr>
            </a:pPr>
            <a:r>
              <a:rPr lang="pl-PL" sz="2400" dirty="0">
                <a:solidFill>
                  <a:srgbClr val="706E6F"/>
                </a:solidFill>
                <a:latin typeface="Calibri" panose="020F0502020204030204" pitchFamily="34" charset="0"/>
                <a:cs typeface="Calibri" panose="020F0502020204030204" pitchFamily="34" charset="0"/>
              </a:rPr>
              <a:t>Wymagania dla walidacji w Opisie kwalifikacji dotyczą:</a:t>
            </a:r>
          </a:p>
          <a:p>
            <a:pPr marL="257175" lvl="1" indent="-257175" defTabSz="995363">
              <a:spcBef>
                <a:spcPts val="1200"/>
              </a:spcBef>
              <a:buClr>
                <a:srgbClr val="008BD2"/>
              </a:buClr>
              <a:buFontTx/>
              <a:buChar char="•"/>
            </a:pPr>
            <a:r>
              <a:rPr lang="pl-PL" sz="2400" b="1" dirty="0">
                <a:solidFill>
                  <a:srgbClr val="706E6F"/>
                </a:solidFill>
                <a:latin typeface="Calibri" panose="020F0502020204030204" pitchFamily="34" charset="0"/>
                <a:cs typeface="Calibri" panose="020F0502020204030204" pitchFamily="34" charset="0"/>
              </a:rPr>
              <a:t>metod stosowanych w walidacji </a:t>
            </a:r>
            <a:br>
              <a:rPr lang="pl-PL" sz="2400" b="1" dirty="0">
                <a:solidFill>
                  <a:srgbClr val="706E6F"/>
                </a:solidFill>
                <a:latin typeface="Calibri" panose="020F0502020204030204" pitchFamily="34" charset="0"/>
                <a:cs typeface="Calibri" panose="020F0502020204030204" pitchFamily="34" charset="0"/>
              </a:rPr>
            </a:br>
            <a:r>
              <a:rPr lang="pl-PL" sz="2400" dirty="0">
                <a:solidFill>
                  <a:srgbClr val="706E6F"/>
                </a:solidFill>
                <a:latin typeface="Calibri" panose="020F0502020204030204" pitchFamily="34" charset="0"/>
                <a:cs typeface="Calibri" panose="020F0502020204030204" pitchFamily="34" charset="0"/>
              </a:rPr>
              <a:t>– służących weryfikacji efektów uczenia się wymaganych dla kwalifikacji</a:t>
            </a:r>
          </a:p>
          <a:p>
            <a:pPr marL="257175" lvl="1" indent="-257175" defTabSz="995363">
              <a:spcBef>
                <a:spcPts val="1200"/>
              </a:spcBef>
              <a:buClr>
                <a:srgbClr val="008BD2"/>
              </a:buClr>
              <a:buFontTx/>
              <a:buChar char="•"/>
            </a:pPr>
            <a:r>
              <a:rPr lang="pl-PL" sz="2400" b="1" dirty="0">
                <a:solidFill>
                  <a:srgbClr val="706E6F"/>
                </a:solidFill>
                <a:latin typeface="Calibri" panose="020F0502020204030204" pitchFamily="34" charset="0"/>
                <a:cs typeface="Calibri" panose="020F0502020204030204" pitchFamily="34" charset="0"/>
              </a:rPr>
              <a:t>zasobów kadrowych </a:t>
            </a:r>
            <a:r>
              <a:rPr lang="pl-PL" sz="2400" dirty="0">
                <a:solidFill>
                  <a:srgbClr val="706E6F"/>
                </a:solidFill>
                <a:latin typeface="Calibri" panose="020F0502020204030204" pitchFamily="34" charset="0"/>
                <a:cs typeface="Calibri" panose="020F0502020204030204" pitchFamily="34" charset="0"/>
              </a:rPr>
              <a:t>– wymagań kompetencyjnych w stosunku do osób przeprowadzających walidację;</a:t>
            </a:r>
          </a:p>
          <a:p>
            <a:pPr marL="257175" lvl="1" indent="-257175" defTabSz="995363">
              <a:spcBef>
                <a:spcPts val="1200"/>
              </a:spcBef>
              <a:buClr>
                <a:srgbClr val="008BD2"/>
              </a:buClr>
              <a:buFontTx/>
              <a:buChar char="•"/>
            </a:pPr>
            <a:r>
              <a:rPr lang="pl-PL" sz="2400" b="1" dirty="0">
                <a:solidFill>
                  <a:srgbClr val="706E6F"/>
                </a:solidFill>
                <a:latin typeface="Calibri" panose="020F0502020204030204" pitchFamily="34" charset="0"/>
                <a:cs typeface="Calibri" panose="020F0502020204030204" pitchFamily="34" charset="0"/>
              </a:rPr>
              <a:t>sposobu prowadzenia walidacji </a:t>
            </a:r>
            <a:br>
              <a:rPr lang="pl-PL" sz="2400" b="1" dirty="0">
                <a:solidFill>
                  <a:srgbClr val="706E6F"/>
                </a:solidFill>
                <a:latin typeface="Calibri" panose="020F0502020204030204" pitchFamily="34" charset="0"/>
                <a:cs typeface="Calibri" panose="020F0502020204030204" pitchFamily="34" charset="0"/>
              </a:rPr>
            </a:br>
            <a:r>
              <a:rPr lang="pl-PL" sz="2400" b="1" dirty="0">
                <a:solidFill>
                  <a:srgbClr val="706E6F"/>
                </a:solidFill>
                <a:latin typeface="Calibri" panose="020F0502020204030204" pitchFamily="34" charset="0"/>
                <a:cs typeface="Calibri" panose="020F0502020204030204" pitchFamily="34" charset="0"/>
              </a:rPr>
              <a:t>oraz warunków organizacyjnych </a:t>
            </a:r>
            <a:br>
              <a:rPr lang="pl-PL" sz="2400" b="1" dirty="0">
                <a:solidFill>
                  <a:srgbClr val="706E6F"/>
                </a:solidFill>
                <a:latin typeface="Calibri" panose="020F0502020204030204" pitchFamily="34" charset="0"/>
                <a:cs typeface="Calibri" panose="020F0502020204030204" pitchFamily="34" charset="0"/>
              </a:rPr>
            </a:br>
            <a:r>
              <a:rPr lang="pl-PL" sz="2400" b="1" dirty="0">
                <a:solidFill>
                  <a:srgbClr val="706E6F"/>
                </a:solidFill>
                <a:latin typeface="Calibri" panose="020F0502020204030204" pitchFamily="34" charset="0"/>
                <a:cs typeface="Calibri" panose="020F0502020204030204" pitchFamily="34" charset="0"/>
              </a:rPr>
              <a:t>i materialnych</a:t>
            </a:r>
            <a:r>
              <a:rPr lang="pl-PL" sz="2400" dirty="0">
                <a:solidFill>
                  <a:srgbClr val="706E6F"/>
                </a:solidFill>
                <a:latin typeface="Calibri" panose="020F0502020204030204" pitchFamily="34" charset="0"/>
                <a:cs typeface="Calibri" panose="020F0502020204030204" pitchFamily="34" charset="0"/>
              </a:rPr>
              <a:t>, niezbędnych </a:t>
            </a:r>
            <a:br>
              <a:rPr lang="pl-PL" sz="2400" dirty="0">
                <a:solidFill>
                  <a:srgbClr val="706E6F"/>
                </a:solidFill>
                <a:latin typeface="Calibri" panose="020F0502020204030204" pitchFamily="34" charset="0"/>
                <a:cs typeface="Calibri" panose="020F0502020204030204" pitchFamily="34" charset="0"/>
              </a:rPr>
            </a:br>
            <a:r>
              <a:rPr lang="pl-PL" sz="2400" dirty="0">
                <a:solidFill>
                  <a:srgbClr val="706E6F"/>
                </a:solidFill>
                <a:latin typeface="Calibri" panose="020F0502020204030204" pitchFamily="34" charset="0"/>
                <a:cs typeface="Calibri" panose="020F0502020204030204" pitchFamily="34" charset="0"/>
              </a:rPr>
              <a:t>do prawidłowego prowadzenia walidacji.</a:t>
            </a:r>
          </a:p>
        </p:txBody>
      </p:sp>
      <p:pic>
        <p:nvPicPr>
          <p:cNvPr id="9" name="Obraz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950" y="495889"/>
            <a:ext cx="762000" cy="758952"/>
          </a:xfrm>
          <a:prstGeom prst="rect">
            <a:avLst/>
          </a:prstGeom>
        </p:spPr>
      </p:pic>
    </p:spTree>
    <p:extLst>
      <p:ext uri="{BB962C8B-B14F-4D97-AF65-F5344CB8AC3E}">
        <p14:creationId xmlns:p14="http://schemas.microsoft.com/office/powerpoint/2010/main" val="3811554967"/>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8434" y="1289403"/>
            <a:ext cx="4946027" cy="4904810"/>
          </a:xfrm>
          <a:prstGeom prst="rect">
            <a:avLst/>
          </a:prstGeom>
        </p:spPr>
      </p:pic>
      <p:sp>
        <p:nvSpPr>
          <p:cNvPr id="10242" name="Rectangle 2">
            <a:extLst>
              <a:ext uri="{FF2B5EF4-FFF2-40B4-BE49-F238E27FC236}">
                <a16:creationId xmlns:a16="http://schemas.microsoft.com/office/drawing/2014/main" id="{C87425AE-A676-4BE7-B9AB-F77654B38999}"/>
              </a:ext>
            </a:extLst>
          </p:cNvPr>
          <p:cNvSpPr>
            <a:spLocks noGrp="1" noChangeArrowheads="1"/>
          </p:cNvSpPr>
          <p:nvPr>
            <p:ph idx="1"/>
          </p:nvPr>
        </p:nvSpPr>
        <p:spPr>
          <a:xfrm>
            <a:off x="1225550" y="2145071"/>
            <a:ext cx="4419600" cy="4343400"/>
          </a:xfrm>
        </p:spPr>
        <p:txBody>
          <a:bodyPr/>
          <a:lstStyle/>
          <a:p>
            <a:pPr defTabSz="995363">
              <a:spcBef>
                <a:spcPts val="2800"/>
              </a:spcBef>
            </a:pPr>
            <a:r>
              <a:rPr lang="pl-PL" altLang="sv-SE" sz="2400" dirty="0">
                <a:solidFill>
                  <a:srgbClr val="706E6F"/>
                </a:solidFill>
                <a:latin typeface="Calibri"/>
                <a:ea typeface="Avenir" charset="0"/>
                <a:cs typeface="Calibri"/>
                <a:sym typeface="Avenir" charset="0"/>
              </a:rPr>
              <a:t>…wspiera instytucję certyfikującą </a:t>
            </a:r>
            <a:br>
              <a:rPr lang="pl-PL" altLang="sv-SE" sz="2400" dirty="0">
                <a:solidFill>
                  <a:srgbClr val="706E6F"/>
                </a:solidFill>
                <a:latin typeface="Calibri"/>
                <a:ea typeface="Avenir" charset="0"/>
                <a:cs typeface="Calibri"/>
                <a:sym typeface="Avenir" charset="0"/>
              </a:rPr>
            </a:br>
            <a:r>
              <a:rPr lang="pl-PL" altLang="sv-SE" sz="2400" dirty="0">
                <a:solidFill>
                  <a:srgbClr val="706E6F"/>
                </a:solidFill>
                <a:latin typeface="Calibri"/>
                <a:ea typeface="Avenir" charset="0"/>
                <a:cs typeface="Calibri"/>
                <a:sym typeface="Avenir" charset="0"/>
              </a:rPr>
              <a:t>w odpowiednim prowadzeniu działań związanych </a:t>
            </a:r>
            <a:br>
              <a:rPr lang="pl-PL" altLang="sv-SE" sz="2400" dirty="0">
                <a:solidFill>
                  <a:srgbClr val="706E6F"/>
                </a:solidFill>
                <a:latin typeface="Calibri"/>
                <a:ea typeface="Avenir" charset="0"/>
                <a:cs typeface="Calibri"/>
                <a:sym typeface="Avenir" charset="0"/>
              </a:rPr>
            </a:br>
            <a:r>
              <a:rPr lang="pl-PL" altLang="sv-SE" sz="2400" dirty="0">
                <a:solidFill>
                  <a:srgbClr val="706E6F"/>
                </a:solidFill>
                <a:latin typeface="Calibri"/>
                <a:ea typeface="Avenir" charset="0"/>
                <a:cs typeface="Calibri"/>
                <a:sym typeface="Avenir" charset="0"/>
              </a:rPr>
              <a:t>z certyfikowaniem. </a:t>
            </a:r>
          </a:p>
          <a:p>
            <a:pPr defTabSz="995363">
              <a:spcBef>
                <a:spcPts val="2800"/>
              </a:spcBef>
            </a:pPr>
            <a:r>
              <a:rPr lang="pl-PL" altLang="sv-SE" sz="2400" dirty="0">
                <a:solidFill>
                  <a:srgbClr val="706E6F"/>
                </a:solidFill>
                <a:latin typeface="Calibri"/>
                <a:ea typeface="Avenir" charset="0"/>
                <a:cs typeface="Calibri"/>
                <a:sym typeface="Avenir" charset="0"/>
              </a:rPr>
              <a:t>W tym celu prowadzi ciągły monitoring działań IC i ich okresową ewaluację.</a:t>
            </a:r>
          </a:p>
        </p:txBody>
      </p:sp>
      <p:sp>
        <p:nvSpPr>
          <p:cNvPr id="10" name="Rectangle 1">
            <a:extLst>
              <a:ext uri="{FF2B5EF4-FFF2-40B4-BE49-F238E27FC236}">
                <a16:creationId xmlns:a16="http://schemas.microsoft.com/office/drawing/2014/main" id="{DB9BCA5A-43F2-45F6-A699-928D9CA91C17}"/>
              </a:ext>
            </a:extLst>
          </p:cNvPr>
          <p:cNvSpPr txBox="1">
            <a:spLocks noChangeArrowheads="1"/>
          </p:cNvSpPr>
          <p:nvPr/>
        </p:nvSpPr>
        <p:spPr>
          <a:xfrm>
            <a:off x="1174750" y="654050"/>
            <a:ext cx="9042400" cy="669925"/>
          </a:xfrm>
          <a:prstGeom prst="rect">
            <a:avLst/>
          </a:prstGeom>
        </p:spPr>
        <p:txBody>
          <a:bodyPr lIns="0" tIns="0" rIns="0" bIns="0"/>
          <a:lstStyle>
            <a:lvl1pPr algn="l" defTabSz="456728" rtl="0" fontAlgn="base" hangingPunct="0">
              <a:spcBef>
                <a:spcPct val="0"/>
              </a:spcBef>
              <a:spcAft>
                <a:spcPct val="0"/>
              </a:spcAft>
              <a:defRPr sz="1300" kern="1200">
                <a:solidFill>
                  <a:srgbClr val="000000"/>
                </a:solidFill>
                <a:latin typeface="+mj-lt"/>
                <a:ea typeface="+mj-ea"/>
                <a:cs typeface="+mj-cs"/>
                <a:sym typeface="Helvetica" panose="020B0604020202020204" pitchFamily="34" charset="0"/>
              </a:defRPr>
            </a:lvl1pPr>
            <a:lvl2pPr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456728"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913449"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1370181"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1826908"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825500">
              <a:lnSpc>
                <a:spcPct val="115000"/>
              </a:lnSpc>
            </a:pPr>
            <a:r>
              <a:rPr lang="pl-PL" altLang="sv-SE" sz="3000" b="1" dirty="0">
                <a:solidFill>
                  <a:srgbClr val="706E6F"/>
                </a:solidFill>
                <a:latin typeface="Calibri"/>
                <a:ea typeface="Avenir" charset="0"/>
                <a:cs typeface="Calibri"/>
                <a:sym typeface="Avenir" charset="0"/>
              </a:rPr>
              <a:t>PODMIOT</a:t>
            </a:r>
            <a:r>
              <a:rPr lang="pl-PL" altLang="sv-SE" sz="3000" b="1" dirty="0">
                <a:solidFill>
                  <a:schemeClr val="accent1"/>
                </a:solidFill>
                <a:latin typeface="Calibri"/>
                <a:ea typeface="Avenir" charset="0"/>
                <a:cs typeface="Calibri"/>
                <a:sym typeface="Avenir" charset="0"/>
              </a:rPr>
              <a:t> </a:t>
            </a:r>
            <a:r>
              <a:rPr lang="pl-PL" altLang="sv-SE" sz="3000" b="1" dirty="0">
                <a:solidFill>
                  <a:srgbClr val="008BD2"/>
                </a:solidFill>
                <a:latin typeface="Calibri"/>
                <a:ea typeface="Avenir" charset="0"/>
                <a:cs typeface="Calibri"/>
                <a:sym typeface="Avenir" charset="0"/>
              </a:rPr>
              <a:t>ZEWNĘTRZNEGO ZAPEWNIANIA JAKOŚCI </a:t>
            </a:r>
            <a:r>
              <a:rPr lang="pl-PL" altLang="sv-SE" sz="3000" b="1" dirty="0">
                <a:solidFill>
                  <a:srgbClr val="706E6F"/>
                </a:solidFill>
                <a:latin typeface="Calibri"/>
                <a:ea typeface="Avenir" charset="0"/>
                <a:cs typeface="Calibri"/>
                <a:sym typeface="Avenir" charset="0"/>
              </a:rPr>
              <a:t>…</a:t>
            </a:r>
            <a:r>
              <a:rPr lang="pl-PL" altLang="sv-SE" sz="3000" b="1" dirty="0">
                <a:solidFill>
                  <a:srgbClr val="535353"/>
                </a:solidFill>
                <a:latin typeface="Calibri"/>
                <a:ea typeface="Avenir" charset="0"/>
                <a:cs typeface="Calibri"/>
                <a:sym typeface="Avenir" charset="0"/>
              </a:rPr>
              <a:t> </a:t>
            </a:r>
            <a:endParaRPr lang="pl-PL" altLang="sv-SE" sz="3000" b="1" dirty="0">
              <a:solidFill>
                <a:srgbClr val="00B0F0"/>
              </a:solidFill>
              <a:latin typeface="Calibri"/>
              <a:ea typeface="Avenir" charset="0"/>
              <a:cs typeface="Calibri"/>
              <a:sym typeface="Avenir" charset="0"/>
            </a:endParaRPr>
          </a:p>
        </p:txBody>
      </p:sp>
      <p:pic>
        <p:nvPicPr>
          <p:cNvPr id="9" name="Obraz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950" y="495889"/>
            <a:ext cx="762000" cy="758952"/>
          </a:xfrm>
          <a:prstGeom prst="rect">
            <a:avLst/>
          </a:prstGeom>
        </p:spPr>
      </p:pic>
      <p:sp>
        <p:nvSpPr>
          <p:cNvPr id="6" name="Prostokąt 5"/>
          <p:cNvSpPr/>
          <p:nvPr/>
        </p:nvSpPr>
        <p:spPr bwMode="auto">
          <a:xfrm>
            <a:off x="10369550" y="132683"/>
            <a:ext cx="152400" cy="152400"/>
          </a:xfrm>
          <a:prstGeom prst="rect">
            <a:avLst/>
          </a:prstGeom>
          <a:solidFill>
            <a:srgbClr val="FFFFFF"/>
          </a:solidFill>
          <a:ln w="25400" cap="flat" cmpd="sng" algn="ctr">
            <a:solidFill>
              <a:srgbClr val="00A1E4"/>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square" lIns="45719" tIns="45719" rIns="45719" bIns="45719" numCol="1" rtlCol="0" anchor="t" anchorCtr="0" compatLnSpc="1">
            <a:prstTxWarp prst="textNoShape">
              <a:avLst/>
            </a:prstTxWarp>
          </a:bodyPr>
          <a:lstStyle/>
          <a:p>
            <a:pPr marL="457200" marR="0" indent="0" algn="l" defTabSz="914400" rtl="0" eaLnBrk="1" fontAlgn="base" latinLnBrk="0" hangingPunct="0">
              <a:lnSpc>
                <a:spcPct val="100000"/>
              </a:lnSpc>
              <a:spcBef>
                <a:spcPct val="0"/>
              </a:spcBef>
              <a:spcAft>
                <a:spcPct val="0"/>
              </a:spcAft>
              <a:buClrTx/>
              <a:buSzTx/>
              <a:buFontTx/>
              <a:buNone/>
              <a:tabLst/>
            </a:pPr>
            <a:endParaRPr kumimoji="0" lang="pl-PL"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94660369"/>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DB9BCA5A-43F2-45F6-A699-928D9CA91C17}"/>
              </a:ext>
            </a:extLst>
          </p:cNvPr>
          <p:cNvSpPr txBox="1">
            <a:spLocks noChangeArrowheads="1"/>
          </p:cNvSpPr>
          <p:nvPr/>
        </p:nvSpPr>
        <p:spPr>
          <a:xfrm>
            <a:off x="1174750" y="593725"/>
            <a:ext cx="9042400" cy="669925"/>
          </a:xfrm>
          <a:prstGeom prst="rect">
            <a:avLst/>
          </a:prstGeom>
        </p:spPr>
        <p:txBody>
          <a:bodyPr lIns="0" tIns="0" rIns="0" bIns="0"/>
          <a:lstStyle>
            <a:lvl1pPr algn="l" defTabSz="456728" rtl="0" fontAlgn="base" hangingPunct="0">
              <a:spcBef>
                <a:spcPct val="0"/>
              </a:spcBef>
              <a:spcAft>
                <a:spcPct val="0"/>
              </a:spcAft>
              <a:defRPr sz="1300" kern="1200">
                <a:solidFill>
                  <a:srgbClr val="000000"/>
                </a:solidFill>
                <a:latin typeface="+mj-lt"/>
                <a:ea typeface="+mj-ea"/>
                <a:cs typeface="+mj-cs"/>
                <a:sym typeface="Helvetica" panose="020B0604020202020204" pitchFamily="34" charset="0"/>
              </a:defRPr>
            </a:lvl1pPr>
            <a:lvl2pPr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456728"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913449"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1370181"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1826908"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825500">
              <a:lnSpc>
                <a:spcPct val="115000"/>
              </a:lnSpc>
            </a:pPr>
            <a:r>
              <a:rPr lang="pl-PL" altLang="sv-SE" sz="3000" b="1" dirty="0">
                <a:solidFill>
                  <a:srgbClr val="706E6F"/>
                </a:solidFill>
                <a:latin typeface="Calibri"/>
                <a:ea typeface="Avenir" charset="0"/>
                <a:cs typeface="Calibri"/>
                <a:sym typeface="Avenir" charset="0"/>
              </a:rPr>
              <a:t>JAKA INSTYTUCJA </a:t>
            </a:r>
            <a:r>
              <a:rPr lang="pl-PL" altLang="sv-SE" sz="3000" b="1" dirty="0">
                <a:solidFill>
                  <a:srgbClr val="008BD2"/>
                </a:solidFill>
                <a:latin typeface="Calibri"/>
                <a:ea typeface="Avenir" charset="0"/>
                <a:cs typeface="Calibri"/>
                <a:sym typeface="Avenir" charset="0"/>
              </a:rPr>
              <a:t>MOŻE ZOSTAĆ PZZJ</a:t>
            </a:r>
            <a:r>
              <a:rPr lang="pl-PL" altLang="sv-SE" sz="3000" b="1" dirty="0">
                <a:solidFill>
                  <a:srgbClr val="706E6F"/>
                </a:solidFill>
                <a:latin typeface="Calibri"/>
                <a:ea typeface="Avenir" charset="0"/>
                <a:cs typeface="Calibri"/>
                <a:sym typeface="Avenir" charset="0"/>
              </a:rPr>
              <a:t>?</a:t>
            </a:r>
          </a:p>
        </p:txBody>
      </p:sp>
      <p:sp>
        <p:nvSpPr>
          <p:cNvPr id="13" name="Rectangle 2">
            <a:extLst>
              <a:ext uri="{FF2B5EF4-FFF2-40B4-BE49-F238E27FC236}">
                <a16:creationId xmlns:a16="http://schemas.microsoft.com/office/drawing/2014/main" id="{C87425AE-A676-4BE7-B9AB-F77654B38999}"/>
              </a:ext>
            </a:extLst>
          </p:cNvPr>
          <p:cNvSpPr txBox="1">
            <a:spLocks noChangeArrowheads="1"/>
          </p:cNvSpPr>
          <p:nvPr/>
        </p:nvSpPr>
        <p:spPr>
          <a:xfrm>
            <a:off x="1333994" y="1988984"/>
            <a:ext cx="6318352" cy="3555995"/>
          </a:xfrm>
        </p:spPr>
        <p:txBody>
          <a:bodyPr/>
          <a:lstStyle>
            <a:lvl1pPr algn="l" defTabSz="456728" rtl="0" fontAlgn="base" hangingPunct="0">
              <a:spcBef>
                <a:spcPct val="0"/>
              </a:spcBef>
              <a:spcAft>
                <a:spcPct val="0"/>
              </a:spcAft>
              <a:defRPr sz="1300" kern="1200">
                <a:solidFill>
                  <a:srgbClr val="000000"/>
                </a:solidFill>
                <a:latin typeface="+mn-lt"/>
                <a:ea typeface="+mn-ea"/>
                <a:cs typeface="+mn-cs"/>
                <a:sym typeface="Helvetica" panose="020B0604020202020204" pitchFamily="34" charset="0"/>
              </a:defRPr>
            </a:lvl1pPr>
            <a:lvl2pPr marL="228364" algn="l" defTabSz="456728" rtl="0" fontAlgn="base" hangingPunct="0">
              <a:spcBef>
                <a:spcPct val="0"/>
              </a:spcBef>
              <a:spcAft>
                <a:spcPct val="0"/>
              </a:spcAft>
              <a:defRPr sz="1300" kern="1200">
                <a:solidFill>
                  <a:srgbClr val="000000"/>
                </a:solidFill>
                <a:latin typeface="+mn-lt"/>
                <a:ea typeface="+mn-ea"/>
                <a:cs typeface="+mn-cs"/>
                <a:sym typeface="Helvetica" panose="020B0604020202020204" pitchFamily="34" charset="0"/>
              </a:defRPr>
            </a:lvl2pPr>
            <a:lvl3pPr marL="456728" algn="l" defTabSz="456728" rtl="0" fontAlgn="base" hangingPunct="0">
              <a:spcBef>
                <a:spcPct val="0"/>
              </a:spcBef>
              <a:spcAft>
                <a:spcPct val="0"/>
              </a:spcAft>
              <a:defRPr sz="1300" kern="1200">
                <a:solidFill>
                  <a:srgbClr val="000000"/>
                </a:solidFill>
                <a:latin typeface="+mn-lt"/>
                <a:ea typeface="+mn-ea"/>
                <a:cs typeface="+mn-cs"/>
                <a:sym typeface="Helvetica" panose="020B0604020202020204" pitchFamily="34" charset="0"/>
              </a:defRPr>
            </a:lvl3pPr>
            <a:lvl4pPr marL="685091" algn="l" defTabSz="456728" rtl="0" fontAlgn="base" hangingPunct="0">
              <a:spcBef>
                <a:spcPct val="0"/>
              </a:spcBef>
              <a:spcAft>
                <a:spcPct val="0"/>
              </a:spcAft>
              <a:defRPr sz="1300" kern="1200">
                <a:solidFill>
                  <a:srgbClr val="000000"/>
                </a:solidFill>
                <a:latin typeface="+mn-lt"/>
                <a:ea typeface="+mn-ea"/>
                <a:cs typeface="+mn-cs"/>
                <a:sym typeface="Helvetica" panose="020B0604020202020204" pitchFamily="34" charset="0"/>
              </a:defRPr>
            </a:lvl4pPr>
            <a:lvl5pPr marL="913449" algn="l" defTabSz="456728" rtl="0" fontAlgn="base" hangingPunct="0">
              <a:spcBef>
                <a:spcPct val="0"/>
              </a:spcBef>
              <a:spcAft>
                <a:spcPct val="0"/>
              </a:spcAft>
              <a:defRPr sz="1300" kern="1200">
                <a:solidFill>
                  <a:srgbClr val="000000"/>
                </a:solidFill>
                <a:latin typeface="+mn-lt"/>
                <a:ea typeface="+mn-ea"/>
                <a:cs typeface="+mn-cs"/>
                <a:sym typeface="Helvetica" panose="020B0604020202020204" pitchFamily="34" charset="0"/>
              </a:defRPr>
            </a:lvl5pPr>
            <a:lvl6pPr marL="2511999" indent="-228364" algn="l" defTabSz="9134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8725" indent="-228364" algn="l" defTabSz="9134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5454" indent="-228364" algn="l" defTabSz="9134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2180" indent="-228364" algn="l" defTabSz="9134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95363">
              <a:spcBef>
                <a:spcPts val="2000"/>
              </a:spcBef>
            </a:pPr>
            <a:r>
              <a:rPr lang="pl-PL" altLang="sv-SE" sz="2400" b="1" dirty="0">
                <a:solidFill>
                  <a:srgbClr val="706E6F"/>
                </a:solidFill>
                <a:latin typeface="Calibri"/>
                <a:ea typeface="Avenir" charset="0"/>
                <a:cs typeface="Calibri"/>
                <a:sym typeface="Avenir" charset="0"/>
              </a:rPr>
              <a:t>Organizacja / firma, która:</a:t>
            </a:r>
          </a:p>
          <a:p>
            <a:pPr marL="342900" indent="-342900" defTabSz="995363">
              <a:spcBef>
                <a:spcPts val="2000"/>
              </a:spcBef>
              <a:buClr>
                <a:srgbClr val="008BD2"/>
              </a:buClr>
              <a:buFont typeface="Wingdings" panose="05000000000000000000" pitchFamily="2" charset="2"/>
              <a:buChar char="ü"/>
            </a:pPr>
            <a:r>
              <a:rPr lang="pl-PL" altLang="sv-SE" sz="2400" dirty="0">
                <a:solidFill>
                  <a:srgbClr val="706E6F"/>
                </a:solidFill>
                <a:latin typeface="Calibri"/>
                <a:ea typeface="Avenir" charset="0"/>
                <a:cs typeface="Calibri"/>
                <a:sym typeface="Avenir" charset="0"/>
              </a:rPr>
              <a:t>ma przygotowaną kadrę,</a:t>
            </a:r>
          </a:p>
          <a:p>
            <a:pPr marL="342900" indent="-342900" defTabSz="995363">
              <a:spcBef>
                <a:spcPts val="2000"/>
              </a:spcBef>
              <a:buClr>
                <a:srgbClr val="008BD2"/>
              </a:buClr>
              <a:buFont typeface="Wingdings" panose="05000000000000000000" pitchFamily="2" charset="2"/>
              <a:buChar char="ü"/>
            </a:pPr>
            <a:r>
              <a:rPr lang="pl-PL" altLang="sv-SE" sz="2400" dirty="0">
                <a:solidFill>
                  <a:srgbClr val="706E6F"/>
                </a:solidFill>
                <a:latin typeface="Calibri"/>
                <a:ea typeface="Avenir" charset="0"/>
                <a:cs typeface="Calibri"/>
                <a:sym typeface="Avenir" charset="0"/>
              </a:rPr>
              <a:t>10-letnie doświadczenie w prowadzeniu działalności w zakresie gospodarki, rynku pracy, edukacji lub szkoleń,</a:t>
            </a:r>
          </a:p>
          <a:p>
            <a:pPr marL="342900" indent="-342900" defTabSz="995363">
              <a:spcBef>
                <a:spcPts val="2000"/>
              </a:spcBef>
              <a:buClr>
                <a:srgbClr val="008BD2"/>
              </a:buClr>
              <a:buFont typeface="Wingdings" panose="05000000000000000000" pitchFamily="2" charset="2"/>
              <a:buChar char="ü"/>
            </a:pPr>
            <a:r>
              <a:rPr lang="pl-PL" altLang="sv-SE" sz="2400" dirty="0">
                <a:solidFill>
                  <a:srgbClr val="706E6F"/>
                </a:solidFill>
                <a:latin typeface="Calibri"/>
                <a:ea typeface="Avenir" charset="0"/>
                <a:cs typeface="Calibri"/>
                <a:sym typeface="Avenir" charset="0"/>
              </a:rPr>
              <a:t>posiada wewnętrzny system zapewniania jakości przeprowadzanych procesów,</a:t>
            </a:r>
          </a:p>
          <a:p>
            <a:pPr marL="342900" indent="-342900" defTabSz="995363">
              <a:spcBef>
                <a:spcPts val="2000"/>
              </a:spcBef>
              <a:buClr>
                <a:srgbClr val="008BD2"/>
              </a:buClr>
              <a:buFont typeface="Wingdings" panose="05000000000000000000" pitchFamily="2" charset="2"/>
              <a:buChar char="ü"/>
            </a:pPr>
            <a:r>
              <a:rPr lang="pl-PL" altLang="sv-SE" sz="2400" dirty="0">
                <a:solidFill>
                  <a:srgbClr val="706E6F"/>
                </a:solidFill>
                <a:latin typeface="Calibri"/>
                <a:ea typeface="Avenir" charset="0"/>
                <a:cs typeface="Calibri"/>
                <a:sym typeface="Avenir" charset="0"/>
              </a:rPr>
              <a:t>nie zalega z podatkami.</a:t>
            </a:r>
          </a:p>
          <a:p>
            <a:pPr defTabSz="995363">
              <a:spcBef>
                <a:spcPts val="2000"/>
              </a:spcBef>
              <a:buClr>
                <a:srgbClr val="008BD2"/>
              </a:buClr>
            </a:pPr>
            <a:endParaRPr lang="pl-PL" altLang="sv-SE" sz="2400" dirty="0">
              <a:solidFill>
                <a:srgbClr val="706E6F"/>
              </a:solidFill>
              <a:latin typeface="Calibri"/>
              <a:ea typeface="Avenir" charset="0"/>
              <a:cs typeface="Calibri"/>
              <a:sym typeface="Avenir" charset="0"/>
            </a:endParaRPr>
          </a:p>
        </p:txBody>
      </p:sp>
      <p:pic>
        <p:nvPicPr>
          <p:cNvPr id="10" name="Obraz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2346" y="1644650"/>
            <a:ext cx="2021089" cy="5014104"/>
          </a:xfrm>
          <a:prstGeom prst="rect">
            <a:avLst/>
          </a:prstGeom>
        </p:spPr>
      </p:pic>
      <p:pic>
        <p:nvPicPr>
          <p:cNvPr id="7" name="Obraz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950" y="495889"/>
            <a:ext cx="762000" cy="758952"/>
          </a:xfrm>
          <a:prstGeom prst="rect">
            <a:avLst/>
          </a:prstGeom>
        </p:spPr>
      </p:pic>
      <p:sp>
        <p:nvSpPr>
          <p:cNvPr id="8" name="Prostokąt 7"/>
          <p:cNvSpPr/>
          <p:nvPr/>
        </p:nvSpPr>
        <p:spPr bwMode="auto">
          <a:xfrm>
            <a:off x="10369550" y="120651"/>
            <a:ext cx="152400" cy="152400"/>
          </a:xfrm>
          <a:prstGeom prst="rect">
            <a:avLst/>
          </a:prstGeom>
          <a:solidFill>
            <a:srgbClr val="FFFFFF"/>
          </a:solidFill>
          <a:ln w="25400" cap="flat" cmpd="sng" algn="ctr">
            <a:solidFill>
              <a:srgbClr val="00A1E4"/>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square" lIns="45719" tIns="45719" rIns="45719" bIns="45719" numCol="1" rtlCol="0" anchor="t" anchorCtr="0" compatLnSpc="1">
            <a:prstTxWarp prst="textNoShape">
              <a:avLst/>
            </a:prstTxWarp>
          </a:bodyPr>
          <a:lstStyle/>
          <a:p>
            <a:pPr marL="457200" marR="0" indent="0" algn="l" defTabSz="914400" rtl="0" eaLnBrk="1" fontAlgn="base" latinLnBrk="0" hangingPunct="0">
              <a:lnSpc>
                <a:spcPct val="100000"/>
              </a:lnSpc>
              <a:spcBef>
                <a:spcPct val="0"/>
              </a:spcBef>
              <a:spcAft>
                <a:spcPct val="0"/>
              </a:spcAft>
              <a:buClrTx/>
              <a:buSzTx/>
              <a:buFontTx/>
              <a:buNone/>
              <a:tabLst/>
            </a:pPr>
            <a:endParaRPr kumimoji="0" lang="pl-PL"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7475572"/>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r>
              <a:rPr lang="pl-PL" dirty="0"/>
              <a:t>Sektorowe Ramy Kwalifikacji?</a:t>
            </a:r>
          </a:p>
        </p:txBody>
      </p:sp>
    </p:spTree>
    <p:extLst>
      <p:ext uri="{BB962C8B-B14F-4D97-AF65-F5344CB8AC3E}">
        <p14:creationId xmlns:p14="http://schemas.microsoft.com/office/powerpoint/2010/main" val="35854150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08100"/>
            <a:ext cx="10680700" cy="5477360"/>
          </a:xfrm>
          <a:prstGeom prst="rect">
            <a:avLst/>
          </a:prstGeom>
        </p:spPr>
      </p:pic>
      <p:sp>
        <p:nvSpPr>
          <p:cNvPr id="4" name="Title 3"/>
          <p:cNvSpPr>
            <a:spLocks noGrp="1"/>
          </p:cNvSpPr>
          <p:nvPr>
            <p:ph type="title"/>
          </p:nvPr>
        </p:nvSpPr>
        <p:spPr/>
        <p:txBody>
          <a:bodyPr>
            <a:noAutofit/>
          </a:bodyPr>
          <a:lstStyle/>
          <a:p>
            <a:r>
              <a:rPr lang="pl-PL" altLang="sv-SE" dirty="0">
                <a:solidFill>
                  <a:srgbClr val="5B9BD5"/>
                </a:solidFill>
                <a:cs typeface="Calibri" panose="020F0502020204030204" pitchFamily="34" charset="0"/>
              </a:rPr>
              <a:t>SEKTOROWE </a:t>
            </a:r>
            <a:r>
              <a:rPr lang="pl-PL" altLang="sv-SE" dirty="0">
                <a:solidFill>
                  <a:schemeClr val="accent3"/>
                </a:solidFill>
                <a:cs typeface="Calibri" panose="020F0502020204030204" pitchFamily="34" charset="0"/>
              </a:rPr>
              <a:t>RAMY KWALIFIKACJI</a:t>
            </a:r>
            <a:br>
              <a:rPr lang="sv-SE" altLang="sv-SE" dirty="0">
                <a:solidFill>
                  <a:schemeClr val="tx2"/>
                </a:solidFill>
                <a:cs typeface="Calibri" panose="020F0502020204030204" pitchFamily="34" charset="0"/>
              </a:rPr>
            </a:br>
            <a:endParaRPr lang="en-US" dirty="0">
              <a:solidFill>
                <a:schemeClr val="tx2"/>
              </a:solidFill>
            </a:endParaRPr>
          </a:p>
        </p:txBody>
      </p:sp>
    </p:spTree>
    <p:extLst>
      <p:ext uri="{BB962C8B-B14F-4D97-AF65-F5344CB8AC3E}">
        <p14:creationId xmlns:p14="http://schemas.microsoft.com/office/powerpoint/2010/main" val="3881855239"/>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a:xfrm>
            <a:off x="938887" y="1500485"/>
            <a:ext cx="9365173" cy="5200566"/>
          </a:xfrm>
        </p:spPr>
        <p:txBody>
          <a:bodyPr/>
          <a:lstStyle/>
          <a:p>
            <a:pPr marL="439738" lvl="0" indent="-439738" algn="just" defTabSz="995363" eaLnBrk="0" fontAlgn="base" hangingPunct="0">
              <a:lnSpc>
                <a:spcPct val="115000"/>
              </a:lnSpc>
              <a:spcBef>
                <a:spcPct val="100000"/>
              </a:spcBef>
              <a:spcAft>
                <a:spcPct val="0"/>
              </a:spcAft>
              <a:buClr>
                <a:srgbClr val="FF0000"/>
              </a:buClr>
              <a:buFont typeface="Arial" pitchFamily="34" charset="0"/>
              <a:buChar char="•"/>
              <a:defRPr/>
            </a:pPr>
            <a:r>
              <a:rPr lang="pl-PL" sz="2200" kern="0" dirty="0">
                <a:solidFill>
                  <a:srgbClr val="000000"/>
                </a:solidFill>
              </a:rPr>
              <a:t>dostosowanie kwalifikacji do potrzeb danego sektora (zasada „branża dla branży”)</a:t>
            </a:r>
          </a:p>
          <a:p>
            <a:pPr marL="439738" lvl="0" indent="-439738" algn="just" defTabSz="995363" eaLnBrk="0" fontAlgn="base" hangingPunct="0">
              <a:lnSpc>
                <a:spcPct val="115000"/>
              </a:lnSpc>
              <a:spcBef>
                <a:spcPct val="100000"/>
              </a:spcBef>
              <a:spcAft>
                <a:spcPct val="0"/>
              </a:spcAft>
              <a:buClr>
                <a:srgbClr val="FF0000"/>
              </a:buClr>
              <a:buFont typeface="Arial" pitchFamily="34" charset="0"/>
              <a:buChar char="•"/>
              <a:defRPr/>
            </a:pPr>
            <a:r>
              <a:rPr lang="pl-PL" sz="2200" kern="0" dirty="0">
                <a:solidFill>
                  <a:srgbClr val="000000"/>
                </a:solidFill>
              </a:rPr>
              <a:t>przeredagowanie przez branżę zapisów PRK w sposób czytelny dla jej przedstawicieli</a:t>
            </a:r>
          </a:p>
          <a:p>
            <a:pPr marL="439738" lvl="0" indent="-439738" algn="just" defTabSz="995363" eaLnBrk="0" fontAlgn="base" hangingPunct="0">
              <a:lnSpc>
                <a:spcPct val="115000"/>
              </a:lnSpc>
              <a:spcBef>
                <a:spcPct val="100000"/>
              </a:spcBef>
              <a:spcAft>
                <a:spcPct val="0"/>
              </a:spcAft>
              <a:buClr>
                <a:srgbClr val="FF0000"/>
              </a:buClr>
              <a:buFont typeface="Arial" pitchFamily="34" charset="0"/>
              <a:buChar char="•"/>
              <a:defRPr/>
            </a:pPr>
            <a:r>
              <a:rPr lang="pl-PL" sz="2200" kern="0" dirty="0">
                <a:solidFill>
                  <a:srgbClr val="000000"/>
                </a:solidFill>
              </a:rPr>
              <a:t>uporządkowanie kwalifikacji ważnych dla sektora</a:t>
            </a:r>
          </a:p>
          <a:p>
            <a:pPr marL="439738" lvl="0" indent="-439738" algn="just" defTabSz="995363" eaLnBrk="0" fontAlgn="base" hangingPunct="0">
              <a:lnSpc>
                <a:spcPct val="115000"/>
              </a:lnSpc>
              <a:spcBef>
                <a:spcPct val="100000"/>
              </a:spcBef>
              <a:spcAft>
                <a:spcPct val="0"/>
              </a:spcAft>
              <a:buClr>
                <a:srgbClr val="FF0000"/>
              </a:buClr>
              <a:buFont typeface="Arial" pitchFamily="34" charset="0"/>
              <a:buChar char="•"/>
              <a:defRPr/>
            </a:pPr>
            <a:r>
              <a:rPr lang="pl-PL" sz="2200" kern="0" dirty="0">
                <a:solidFill>
                  <a:srgbClr val="000000"/>
                </a:solidFill>
              </a:rPr>
              <a:t>zwiększenie porównywalności kwalifikacji branżowych</a:t>
            </a:r>
          </a:p>
          <a:p>
            <a:pPr marL="439738" lvl="0" indent="-439738" algn="just" defTabSz="995363" eaLnBrk="0" fontAlgn="base" hangingPunct="0">
              <a:lnSpc>
                <a:spcPct val="115000"/>
              </a:lnSpc>
              <a:spcBef>
                <a:spcPct val="100000"/>
              </a:spcBef>
              <a:spcAft>
                <a:spcPct val="0"/>
              </a:spcAft>
              <a:buClr>
                <a:srgbClr val="FF0000"/>
              </a:buClr>
              <a:buFont typeface="Arial" pitchFamily="34" charset="0"/>
              <a:buChar char="•"/>
              <a:defRPr/>
            </a:pPr>
            <a:r>
              <a:rPr lang="pl-PL" sz="2200" kern="0" dirty="0">
                <a:solidFill>
                  <a:srgbClr val="000000"/>
                </a:solidFill>
              </a:rPr>
              <a:t>pomoc w opisywaniu nowych kwalifikacji w sektorze</a:t>
            </a:r>
          </a:p>
          <a:p>
            <a:pPr marL="439738" lvl="0" indent="-439738" algn="just" defTabSz="995363" eaLnBrk="0" fontAlgn="base" hangingPunct="0">
              <a:lnSpc>
                <a:spcPct val="115000"/>
              </a:lnSpc>
              <a:spcBef>
                <a:spcPct val="100000"/>
              </a:spcBef>
              <a:spcAft>
                <a:spcPct val="0"/>
              </a:spcAft>
              <a:buClr>
                <a:srgbClr val="FF0000"/>
              </a:buClr>
              <a:buFont typeface="Arial" pitchFamily="34" charset="0"/>
              <a:buChar char="•"/>
              <a:defRPr/>
            </a:pPr>
            <a:r>
              <a:rPr lang="en-US" sz="2200" kern="0" dirty="0">
                <a:solidFill>
                  <a:srgbClr val="000000"/>
                </a:solidFill>
              </a:rPr>
              <a:t>p</a:t>
            </a:r>
            <a:r>
              <a:rPr lang="pl-PL" sz="2200" kern="0" dirty="0" err="1">
                <a:solidFill>
                  <a:srgbClr val="000000"/>
                </a:solidFill>
              </a:rPr>
              <a:t>omoc</a:t>
            </a:r>
            <a:r>
              <a:rPr lang="pl-PL" sz="2200" kern="0" dirty="0">
                <a:solidFill>
                  <a:srgbClr val="000000"/>
                </a:solidFill>
              </a:rPr>
              <a:t> w projektowaniu programów kształcenia i szkolenia zgodnych z potrzebami rynku pracy</a:t>
            </a:r>
          </a:p>
          <a:p>
            <a:endParaRPr lang="pl-PL" dirty="0"/>
          </a:p>
        </p:txBody>
      </p:sp>
      <p:sp>
        <p:nvSpPr>
          <p:cNvPr id="3" name="Tytuł 2"/>
          <p:cNvSpPr>
            <a:spLocks noGrp="1"/>
          </p:cNvSpPr>
          <p:nvPr>
            <p:ph type="title"/>
          </p:nvPr>
        </p:nvSpPr>
        <p:spPr/>
        <p:txBody>
          <a:bodyPr/>
          <a:lstStyle/>
          <a:p>
            <a:r>
              <a:rPr lang="pl-PL" dirty="0"/>
              <a:t>Dlaczego powstają SRK?</a:t>
            </a:r>
          </a:p>
        </p:txBody>
      </p:sp>
    </p:spTree>
    <p:extLst>
      <p:ext uri="{BB962C8B-B14F-4D97-AF65-F5344CB8AC3E}">
        <p14:creationId xmlns:p14="http://schemas.microsoft.com/office/powerpoint/2010/main" val="23905853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C5ADFC9A-9057-45D4-AFC0-7BC25411E2EC}"/>
              </a:ext>
            </a:extLst>
          </p:cNvPr>
          <p:cNvSpPr txBox="1">
            <a:spLocks noChangeArrowheads="1"/>
          </p:cNvSpPr>
          <p:nvPr/>
        </p:nvSpPr>
        <p:spPr>
          <a:xfrm>
            <a:off x="1284431" y="1317076"/>
            <a:ext cx="9139729" cy="1999738"/>
          </a:xfrm>
          <a:prstGeom prst="rect">
            <a:avLst/>
          </a:prstGeom>
        </p:spPr>
        <p:txBody>
          <a:bodyPr lIns="0" tIns="0" rIns="0" bIns="0"/>
          <a:lstStyle>
            <a:lvl1pPr algn="l" defTabSz="456728" rtl="0" fontAlgn="base" hangingPunct="0">
              <a:spcBef>
                <a:spcPct val="0"/>
              </a:spcBef>
              <a:spcAft>
                <a:spcPct val="0"/>
              </a:spcAft>
              <a:defRPr sz="1300" kern="1200">
                <a:solidFill>
                  <a:srgbClr val="000000"/>
                </a:solidFill>
                <a:latin typeface="+mj-lt"/>
                <a:ea typeface="+mj-ea"/>
                <a:cs typeface="+mj-cs"/>
                <a:sym typeface="Helvetica" panose="020B0604020202020204" pitchFamily="34" charset="0"/>
              </a:defRPr>
            </a:lvl1pPr>
            <a:lvl2pPr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456728"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913449"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1370181"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1826908"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995363"/>
            <a:r>
              <a:rPr lang="pl-PL" altLang="sv-SE" sz="4000" b="1" dirty="0">
                <a:solidFill>
                  <a:srgbClr val="706E6F"/>
                </a:solidFill>
                <a:latin typeface="Calibri" panose="020F0502020204030204" pitchFamily="34" charset="0"/>
                <a:sym typeface="Avenir" charset="0"/>
              </a:rPr>
              <a:t>WŁĄCZANIE KWALIFIKACJI </a:t>
            </a:r>
            <a:endParaRPr lang="pl-PL" altLang="sv-SE" sz="4000" b="1" dirty="0">
              <a:solidFill>
                <a:srgbClr val="706E6F"/>
              </a:solidFill>
              <a:latin typeface="Calibri" panose="020F0502020204030204" pitchFamily="34" charset="0"/>
              <a:cs typeface="Calibri"/>
              <a:sym typeface="Avenir" charset="0"/>
            </a:endParaRPr>
          </a:p>
          <a:p>
            <a:pPr defTabSz="995363"/>
            <a:endParaRPr lang="pl-PL" altLang="sv-SE" sz="2800" b="1" dirty="0">
              <a:solidFill>
                <a:srgbClr val="706E6F"/>
              </a:solidFill>
              <a:latin typeface="Calibri" panose="020F0502020204030204" pitchFamily="34" charset="0"/>
              <a:cs typeface="Calibri"/>
            </a:endParaRPr>
          </a:p>
          <a:p>
            <a:pPr defTabSz="995363"/>
            <a:endParaRPr lang="sv-SE" altLang="sv-SE" sz="4000" b="1" dirty="0">
              <a:solidFill>
                <a:srgbClr val="706E6F"/>
              </a:solidFill>
              <a:latin typeface="Calibri" panose="020F0502020204030204" pitchFamily="34" charset="0"/>
              <a:cs typeface="Calibri"/>
            </a:endParaRPr>
          </a:p>
        </p:txBody>
      </p:sp>
      <p:sp>
        <p:nvSpPr>
          <p:cNvPr id="2" name="pole tekstowe 1">
            <a:extLst>
              <a:ext uri="{FF2B5EF4-FFF2-40B4-BE49-F238E27FC236}">
                <a16:creationId xmlns:a16="http://schemas.microsoft.com/office/drawing/2014/main" id="{0018CE8B-B601-473D-BC66-5B1B70999926}"/>
              </a:ext>
            </a:extLst>
          </p:cNvPr>
          <p:cNvSpPr txBox="1"/>
          <p:nvPr/>
        </p:nvSpPr>
        <p:spPr>
          <a:xfrm>
            <a:off x="3344733" y="5129731"/>
            <a:ext cx="3991233" cy="723531"/>
          </a:xfrm>
          <a:prstGeom prst="rect">
            <a:avLst/>
          </a:prstGeom>
          <a:noFill/>
        </p:spPr>
        <p:txBody>
          <a:bodyPr wrap="square" rtlCol="0">
            <a:spAutoFit/>
          </a:bodyPr>
          <a:lstStyle/>
          <a:p>
            <a:pPr algn="ctr"/>
            <a:r>
              <a:rPr lang="pl-PL" b="1" dirty="0"/>
              <a:t>ZAPRASZAMY NA </a:t>
            </a:r>
          </a:p>
          <a:p>
            <a:pPr algn="ctr"/>
            <a:r>
              <a:rPr lang="pl-PL" b="1" dirty="0"/>
              <a:t>CZWARTKOWE SEMINARIUM</a:t>
            </a:r>
          </a:p>
        </p:txBody>
      </p:sp>
      <p:sp>
        <p:nvSpPr>
          <p:cNvPr id="6" name="Strzałka: w dół 5">
            <a:extLst>
              <a:ext uri="{FF2B5EF4-FFF2-40B4-BE49-F238E27FC236}">
                <a16:creationId xmlns:a16="http://schemas.microsoft.com/office/drawing/2014/main" id="{7EF5B3A4-5DF1-4B8F-AF8C-E2140565E3E2}"/>
              </a:ext>
            </a:extLst>
          </p:cNvPr>
          <p:cNvSpPr/>
          <p:nvPr/>
        </p:nvSpPr>
        <p:spPr bwMode="auto">
          <a:xfrm>
            <a:off x="3858678" y="2199503"/>
            <a:ext cx="3246457" cy="2409567"/>
          </a:xfrm>
          <a:prstGeom prst="downArrow">
            <a:avLst/>
          </a:prstGeom>
          <a:solidFill>
            <a:srgbClr val="FFFFFF"/>
          </a:solidFill>
          <a:ln w="25400" cap="flat" cmpd="sng" algn="ctr">
            <a:solidFill>
              <a:srgbClr val="00A1E4"/>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45719" tIns="45719" rIns="45719" bIns="45719" numCol="1" rtlCol="0" anchor="t" anchorCtr="0" compatLnSpc="1">
            <a:prstTxWarp prst="textNoShape">
              <a:avLst/>
            </a:prstTxWarp>
          </a:bodyPr>
          <a:lstStyle/>
          <a:p>
            <a:pPr marL="457200" marR="0" indent="0" algn="l" defTabSz="914400" rtl="0" eaLnBrk="1" fontAlgn="base" latinLnBrk="0" hangingPunct="0">
              <a:lnSpc>
                <a:spcPct val="100000"/>
              </a:lnSpc>
              <a:spcBef>
                <a:spcPct val="0"/>
              </a:spcBef>
              <a:spcAft>
                <a:spcPct val="0"/>
              </a:spcAft>
              <a:buClrTx/>
              <a:buSzTx/>
              <a:buFontTx/>
              <a:buNone/>
              <a:tabLst/>
            </a:pPr>
            <a:endParaRPr kumimoji="0" lang="pl-PL" sz="2400" b="0" i="0" u="none" strike="noStrike" cap="none" normalizeH="0" baseline="0">
              <a:ln>
                <a:noFill/>
              </a:ln>
              <a:solidFill>
                <a:srgbClr val="000000"/>
              </a:solidFill>
              <a:effectLst/>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544481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C5ADFC9A-9057-45D4-AFC0-7BC25411E2EC}"/>
              </a:ext>
            </a:extLst>
          </p:cNvPr>
          <p:cNvSpPr txBox="1">
            <a:spLocks noChangeArrowheads="1"/>
          </p:cNvSpPr>
          <p:nvPr/>
        </p:nvSpPr>
        <p:spPr>
          <a:xfrm>
            <a:off x="2520950" y="2311912"/>
            <a:ext cx="8847137" cy="1999738"/>
          </a:xfrm>
          <a:prstGeom prst="rect">
            <a:avLst/>
          </a:prstGeom>
        </p:spPr>
        <p:txBody>
          <a:bodyPr lIns="0" tIns="0" rIns="0" bIns="0"/>
          <a:lstStyle>
            <a:lvl1pPr algn="l" defTabSz="456728" rtl="0" fontAlgn="base" hangingPunct="0">
              <a:spcBef>
                <a:spcPct val="0"/>
              </a:spcBef>
              <a:spcAft>
                <a:spcPct val="0"/>
              </a:spcAft>
              <a:defRPr sz="1300" kern="1200">
                <a:solidFill>
                  <a:srgbClr val="000000"/>
                </a:solidFill>
                <a:latin typeface="+mj-lt"/>
                <a:ea typeface="+mj-ea"/>
                <a:cs typeface="+mj-cs"/>
                <a:sym typeface="Helvetica" panose="020B0604020202020204" pitchFamily="34" charset="0"/>
              </a:defRPr>
            </a:lvl1pPr>
            <a:lvl2pPr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456728"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913449"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1370181"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1826908"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995363"/>
            <a:r>
              <a:rPr lang="pl-PL" altLang="sv-SE" sz="4000" b="1" dirty="0">
                <a:solidFill>
                  <a:srgbClr val="008BD2"/>
                </a:solidFill>
                <a:latin typeface="Calibri"/>
                <a:ea typeface="Avenir" charset="0"/>
                <a:cs typeface="Calibri"/>
                <a:sym typeface="Avenir" charset="0"/>
              </a:rPr>
              <a:t>KTO ZYSKA NA ZSK? </a:t>
            </a:r>
            <a:br>
              <a:rPr lang="pl-PL" altLang="sv-SE" sz="4000" b="1" dirty="0">
                <a:solidFill>
                  <a:srgbClr val="008BD2"/>
                </a:solidFill>
                <a:latin typeface="Calibri"/>
                <a:ea typeface="Avenir" charset="0"/>
                <a:cs typeface="Calibri"/>
                <a:sym typeface="Avenir" charset="0"/>
              </a:rPr>
            </a:br>
            <a:r>
              <a:rPr lang="pl-PL" altLang="sv-SE" sz="4000" b="1" dirty="0">
                <a:solidFill>
                  <a:srgbClr val="706E6F"/>
                </a:solidFill>
                <a:latin typeface="Calibri" panose="020F0502020204030204" pitchFamily="34" charset="0"/>
                <a:sym typeface="Avenir" charset="0"/>
              </a:rPr>
              <a:t>KORZYŚCI DLA PRACODAWCÓW</a:t>
            </a:r>
            <a:endParaRPr lang="sv-SE" altLang="sv-SE" sz="4000" b="1" dirty="0">
              <a:solidFill>
                <a:srgbClr val="706E6F"/>
              </a:solidFill>
              <a:latin typeface="Calibri" panose="020F0502020204030204" pitchFamily="34" charset="0"/>
              <a:cs typeface="Calibri"/>
            </a:endParaRPr>
          </a:p>
          <a:p>
            <a:pPr defTabSz="995363"/>
            <a:r>
              <a:rPr lang="pl-PL" altLang="sv-SE" sz="4000" b="1" dirty="0">
                <a:solidFill>
                  <a:srgbClr val="706E6F"/>
                </a:solidFill>
                <a:latin typeface="Calibri" panose="020F0502020204030204" pitchFamily="34" charset="0"/>
                <a:sym typeface="Avenir" charset="0"/>
              </a:rPr>
              <a:t>I PRACOWNIKÓW</a:t>
            </a:r>
            <a:endParaRPr lang="sv-SE" altLang="sv-SE" sz="4000" b="1" dirty="0">
              <a:solidFill>
                <a:srgbClr val="706E6F"/>
              </a:solidFill>
              <a:latin typeface="Calibri" panose="020F0502020204030204" pitchFamily="34" charset="0"/>
              <a:cs typeface="Calibri"/>
            </a:endParaRPr>
          </a:p>
        </p:txBody>
      </p:sp>
      <p:pic>
        <p:nvPicPr>
          <p:cNvPr id="6" name="Obraz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9350" y="1949450"/>
            <a:ext cx="1219200" cy="1214323"/>
          </a:xfrm>
          <a:prstGeom prst="rect">
            <a:avLst/>
          </a:prstGeom>
        </p:spPr>
      </p:pic>
      <p:sp>
        <p:nvSpPr>
          <p:cNvPr id="4" name="Prostokąt 3"/>
          <p:cNvSpPr/>
          <p:nvPr/>
        </p:nvSpPr>
        <p:spPr bwMode="auto">
          <a:xfrm>
            <a:off x="10369550" y="144715"/>
            <a:ext cx="152400" cy="152400"/>
          </a:xfrm>
          <a:prstGeom prst="rect">
            <a:avLst/>
          </a:prstGeom>
          <a:solidFill>
            <a:srgbClr val="FFFFFF"/>
          </a:solidFill>
          <a:ln w="25400" cap="flat" cmpd="sng" algn="ctr">
            <a:solidFill>
              <a:srgbClr val="00A1E4"/>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square" lIns="45719" tIns="45719" rIns="45719" bIns="45719" numCol="1" rtlCol="0" anchor="t" anchorCtr="0" compatLnSpc="1">
            <a:prstTxWarp prst="textNoShape">
              <a:avLst/>
            </a:prstTxWarp>
          </a:bodyPr>
          <a:lstStyle/>
          <a:p>
            <a:pPr marL="457200" marR="0" indent="0" algn="l" defTabSz="914400" rtl="0" eaLnBrk="1" fontAlgn="base" latinLnBrk="0" hangingPunct="0">
              <a:lnSpc>
                <a:spcPct val="100000"/>
              </a:lnSpc>
              <a:spcBef>
                <a:spcPct val="0"/>
              </a:spcBef>
              <a:spcAft>
                <a:spcPct val="0"/>
              </a:spcAft>
              <a:buClrTx/>
              <a:buSzTx/>
              <a:buFontTx/>
              <a:buNone/>
              <a:tabLst/>
            </a:pPr>
            <a:endParaRPr kumimoji="0" lang="pl-PL"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7869388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1" descr="image25.png">
            <a:extLst>
              <a:ext uri="{FF2B5EF4-FFF2-40B4-BE49-F238E27FC236}">
                <a16:creationId xmlns:a16="http://schemas.microsoft.com/office/drawing/2014/main" id="{6A87B0E4-F2B5-4F05-803A-BB4E718F266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563" y="1493838"/>
            <a:ext cx="2128837" cy="1384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 name="Picture 5" descr="Australian Qualifications Framework">
            <a:extLst>
              <a:ext uri="{FF2B5EF4-FFF2-40B4-BE49-F238E27FC236}">
                <a16:creationId xmlns:a16="http://schemas.microsoft.com/office/drawing/2014/main" id="{2D3B03E7-FAC7-4718-9119-46E143A2173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8488" y="3317875"/>
            <a:ext cx="2122487" cy="1060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 name="Picture 8" descr="Commission Nationale de la Certification Professionnelle">
            <a:extLst>
              <a:ext uri="{FF2B5EF4-FFF2-40B4-BE49-F238E27FC236}">
                <a16:creationId xmlns:a16="http://schemas.microsoft.com/office/drawing/2014/main" id="{53DEAD22-DE72-4F97-9512-9486A4D76E6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8175" y="5016500"/>
            <a:ext cx="1860550" cy="1179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 name="Picture 2" descr="image16.png">
            <a:extLst>
              <a:ext uri="{FF2B5EF4-FFF2-40B4-BE49-F238E27FC236}">
                <a16:creationId xmlns:a16="http://schemas.microsoft.com/office/drawing/2014/main" id="{5B79FEFC-49CB-485F-9EE8-61886027E83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40050" y="5537200"/>
            <a:ext cx="4799013" cy="669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 name="Picture 4" descr="Startseite">
            <a:extLst>
              <a:ext uri="{FF2B5EF4-FFF2-40B4-BE49-F238E27FC236}">
                <a16:creationId xmlns:a16="http://schemas.microsoft.com/office/drawing/2014/main" id="{54931FFF-B8B2-4B73-A389-A1203286722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21088" y="561975"/>
            <a:ext cx="3436937" cy="1220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5" name="Picture 6" descr="image20.png">
            <a:extLst>
              <a:ext uri="{FF2B5EF4-FFF2-40B4-BE49-F238E27FC236}">
                <a16:creationId xmlns:a16="http://schemas.microsoft.com/office/drawing/2014/main" id="{568A47C6-104B-4A0B-9765-178AD60DF97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44925" y="2070100"/>
            <a:ext cx="2989263" cy="1368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6" name="Picture 9" descr="image23.png">
            <a:extLst>
              <a:ext uri="{FF2B5EF4-FFF2-40B4-BE49-F238E27FC236}">
                <a16:creationId xmlns:a16="http://schemas.microsoft.com/office/drawing/2014/main" id="{53503444-6BB7-46B7-AF87-9DCB80F8D3FE}"/>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43275" y="3973513"/>
            <a:ext cx="3992563" cy="1028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 name="Picture 1" descr="image15.png">
            <a:extLst>
              <a:ext uri="{FF2B5EF4-FFF2-40B4-BE49-F238E27FC236}">
                <a16:creationId xmlns:a16="http://schemas.microsoft.com/office/drawing/2014/main" id="{3E386C7E-D15D-47F2-90FC-7808A2AAE950}"/>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469313" y="4697413"/>
            <a:ext cx="1663700" cy="2097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 name="Picture 3" descr="European Qualification Framework">
            <a:extLst>
              <a:ext uri="{FF2B5EF4-FFF2-40B4-BE49-F238E27FC236}">
                <a16:creationId xmlns:a16="http://schemas.microsoft.com/office/drawing/2014/main" id="{914C21D3-3447-436E-9EAE-6048ACB8BFB9}"/>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27950" y="2181225"/>
            <a:ext cx="2714625" cy="1147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 name="Picture 7" descr="Ofqual">
            <a:extLst>
              <a:ext uri="{FF2B5EF4-FFF2-40B4-BE49-F238E27FC236}">
                <a16:creationId xmlns:a16="http://schemas.microsoft.com/office/drawing/2014/main" id="{E8220DF2-07F5-4974-B620-BE4D192D5AA6}"/>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53388" y="3648075"/>
            <a:ext cx="2001837" cy="730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 name="Picture 10" descr="image24.png">
            <a:extLst>
              <a:ext uri="{FF2B5EF4-FFF2-40B4-BE49-F238E27FC236}">
                <a16:creationId xmlns:a16="http://schemas.microsoft.com/office/drawing/2014/main" id="{3369B496-66D5-456A-92BF-AC4EF80AE3B9}"/>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277225" y="792163"/>
            <a:ext cx="1808163" cy="1069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106518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a:extLst>
              <a:ext uri="{FF2B5EF4-FFF2-40B4-BE49-F238E27FC236}">
                <a16:creationId xmlns:a16="http://schemas.microsoft.com/office/drawing/2014/main" id="{DB9BCA5A-43F2-45F6-A699-928D9CA91C17}"/>
              </a:ext>
            </a:extLst>
          </p:cNvPr>
          <p:cNvSpPr>
            <a:spLocks noGrp="1" noChangeArrowheads="1"/>
          </p:cNvSpPr>
          <p:nvPr>
            <p:ph type="title"/>
          </p:nvPr>
        </p:nvSpPr>
        <p:spPr>
          <a:xfrm>
            <a:off x="885166" y="1494263"/>
            <a:ext cx="9333571" cy="3969833"/>
          </a:xfrm>
        </p:spPr>
        <p:txBody>
          <a:bodyPr lIns="0" tIns="0" rIns="0" bIns="0"/>
          <a:lstStyle/>
          <a:p>
            <a:r>
              <a:rPr lang="pl-PL" sz="3200" b="1" dirty="0">
                <a:solidFill>
                  <a:srgbClr val="008BD2"/>
                </a:solidFill>
                <a:latin typeface="Calibri"/>
                <a:ea typeface="Avenir" charset="0"/>
                <a:cs typeface="Calibri"/>
              </a:rPr>
              <a:t>1. PRACODAWCY</a:t>
            </a:r>
            <a:br>
              <a:rPr lang="pl-PL" sz="3200" b="1" dirty="0">
                <a:solidFill>
                  <a:srgbClr val="008BD2"/>
                </a:solidFill>
                <a:latin typeface="Calibri"/>
                <a:ea typeface="Avenir" charset="0"/>
                <a:cs typeface="Calibri"/>
              </a:rPr>
            </a:br>
            <a:br>
              <a:rPr lang="pl-PL" sz="3200" b="1" dirty="0">
                <a:solidFill>
                  <a:srgbClr val="008BD2"/>
                </a:solidFill>
                <a:latin typeface="Calibri"/>
                <a:ea typeface="Avenir" charset="0"/>
                <a:cs typeface="Calibri"/>
              </a:rPr>
            </a:br>
            <a:r>
              <a:rPr lang="pl-PL" sz="3200" b="1" dirty="0">
                <a:solidFill>
                  <a:srgbClr val="008BD2"/>
                </a:solidFill>
                <a:latin typeface="Calibri"/>
                <a:ea typeface="Avenir" charset="0"/>
                <a:cs typeface="Calibri"/>
              </a:rPr>
              <a:t>2. FIRMY SZKOLENIOWE I KANDYDACI NA IC</a:t>
            </a:r>
            <a:br>
              <a:rPr lang="pl-PL" sz="3200" b="1" dirty="0">
                <a:solidFill>
                  <a:srgbClr val="008BD2"/>
                </a:solidFill>
                <a:latin typeface="Calibri"/>
                <a:ea typeface="Avenir" charset="0"/>
                <a:cs typeface="Calibri"/>
              </a:rPr>
            </a:br>
            <a:br>
              <a:rPr lang="pl-PL" sz="3200" b="1" dirty="0">
                <a:solidFill>
                  <a:srgbClr val="008BD2"/>
                </a:solidFill>
                <a:latin typeface="Calibri"/>
                <a:ea typeface="Avenir" charset="0"/>
                <a:cs typeface="Calibri"/>
              </a:rPr>
            </a:br>
            <a:r>
              <a:rPr lang="pl-PL" sz="3200" b="1" dirty="0">
                <a:solidFill>
                  <a:srgbClr val="008BD2"/>
                </a:solidFill>
                <a:latin typeface="Calibri"/>
                <a:ea typeface="Avenir" charset="0"/>
                <a:cs typeface="Calibri"/>
              </a:rPr>
              <a:t>3. PRACOWNICY</a:t>
            </a:r>
            <a:br>
              <a:rPr lang="pl-PL" sz="3200" b="1" dirty="0">
                <a:solidFill>
                  <a:srgbClr val="008BD2"/>
                </a:solidFill>
                <a:latin typeface="Calibri"/>
                <a:ea typeface="Avenir" charset="0"/>
                <a:cs typeface="Calibri"/>
              </a:rPr>
            </a:br>
            <a:br>
              <a:rPr lang="pl-PL" sz="3200" b="1" dirty="0">
                <a:solidFill>
                  <a:srgbClr val="008BD2"/>
                </a:solidFill>
                <a:latin typeface="Calibri"/>
                <a:ea typeface="Avenir" charset="0"/>
                <a:cs typeface="Calibri"/>
              </a:rPr>
            </a:br>
            <a:r>
              <a:rPr lang="pl-PL" sz="3200" b="1" dirty="0">
                <a:solidFill>
                  <a:srgbClr val="008BD2"/>
                </a:solidFill>
                <a:latin typeface="Calibri"/>
                <a:ea typeface="Avenir" charset="0"/>
                <a:cs typeface="Calibri"/>
              </a:rPr>
              <a:t>4. DORADCY ZAWODOWI</a:t>
            </a:r>
            <a:br>
              <a:rPr lang="pl-PL" sz="3200" b="1" dirty="0">
                <a:solidFill>
                  <a:srgbClr val="008BD2"/>
                </a:solidFill>
                <a:latin typeface="Calibri"/>
                <a:ea typeface="Avenir" charset="0"/>
                <a:cs typeface="Calibri"/>
              </a:rPr>
            </a:br>
            <a:br>
              <a:rPr lang="pl-PL" sz="3200" b="1" dirty="0">
                <a:solidFill>
                  <a:srgbClr val="008BD2"/>
                </a:solidFill>
                <a:latin typeface="Calibri"/>
                <a:ea typeface="Avenir" charset="0"/>
                <a:cs typeface="Calibri"/>
              </a:rPr>
            </a:br>
            <a:r>
              <a:rPr lang="pl-PL" sz="3200" b="1" dirty="0">
                <a:solidFill>
                  <a:srgbClr val="008BD2"/>
                </a:solidFill>
                <a:latin typeface="Calibri"/>
                <a:ea typeface="Avenir" charset="0"/>
                <a:cs typeface="Calibri"/>
              </a:rPr>
              <a:t>5. JEDNOSTKI SAMORZĄDU TERYTORIALNEGO</a:t>
            </a:r>
            <a:br>
              <a:rPr lang="pl-PL" sz="3200" b="1" dirty="0">
                <a:solidFill>
                  <a:srgbClr val="008BD2"/>
                </a:solidFill>
                <a:latin typeface="Calibri"/>
                <a:ea typeface="Avenir" charset="0"/>
                <a:cs typeface="Calibri"/>
              </a:rPr>
            </a:br>
            <a:br>
              <a:rPr lang="pl-PL" sz="3200" b="1" dirty="0">
                <a:solidFill>
                  <a:srgbClr val="008BD2"/>
                </a:solidFill>
                <a:latin typeface="Calibri"/>
                <a:ea typeface="Avenir" charset="0"/>
                <a:cs typeface="Calibri"/>
              </a:rPr>
            </a:br>
            <a:br>
              <a:rPr lang="pl-PL" sz="3200" dirty="0">
                <a:solidFill>
                  <a:srgbClr val="0094D8"/>
                </a:solidFill>
                <a:ea typeface="Avenir" charset="0"/>
                <a:cs typeface="Calibri"/>
              </a:rPr>
            </a:br>
            <a:endParaRPr lang="pl-PL" sz="3200" dirty="0">
              <a:solidFill>
                <a:srgbClr val="0094D8"/>
              </a:solidFill>
              <a:ea typeface="Avenir" charset="0"/>
              <a:cs typeface="Calibri"/>
            </a:endParaRPr>
          </a:p>
        </p:txBody>
      </p:sp>
      <p:pic>
        <p:nvPicPr>
          <p:cNvPr id="10" name="Obraz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950" y="495889"/>
            <a:ext cx="762000" cy="758952"/>
          </a:xfrm>
          <a:prstGeom prst="rect">
            <a:avLst/>
          </a:prstGeom>
        </p:spPr>
      </p:pic>
      <p:sp>
        <p:nvSpPr>
          <p:cNvPr id="15" name="Rectangle 2">
            <a:extLst>
              <a:ext uri="{FF2B5EF4-FFF2-40B4-BE49-F238E27FC236}">
                <a16:creationId xmlns:a16="http://schemas.microsoft.com/office/drawing/2014/main" id="{C87425AE-A676-4BE7-B9AB-F77654B38999}"/>
              </a:ext>
            </a:extLst>
          </p:cNvPr>
          <p:cNvSpPr txBox="1">
            <a:spLocks noChangeArrowheads="1"/>
          </p:cNvSpPr>
          <p:nvPr/>
        </p:nvSpPr>
        <p:spPr bwMode="auto">
          <a:xfrm>
            <a:off x="1128712" y="5213784"/>
            <a:ext cx="9090025" cy="45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1pPr>
            <a:lvl2pPr marL="228600"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2pPr>
            <a:lvl3pPr marL="457200"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3pPr>
            <a:lvl4pPr marL="685800"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4pPr>
            <a:lvl5pPr marL="914400"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95363">
              <a:spcBef>
                <a:spcPts val="2000"/>
              </a:spcBef>
              <a:buClr>
                <a:srgbClr val="008BD2"/>
              </a:buClr>
            </a:pPr>
            <a:endParaRPr lang="pl-PL" altLang="sv-SE" sz="2400" dirty="0">
              <a:solidFill>
                <a:srgbClr val="706E6F"/>
              </a:solidFill>
              <a:latin typeface="Calibri"/>
              <a:ea typeface="Avenir" charset="0"/>
              <a:cs typeface="Calibri"/>
              <a:sym typeface="Avenir" charset="0"/>
            </a:endParaRPr>
          </a:p>
        </p:txBody>
      </p:sp>
      <p:sp>
        <p:nvSpPr>
          <p:cNvPr id="6" name="Prostokąt 5"/>
          <p:cNvSpPr/>
          <p:nvPr/>
        </p:nvSpPr>
        <p:spPr bwMode="auto">
          <a:xfrm>
            <a:off x="10369550" y="120651"/>
            <a:ext cx="152400" cy="152400"/>
          </a:xfrm>
          <a:prstGeom prst="rect">
            <a:avLst/>
          </a:prstGeom>
          <a:solidFill>
            <a:srgbClr val="FFFFFF"/>
          </a:solidFill>
          <a:ln w="25400" cap="flat" cmpd="sng" algn="ctr">
            <a:solidFill>
              <a:srgbClr val="00A1E4"/>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square" lIns="45719" tIns="45719" rIns="45719" bIns="45719" numCol="1" rtlCol="0" anchor="t" anchorCtr="0" compatLnSpc="1">
            <a:prstTxWarp prst="textNoShape">
              <a:avLst/>
            </a:prstTxWarp>
          </a:bodyPr>
          <a:lstStyle/>
          <a:p>
            <a:pPr marL="457200" marR="0" indent="0" algn="l" defTabSz="914400" rtl="0" eaLnBrk="1" fontAlgn="base" latinLnBrk="0" hangingPunct="0">
              <a:lnSpc>
                <a:spcPct val="100000"/>
              </a:lnSpc>
              <a:spcBef>
                <a:spcPct val="0"/>
              </a:spcBef>
              <a:spcAft>
                <a:spcPct val="0"/>
              </a:spcAft>
              <a:buClrTx/>
              <a:buSzTx/>
              <a:buFontTx/>
              <a:buNone/>
              <a:tabLst/>
            </a:pPr>
            <a:endParaRPr kumimoji="0" lang="pl-PL"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64375816"/>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C87425AE-A676-4BE7-B9AB-F77654B38999}"/>
              </a:ext>
            </a:extLst>
          </p:cNvPr>
          <p:cNvSpPr txBox="1">
            <a:spLocks noChangeArrowheads="1"/>
          </p:cNvSpPr>
          <p:nvPr/>
        </p:nvSpPr>
        <p:spPr bwMode="auto">
          <a:xfrm>
            <a:off x="1149350" y="1720850"/>
            <a:ext cx="9090025" cy="3810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1pPr>
            <a:lvl2pPr marL="228600"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2pPr>
            <a:lvl3pPr marL="457200"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3pPr>
            <a:lvl4pPr marL="685800"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4pPr>
            <a:lvl5pPr marL="914400"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defTabSz="995363">
              <a:spcBef>
                <a:spcPts val="2000"/>
              </a:spcBef>
              <a:buClr>
                <a:srgbClr val="008BD2"/>
              </a:buClr>
              <a:buFont typeface="Wingdings" panose="05000000000000000000" pitchFamily="2" charset="2"/>
              <a:buChar char="ü"/>
            </a:pPr>
            <a:r>
              <a:rPr lang="pl-PL" altLang="sv-SE" sz="2400" dirty="0">
                <a:solidFill>
                  <a:srgbClr val="008BD2"/>
                </a:solidFill>
                <a:latin typeface="Calibri"/>
                <a:ea typeface="Avenir" charset="0"/>
                <a:cs typeface="Calibri"/>
                <a:sym typeface="Avenir" charset="0"/>
              </a:rPr>
              <a:t>SKUTECZNE NARZĘDZIE REKRUTACYJNE</a:t>
            </a:r>
            <a:r>
              <a:rPr lang="pl-PL" altLang="sv-SE" sz="2400" dirty="0">
                <a:solidFill>
                  <a:srgbClr val="0070C0"/>
                </a:solidFill>
                <a:latin typeface="Calibri"/>
                <a:ea typeface="Avenir" charset="0"/>
                <a:cs typeface="Calibri"/>
                <a:sym typeface="Avenir" charset="0"/>
              </a:rPr>
              <a:t> </a:t>
            </a:r>
            <a:r>
              <a:rPr lang="pl-PL" altLang="sv-SE" sz="2400" dirty="0">
                <a:solidFill>
                  <a:srgbClr val="706E6F"/>
                </a:solidFill>
                <a:latin typeface="Calibri"/>
                <a:ea typeface="Avenir" charset="0"/>
                <a:cs typeface="Calibri"/>
                <a:sym typeface="Avenir" charset="0"/>
              </a:rPr>
              <a:t>upraszczające weryfikację kompetencji kandydatów i ich porównanie</a:t>
            </a:r>
          </a:p>
          <a:p>
            <a:pPr marL="342900" indent="-342900" defTabSz="995363">
              <a:spcBef>
                <a:spcPts val="2000"/>
              </a:spcBef>
              <a:buClr>
                <a:srgbClr val="008BD2"/>
              </a:buClr>
              <a:buFont typeface="Wingdings" panose="05000000000000000000" pitchFamily="2" charset="2"/>
              <a:buChar char="ü"/>
            </a:pPr>
            <a:r>
              <a:rPr lang="pl-PL" altLang="sv-SE" sz="2400" dirty="0">
                <a:solidFill>
                  <a:srgbClr val="008BD2"/>
                </a:solidFill>
                <a:latin typeface="Calibri"/>
                <a:ea typeface="Avenir" charset="0"/>
                <a:cs typeface="Calibri"/>
                <a:sym typeface="Avenir" charset="0"/>
              </a:rPr>
              <a:t>PRZEJRZYSTE STANDARDY ZATRUDNIENIA KADRY </a:t>
            </a:r>
            <a:r>
              <a:rPr lang="pl-PL" altLang="sv-SE" sz="2400" dirty="0">
                <a:solidFill>
                  <a:srgbClr val="706E6F"/>
                </a:solidFill>
                <a:latin typeface="Calibri"/>
                <a:ea typeface="Avenir" charset="0"/>
                <a:cs typeface="Calibri"/>
                <a:sym typeface="Avenir" charset="0"/>
              </a:rPr>
              <a:t>bez konieczności tworzenia nowych regulacji prawnych</a:t>
            </a:r>
          </a:p>
          <a:p>
            <a:pPr marL="342900" indent="-342900" defTabSz="995363">
              <a:spcBef>
                <a:spcPts val="2000"/>
              </a:spcBef>
              <a:buClr>
                <a:srgbClr val="008BD2"/>
              </a:buClr>
              <a:buFont typeface="Wingdings" panose="05000000000000000000" pitchFamily="2" charset="2"/>
              <a:buChar char="ü"/>
            </a:pPr>
            <a:r>
              <a:rPr lang="pl-PL" altLang="sv-SE" sz="2400" dirty="0">
                <a:solidFill>
                  <a:srgbClr val="008BD2"/>
                </a:solidFill>
                <a:latin typeface="Calibri"/>
                <a:ea typeface="Avenir" charset="0"/>
                <a:cs typeface="Calibri"/>
                <a:sym typeface="Avenir" charset="0"/>
              </a:rPr>
              <a:t>ZWIĘKSZENIE KONKURENCYJNOŚCI POLSKICH FIRM ZA GRANICĄ  </a:t>
            </a:r>
            <a:br>
              <a:rPr lang="pl-PL" altLang="sv-SE" sz="2400" dirty="0">
                <a:solidFill>
                  <a:srgbClr val="008BD2"/>
                </a:solidFill>
                <a:latin typeface="Calibri"/>
                <a:ea typeface="Avenir" charset="0"/>
                <a:cs typeface="Calibri"/>
                <a:sym typeface="Avenir" charset="0"/>
              </a:rPr>
            </a:br>
            <a:r>
              <a:rPr lang="pl-PL" altLang="sv-SE" sz="2400" dirty="0">
                <a:solidFill>
                  <a:srgbClr val="706E6F"/>
                </a:solidFill>
                <a:latin typeface="Calibri"/>
                <a:ea typeface="Avenir" charset="0"/>
                <a:cs typeface="Calibri"/>
                <a:sym typeface="Avenir" charset="0"/>
              </a:rPr>
              <a:t>dzięki ujednoliceniu systemu certyfikacji z Unią Europejską</a:t>
            </a:r>
          </a:p>
          <a:p>
            <a:pPr marL="342900" indent="-342900" defTabSz="995363">
              <a:spcBef>
                <a:spcPts val="2000"/>
              </a:spcBef>
              <a:buClr>
                <a:srgbClr val="008BD2"/>
              </a:buClr>
              <a:buFont typeface="Wingdings" panose="05000000000000000000" pitchFamily="2" charset="2"/>
              <a:buChar char="ü"/>
            </a:pPr>
            <a:r>
              <a:rPr lang="pl-PL" altLang="sv-SE" sz="2400" dirty="0">
                <a:solidFill>
                  <a:srgbClr val="008BD2"/>
                </a:solidFill>
                <a:latin typeface="Calibri"/>
                <a:ea typeface="Avenir" charset="0"/>
                <a:cs typeface="Calibri"/>
                <a:sym typeface="Avenir" charset="0"/>
              </a:rPr>
              <a:t>WSPARCIE W PLANOWANIU INWESTYCJI I ROZWOJU ORGANIZACJI </a:t>
            </a:r>
            <a:r>
              <a:rPr lang="pl-PL" altLang="sv-SE" sz="2400" dirty="0">
                <a:solidFill>
                  <a:srgbClr val="706E6F"/>
                </a:solidFill>
                <a:latin typeface="Calibri"/>
                <a:ea typeface="Avenir" charset="0"/>
                <a:cs typeface="Calibri"/>
                <a:sym typeface="Avenir" charset="0"/>
              </a:rPr>
              <a:t>poprzez identyfikację luk kompetencyjnych na rynku</a:t>
            </a:r>
          </a:p>
        </p:txBody>
      </p:sp>
      <p:pic>
        <p:nvPicPr>
          <p:cNvPr id="3" name="Obraz 2" descr="infografika_1-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0350" y="5607050"/>
            <a:ext cx="990600" cy="990600"/>
          </a:xfrm>
          <a:prstGeom prst="rect">
            <a:avLst/>
          </a:prstGeom>
        </p:spPr>
      </p:pic>
      <p:pic>
        <p:nvPicPr>
          <p:cNvPr id="11" name="Obraz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7150" y="5607050"/>
            <a:ext cx="990600" cy="990600"/>
          </a:xfrm>
          <a:prstGeom prst="rect">
            <a:avLst/>
          </a:prstGeom>
        </p:spPr>
      </p:pic>
      <p:pic>
        <p:nvPicPr>
          <p:cNvPr id="12" name="Obraz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40750" y="5607050"/>
            <a:ext cx="990600" cy="990600"/>
          </a:xfrm>
          <a:prstGeom prst="rect">
            <a:avLst/>
          </a:prstGeom>
        </p:spPr>
      </p:pic>
      <p:pic>
        <p:nvPicPr>
          <p:cNvPr id="13" name="Obraz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03950" y="5607050"/>
            <a:ext cx="990600" cy="990600"/>
          </a:xfrm>
          <a:prstGeom prst="rect">
            <a:avLst/>
          </a:prstGeom>
        </p:spPr>
      </p:pic>
      <p:sp>
        <p:nvSpPr>
          <p:cNvPr id="14" name="Rectangle 1">
            <a:extLst>
              <a:ext uri="{FF2B5EF4-FFF2-40B4-BE49-F238E27FC236}">
                <a16:creationId xmlns:a16="http://schemas.microsoft.com/office/drawing/2014/main" id="{DB9BCA5A-43F2-45F6-A699-928D9CA91C17}"/>
              </a:ext>
            </a:extLst>
          </p:cNvPr>
          <p:cNvSpPr txBox="1">
            <a:spLocks noChangeArrowheads="1"/>
          </p:cNvSpPr>
          <p:nvPr/>
        </p:nvSpPr>
        <p:spPr>
          <a:xfrm>
            <a:off x="1174750" y="577850"/>
            <a:ext cx="9042400" cy="669925"/>
          </a:xfrm>
          <a:prstGeom prst="rect">
            <a:avLst/>
          </a:prstGeom>
        </p:spPr>
        <p:txBody>
          <a:bodyPr lIns="0" tIns="0" rIns="0" bIns="0"/>
          <a:lstStyle>
            <a:lvl1pPr algn="l" defTabSz="456728" rtl="0" fontAlgn="base" hangingPunct="0">
              <a:spcBef>
                <a:spcPct val="0"/>
              </a:spcBef>
              <a:spcAft>
                <a:spcPct val="0"/>
              </a:spcAft>
              <a:defRPr sz="1300" kern="1200">
                <a:solidFill>
                  <a:srgbClr val="000000"/>
                </a:solidFill>
                <a:latin typeface="+mj-lt"/>
                <a:ea typeface="+mj-ea"/>
                <a:cs typeface="+mj-cs"/>
                <a:sym typeface="Helvetica" panose="020B0604020202020204" pitchFamily="34" charset="0"/>
              </a:defRPr>
            </a:lvl1pPr>
            <a:lvl2pPr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456728"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913449"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1370181"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1826908"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825500">
              <a:lnSpc>
                <a:spcPct val="115000"/>
              </a:lnSpc>
            </a:pPr>
            <a:r>
              <a:rPr lang="pl-PL" altLang="sv-SE" sz="3000" b="1" dirty="0">
                <a:solidFill>
                  <a:srgbClr val="706E6F"/>
                </a:solidFill>
                <a:latin typeface="Calibri"/>
                <a:ea typeface="Avenir" charset="0"/>
                <a:cs typeface="Calibri"/>
                <a:sym typeface="Avenir" charset="0"/>
              </a:rPr>
              <a:t>KORZYŚCI</a:t>
            </a:r>
            <a:r>
              <a:rPr lang="pl-PL" altLang="sv-SE" sz="3000" b="1" dirty="0">
                <a:solidFill>
                  <a:schemeClr val="tx1">
                    <a:lumMod val="65000"/>
                    <a:lumOff val="35000"/>
                  </a:schemeClr>
                </a:solidFill>
                <a:latin typeface="Calibri"/>
                <a:ea typeface="Avenir" charset="0"/>
                <a:cs typeface="Calibri"/>
                <a:sym typeface="Avenir" charset="0"/>
              </a:rPr>
              <a:t> </a:t>
            </a:r>
            <a:r>
              <a:rPr lang="pl-PL" altLang="sv-SE" sz="3000" b="1" dirty="0">
                <a:solidFill>
                  <a:srgbClr val="008BD2"/>
                </a:solidFill>
                <a:latin typeface="Calibri"/>
                <a:ea typeface="Avenir" charset="0"/>
                <a:cs typeface="Calibri"/>
                <a:sym typeface="Avenir" charset="0"/>
              </a:rPr>
              <a:t>DLA PRACODAWCÓW</a:t>
            </a:r>
          </a:p>
        </p:txBody>
      </p:sp>
      <p:pic>
        <p:nvPicPr>
          <p:cNvPr id="9" name="Obraz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950" y="495889"/>
            <a:ext cx="762000" cy="758952"/>
          </a:xfrm>
          <a:prstGeom prst="rect">
            <a:avLst/>
          </a:prstGeom>
        </p:spPr>
      </p:pic>
      <p:sp>
        <p:nvSpPr>
          <p:cNvPr id="10" name="Prostokąt 9"/>
          <p:cNvSpPr/>
          <p:nvPr/>
        </p:nvSpPr>
        <p:spPr bwMode="auto">
          <a:xfrm>
            <a:off x="10369550" y="144715"/>
            <a:ext cx="152400" cy="152400"/>
          </a:xfrm>
          <a:prstGeom prst="rect">
            <a:avLst/>
          </a:prstGeom>
          <a:solidFill>
            <a:srgbClr val="FFFFFF"/>
          </a:solidFill>
          <a:ln w="25400" cap="flat" cmpd="sng" algn="ctr">
            <a:solidFill>
              <a:srgbClr val="00A1E4"/>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square" lIns="45719" tIns="45719" rIns="45719" bIns="45719" numCol="1" rtlCol="0" anchor="t" anchorCtr="0" compatLnSpc="1">
            <a:prstTxWarp prst="textNoShape">
              <a:avLst/>
            </a:prstTxWarp>
          </a:bodyPr>
          <a:lstStyle/>
          <a:p>
            <a:pPr marL="457200" marR="0" indent="0" algn="l" defTabSz="914400" rtl="0" eaLnBrk="1" fontAlgn="base" latinLnBrk="0" hangingPunct="0">
              <a:lnSpc>
                <a:spcPct val="100000"/>
              </a:lnSpc>
              <a:spcBef>
                <a:spcPct val="0"/>
              </a:spcBef>
              <a:spcAft>
                <a:spcPct val="0"/>
              </a:spcAft>
              <a:buClrTx/>
              <a:buSzTx/>
              <a:buFontTx/>
              <a:buNone/>
              <a:tabLst/>
            </a:pPr>
            <a:endParaRPr kumimoji="0" lang="pl-PL"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715814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C87425AE-A676-4BE7-B9AB-F77654B38999}"/>
              </a:ext>
            </a:extLst>
          </p:cNvPr>
          <p:cNvSpPr txBox="1">
            <a:spLocks noChangeArrowheads="1"/>
          </p:cNvSpPr>
          <p:nvPr/>
        </p:nvSpPr>
        <p:spPr bwMode="auto">
          <a:xfrm>
            <a:off x="1164373" y="2025650"/>
            <a:ext cx="9090025" cy="3810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1pPr>
            <a:lvl2pPr marL="228600"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2pPr>
            <a:lvl3pPr marL="457200"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3pPr>
            <a:lvl4pPr marL="685800"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4pPr>
            <a:lvl5pPr marL="914400"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defTabSz="995363">
              <a:spcBef>
                <a:spcPts val="2000"/>
              </a:spcBef>
              <a:buClr>
                <a:srgbClr val="008BD2"/>
              </a:buClr>
              <a:buFont typeface="Wingdings" panose="05000000000000000000" pitchFamily="2" charset="2"/>
              <a:buChar char="ü"/>
            </a:pPr>
            <a:r>
              <a:rPr lang="pl-PL" altLang="sv-SE" sz="2400" dirty="0">
                <a:solidFill>
                  <a:srgbClr val="008BD2"/>
                </a:solidFill>
                <a:latin typeface="Calibri"/>
                <a:ea typeface="Avenir" charset="0"/>
                <a:cs typeface="Calibri"/>
                <a:sym typeface="Avenir" charset="0"/>
              </a:rPr>
              <a:t>PRZEWAGA KONKURENCYJNA</a:t>
            </a:r>
            <a:r>
              <a:rPr lang="pl-PL" altLang="sv-SE" sz="2400" dirty="0">
                <a:solidFill>
                  <a:srgbClr val="0070C0"/>
                </a:solidFill>
                <a:latin typeface="Calibri"/>
                <a:ea typeface="Avenir" charset="0"/>
                <a:cs typeface="Calibri"/>
                <a:sym typeface="Avenir" charset="0"/>
              </a:rPr>
              <a:t> </a:t>
            </a:r>
            <a:r>
              <a:rPr lang="pl-PL" altLang="sv-SE" sz="2400" dirty="0">
                <a:solidFill>
                  <a:srgbClr val="706E6F"/>
                </a:solidFill>
                <a:latin typeface="Calibri"/>
                <a:ea typeface="Avenir" charset="0"/>
                <a:cs typeface="Calibri"/>
                <a:sym typeface="Avenir" charset="0"/>
              </a:rPr>
              <a:t>dzięki rozbudowaniu oferty o nową </a:t>
            </a:r>
            <a:br>
              <a:rPr lang="pl-PL" altLang="sv-SE" sz="2400" dirty="0">
                <a:solidFill>
                  <a:srgbClr val="706E6F"/>
                </a:solidFill>
                <a:latin typeface="Calibri"/>
                <a:ea typeface="Avenir" charset="0"/>
                <a:cs typeface="Calibri"/>
                <a:sym typeface="Avenir" charset="0"/>
              </a:rPr>
            </a:br>
            <a:r>
              <a:rPr lang="pl-PL" altLang="sv-SE" sz="2400" dirty="0">
                <a:solidFill>
                  <a:srgbClr val="706E6F"/>
                </a:solidFill>
                <a:latin typeface="Calibri"/>
                <a:ea typeface="Avenir" charset="0"/>
                <a:cs typeface="Calibri"/>
                <a:sym typeface="Avenir" charset="0"/>
              </a:rPr>
              <a:t>na rynku usługę </a:t>
            </a:r>
          </a:p>
          <a:p>
            <a:pPr marL="342900" indent="-342900" defTabSz="995363">
              <a:spcBef>
                <a:spcPts val="2000"/>
              </a:spcBef>
              <a:buClr>
                <a:srgbClr val="008BD2"/>
              </a:buClr>
              <a:buFont typeface="Wingdings" panose="05000000000000000000" pitchFamily="2" charset="2"/>
              <a:buChar char="ü"/>
            </a:pPr>
            <a:r>
              <a:rPr lang="pl-PL" altLang="sv-SE" sz="2400" dirty="0">
                <a:solidFill>
                  <a:srgbClr val="008BD2"/>
                </a:solidFill>
                <a:latin typeface="Calibri"/>
                <a:ea typeface="Avenir" charset="0"/>
                <a:cs typeface="Calibri"/>
                <a:sym typeface="Avenir" charset="0"/>
              </a:rPr>
              <a:t>POZYSKANIE NOWYCH KLIENTÓW </a:t>
            </a:r>
            <a:r>
              <a:rPr lang="pl-PL" altLang="sv-SE" sz="2400" dirty="0">
                <a:solidFill>
                  <a:srgbClr val="706E6F"/>
                </a:solidFill>
                <a:latin typeface="Calibri"/>
                <a:ea typeface="Avenir" charset="0"/>
                <a:cs typeface="Calibri"/>
                <a:sym typeface="Avenir" charset="0"/>
              </a:rPr>
              <a:t>zainteresowanych kursami </a:t>
            </a:r>
            <a:br>
              <a:rPr lang="pl-PL" altLang="sv-SE" sz="2400" dirty="0">
                <a:solidFill>
                  <a:srgbClr val="706E6F"/>
                </a:solidFill>
                <a:latin typeface="Calibri"/>
                <a:ea typeface="Avenir" charset="0"/>
                <a:cs typeface="Calibri"/>
                <a:sym typeface="Avenir" charset="0"/>
              </a:rPr>
            </a:br>
            <a:r>
              <a:rPr lang="pl-PL" altLang="sv-SE" sz="2400" dirty="0">
                <a:solidFill>
                  <a:srgbClr val="706E6F"/>
                </a:solidFill>
                <a:latin typeface="Calibri"/>
                <a:ea typeface="Avenir" charset="0"/>
                <a:cs typeface="Calibri"/>
                <a:sym typeface="Avenir" charset="0"/>
              </a:rPr>
              <a:t>i certyfikacją kwalifikacji włączonych do ZSK</a:t>
            </a:r>
          </a:p>
          <a:p>
            <a:pPr marL="342900" indent="-342900" defTabSz="995363">
              <a:spcBef>
                <a:spcPts val="2000"/>
              </a:spcBef>
              <a:buClr>
                <a:srgbClr val="008BD2"/>
              </a:buClr>
              <a:buFont typeface="Wingdings" panose="05000000000000000000" pitchFamily="2" charset="2"/>
              <a:buChar char="ü"/>
            </a:pPr>
            <a:r>
              <a:rPr lang="pl-PL" altLang="sv-SE" sz="2400" dirty="0">
                <a:solidFill>
                  <a:srgbClr val="008BD2"/>
                </a:solidFill>
                <a:latin typeface="Calibri"/>
                <a:ea typeface="Avenir" charset="0"/>
                <a:cs typeface="Calibri"/>
                <a:sym typeface="Avenir" charset="0"/>
              </a:rPr>
              <a:t>ZWIĘKSZENIE WIARYGODNOŚCI I ATRAKCYJNOŚCI OFERTY   </a:t>
            </a:r>
            <a:br>
              <a:rPr lang="pl-PL" altLang="sv-SE" sz="2400" dirty="0">
                <a:solidFill>
                  <a:srgbClr val="008BD2"/>
                </a:solidFill>
                <a:latin typeface="Calibri"/>
                <a:ea typeface="Avenir" charset="0"/>
                <a:cs typeface="Calibri"/>
                <a:sym typeface="Avenir" charset="0"/>
              </a:rPr>
            </a:br>
            <a:r>
              <a:rPr lang="pl-PL" altLang="sv-SE" sz="2400" dirty="0">
                <a:solidFill>
                  <a:srgbClr val="706E6F"/>
                </a:solidFill>
                <a:latin typeface="Calibri"/>
                <a:ea typeface="Avenir" charset="0"/>
                <a:cs typeface="Calibri"/>
                <a:sym typeface="Avenir" charset="0"/>
              </a:rPr>
              <a:t>poprzez objęcie certyfikacji systemowymi rozwiązaniami zapewniania jakości</a:t>
            </a:r>
          </a:p>
        </p:txBody>
      </p:sp>
      <p:sp>
        <p:nvSpPr>
          <p:cNvPr id="14" name="Rectangle 1">
            <a:extLst>
              <a:ext uri="{FF2B5EF4-FFF2-40B4-BE49-F238E27FC236}">
                <a16:creationId xmlns:a16="http://schemas.microsoft.com/office/drawing/2014/main" id="{DB9BCA5A-43F2-45F6-A699-928D9CA91C17}"/>
              </a:ext>
            </a:extLst>
          </p:cNvPr>
          <p:cNvSpPr txBox="1">
            <a:spLocks noChangeArrowheads="1"/>
          </p:cNvSpPr>
          <p:nvPr/>
        </p:nvSpPr>
        <p:spPr>
          <a:xfrm>
            <a:off x="1174750" y="441325"/>
            <a:ext cx="9042400" cy="669925"/>
          </a:xfrm>
          <a:prstGeom prst="rect">
            <a:avLst/>
          </a:prstGeom>
        </p:spPr>
        <p:txBody>
          <a:bodyPr lIns="0" tIns="0" rIns="0" bIns="0"/>
          <a:lstStyle>
            <a:lvl1pPr algn="l" defTabSz="456728" rtl="0" fontAlgn="base" hangingPunct="0">
              <a:spcBef>
                <a:spcPct val="0"/>
              </a:spcBef>
              <a:spcAft>
                <a:spcPct val="0"/>
              </a:spcAft>
              <a:defRPr sz="1300" kern="1200">
                <a:solidFill>
                  <a:srgbClr val="000000"/>
                </a:solidFill>
                <a:latin typeface="+mj-lt"/>
                <a:ea typeface="+mj-ea"/>
                <a:cs typeface="+mj-cs"/>
                <a:sym typeface="Helvetica" panose="020B0604020202020204" pitchFamily="34" charset="0"/>
              </a:defRPr>
            </a:lvl1pPr>
            <a:lvl2pPr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456728"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913449"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1370181"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1826908" algn="l" defTabSz="456728" rtl="0" fontAlgn="base" hangingPunct="0">
              <a:spcBef>
                <a:spcPct val="0"/>
              </a:spcBef>
              <a:spcAft>
                <a:spcPct val="0"/>
              </a:spcAft>
              <a:defRPr sz="13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825500"/>
            <a:r>
              <a:rPr lang="pl-PL" altLang="sv-SE" sz="3000" b="1" dirty="0">
                <a:solidFill>
                  <a:srgbClr val="706E6F"/>
                </a:solidFill>
                <a:latin typeface="Calibri"/>
                <a:ea typeface="Avenir" charset="0"/>
                <a:cs typeface="Calibri"/>
                <a:sym typeface="Avenir" charset="0"/>
              </a:rPr>
              <a:t>KORZYŚCI</a:t>
            </a:r>
            <a:r>
              <a:rPr lang="pl-PL" altLang="sv-SE" sz="3000" b="1" dirty="0">
                <a:solidFill>
                  <a:schemeClr val="tx1">
                    <a:lumMod val="65000"/>
                    <a:lumOff val="35000"/>
                  </a:schemeClr>
                </a:solidFill>
                <a:latin typeface="Calibri"/>
                <a:ea typeface="Avenir" charset="0"/>
                <a:cs typeface="Calibri"/>
                <a:sym typeface="Avenir" charset="0"/>
              </a:rPr>
              <a:t> </a:t>
            </a:r>
            <a:r>
              <a:rPr lang="pl-PL" altLang="sv-SE" sz="3000" b="1" dirty="0">
                <a:solidFill>
                  <a:srgbClr val="008BD2"/>
                </a:solidFill>
                <a:latin typeface="Calibri"/>
                <a:ea typeface="Avenir" charset="0"/>
                <a:cs typeface="Calibri"/>
                <a:sym typeface="Avenir" charset="0"/>
              </a:rPr>
              <a:t>DLA FIRM SZKOLENIOWYCH </a:t>
            </a:r>
          </a:p>
          <a:p>
            <a:pPr defTabSz="825500"/>
            <a:r>
              <a:rPr lang="pl-PL" altLang="sv-SE" sz="3000" b="1" dirty="0">
                <a:solidFill>
                  <a:srgbClr val="008BD2"/>
                </a:solidFill>
                <a:latin typeface="Calibri"/>
                <a:ea typeface="Avenir" charset="0"/>
                <a:cs typeface="Calibri"/>
                <a:sym typeface="Avenir" charset="0"/>
              </a:rPr>
              <a:t>I KANDYDATÓW NA IC</a:t>
            </a:r>
          </a:p>
        </p:txBody>
      </p:sp>
      <p:pic>
        <p:nvPicPr>
          <p:cNvPr id="9" name="Obraz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950" y="495889"/>
            <a:ext cx="762000" cy="758952"/>
          </a:xfrm>
          <a:prstGeom prst="rect">
            <a:avLst/>
          </a:prstGeom>
        </p:spPr>
      </p:pic>
      <p:pic>
        <p:nvPicPr>
          <p:cNvPr id="10" name="Obraz 9" descr="infografika_1-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0350" y="5607050"/>
            <a:ext cx="990600" cy="990600"/>
          </a:xfrm>
          <a:prstGeom prst="rect">
            <a:avLst/>
          </a:prstGeom>
        </p:spPr>
      </p:pic>
      <p:pic>
        <p:nvPicPr>
          <p:cNvPr id="15" name="Obraz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67150" y="5607050"/>
            <a:ext cx="990600" cy="990600"/>
          </a:xfrm>
          <a:prstGeom prst="rect">
            <a:avLst/>
          </a:prstGeom>
        </p:spPr>
      </p:pic>
      <p:pic>
        <p:nvPicPr>
          <p:cNvPr id="16" name="Obraz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40750" y="5607050"/>
            <a:ext cx="990600" cy="990600"/>
          </a:xfrm>
          <a:prstGeom prst="rect">
            <a:avLst/>
          </a:prstGeom>
        </p:spPr>
      </p:pic>
      <p:pic>
        <p:nvPicPr>
          <p:cNvPr id="17" name="Obraz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03950" y="5607050"/>
            <a:ext cx="990600" cy="990600"/>
          </a:xfrm>
          <a:prstGeom prst="rect">
            <a:avLst/>
          </a:prstGeom>
        </p:spPr>
      </p:pic>
    </p:spTree>
    <p:extLst>
      <p:ext uri="{BB962C8B-B14F-4D97-AF65-F5344CB8AC3E}">
        <p14:creationId xmlns:p14="http://schemas.microsoft.com/office/powerpoint/2010/main" val="28771212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a:extLst>
              <a:ext uri="{FF2B5EF4-FFF2-40B4-BE49-F238E27FC236}">
                <a16:creationId xmlns:a16="http://schemas.microsoft.com/office/drawing/2014/main" id="{DB9BCA5A-43F2-45F6-A699-928D9CA91C17}"/>
              </a:ext>
            </a:extLst>
          </p:cNvPr>
          <p:cNvSpPr>
            <a:spLocks noGrp="1" noChangeArrowheads="1"/>
          </p:cNvSpPr>
          <p:nvPr>
            <p:ph type="title"/>
          </p:nvPr>
        </p:nvSpPr>
        <p:spPr>
          <a:xfrm>
            <a:off x="1128712" y="577850"/>
            <a:ext cx="8402638" cy="669925"/>
          </a:xfrm>
        </p:spPr>
        <p:txBody>
          <a:bodyPr lIns="0" tIns="0" rIns="0" bIns="0"/>
          <a:lstStyle/>
          <a:p>
            <a:pPr defTabSz="825500">
              <a:lnSpc>
                <a:spcPct val="115000"/>
              </a:lnSpc>
            </a:pPr>
            <a:r>
              <a:rPr lang="pl-PL" altLang="sv-SE" sz="3000" b="1" dirty="0">
                <a:solidFill>
                  <a:srgbClr val="706E6F"/>
                </a:solidFill>
                <a:latin typeface="Calibri"/>
                <a:ea typeface="Avenir" charset="0"/>
                <a:cs typeface="Calibri"/>
                <a:sym typeface="Avenir" charset="0"/>
              </a:rPr>
              <a:t>KORZYŚCI</a:t>
            </a:r>
            <a:r>
              <a:rPr lang="pl-PL" altLang="sv-SE" sz="3000" b="1" dirty="0">
                <a:solidFill>
                  <a:schemeClr val="tx1"/>
                </a:solidFill>
                <a:latin typeface="Calibri"/>
                <a:ea typeface="Avenir" charset="0"/>
                <a:cs typeface="Calibri"/>
                <a:sym typeface="Avenir" charset="0"/>
              </a:rPr>
              <a:t> </a:t>
            </a:r>
            <a:r>
              <a:rPr lang="pl-PL" altLang="sv-SE" sz="3000" b="1" dirty="0">
                <a:solidFill>
                  <a:srgbClr val="008BD2"/>
                </a:solidFill>
                <a:latin typeface="Calibri"/>
                <a:ea typeface="Avenir" charset="0"/>
                <a:cs typeface="Calibri"/>
                <a:sym typeface="Avenir" charset="0"/>
              </a:rPr>
              <a:t>DLA PRACOWNIKÓW</a:t>
            </a:r>
          </a:p>
        </p:txBody>
      </p:sp>
      <p:pic>
        <p:nvPicPr>
          <p:cNvPr id="11" name="Obraz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7950" y="5759450"/>
            <a:ext cx="986050" cy="986050"/>
          </a:xfrm>
          <a:prstGeom prst="rect">
            <a:avLst/>
          </a:prstGeom>
        </p:spPr>
      </p:pic>
      <p:pic>
        <p:nvPicPr>
          <p:cNvPr id="12" name="Obraz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1988" y="5759450"/>
            <a:ext cx="986050" cy="986050"/>
          </a:xfrm>
          <a:prstGeom prst="rect">
            <a:avLst/>
          </a:prstGeom>
        </p:spPr>
      </p:pic>
      <p:pic>
        <p:nvPicPr>
          <p:cNvPr id="13" name="Obraz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10063" y="5759450"/>
            <a:ext cx="986050" cy="986050"/>
          </a:xfrm>
          <a:prstGeom prst="rect">
            <a:avLst/>
          </a:prstGeom>
        </p:spPr>
      </p:pic>
      <p:pic>
        <p:nvPicPr>
          <p:cNvPr id="14" name="Obraz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66026" y="5759450"/>
            <a:ext cx="986050" cy="986050"/>
          </a:xfrm>
          <a:prstGeom prst="rect">
            <a:avLst/>
          </a:prstGeom>
        </p:spPr>
      </p:pic>
      <p:pic>
        <p:nvPicPr>
          <p:cNvPr id="10" name="Obraz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950" y="495889"/>
            <a:ext cx="762000" cy="758952"/>
          </a:xfrm>
          <a:prstGeom prst="rect">
            <a:avLst/>
          </a:prstGeom>
        </p:spPr>
      </p:pic>
      <p:sp>
        <p:nvSpPr>
          <p:cNvPr id="15" name="Rectangle 2">
            <a:extLst>
              <a:ext uri="{FF2B5EF4-FFF2-40B4-BE49-F238E27FC236}">
                <a16:creationId xmlns:a16="http://schemas.microsoft.com/office/drawing/2014/main" id="{C87425AE-A676-4BE7-B9AB-F77654B38999}"/>
              </a:ext>
            </a:extLst>
          </p:cNvPr>
          <p:cNvSpPr txBox="1">
            <a:spLocks noChangeArrowheads="1"/>
          </p:cNvSpPr>
          <p:nvPr/>
        </p:nvSpPr>
        <p:spPr bwMode="auto">
          <a:xfrm>
            <a:off x="1128712" y="1416050"/>
            <a:ext cx="9090025" cy="3810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1pPr>
            <a:lvl2pPr marL="228600"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2pPr>
            <a:lvl3pPr marL="457200"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3pPr>
            <a:lvl4pPr marL="685800"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4pPr>
            <a:lvl5pPr marL="914400"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defTabSz="995363">
              <a:spcBef>
                <a:spcPts val="2000"/>
              </a:spcBef>
              <a:buClr>
                <a:srgbClr val="008BD2"/>
              </a:buClr>
              <a:buFont typeface="Wingdings" panose="05000000000000000000" pitchFamily="2" charset="2"/>
              <a:buChar char="ü"/>
            </a:pPr>
            <a:r>
              <a:rPr lang="pl-PL" altLang="sv-SE" sz="2400" dirty="0">
                <a:solidFill>
                  <a:srgbClr val="008BD2"/>
                </a:solidFill>
                <a:latin typeface="Calibri"/>
                <a:ea typeface="Avenir" charset="0"/>
                <a:cs typeface="Calibri"/>
                <a:sym typeface="Avenir" charset="0"/>
              </a:rPr>
              <a:t>ŁATWIEJSZE PLANOWANIE KARIERY</a:t>
            </a:r>
            <a:r>
              <a:rPr lang="pl-PL" altLang="sv-SE" sz="2400" dirty="0">
                <a:solidFill>
                  <a:srgbClr val="0070C0"/>
                </a:solidFill>
                <a:latin typeface="Calibri"/>
                <a:ea typeface="Avenir" charset="0"/>
                <a:cs typeface="Calibri"/>
                <a:sym typeface="Avenir" charset="0"/>
              </a:rPr>
              <a:t> </a:t>
            </a:r>
            <a:r>
              <a:rPr lang="pl-PL" altLang="sv-SE" sz="2400" dirty="0">
                <a:solidFill>
                  <a:srgbClr val="706E6F"/>
                </a:solidFill>
                <a:latin typeface="Calibri"/>
                <a:ea typeface="Avenir" charset="0"/>
                <a:cs typeface="Calibri"/>
                <a:sym typeface="Avenir" charset="0"/>
              </a:rPr>
              <a:t>dzięki jasno wytyczonym opisami kwalifikacji potrzebom rynku pracy </a:t>
            </a:r>
          </a:p>
          <a:p>
            <a:pPr marL="342900" indent="-342900" defTabSz="995363">
              <a:spcBef>
                <a:spcPts val="2000"/>
              </a:spcBef>
              <a:buClr>
                <a:srgbClr val="008BD2"/>
              </a:buClr>
              <a:buFont typeface="Wingdings" panose="05000000000000000000" pitchFamily="2" charset="2"/>
              <a:buChar char="ü"/>
            </a:pPr>
            <a:r>
              <a:rPr lang="pl-PL" altLang="sv-SE" sz="2400" dirty="0">
                <a:solidFill>
                  <a:srgbClr val="008BD2"/>
                </a:solidFill>
                <a:latin typeface="Calibri"/>
                <a:ea typeface="Avenir" charset="0"/>
                <a:cs typeface="Calibri"/>
                <a:sym typeface="Avenir" charset="0"/>
              </a:rPr>
              <a:t>EFEKTYWNE KIEROWANIE ROZWOJEM OSOBISTYM </a:t>
            </a:r>
            <a:r>
              <a:rPr lang="pl-PL" altLang="sv-SE" sz="2400" dirty="0">
                <a:solidFill>
                  <a:srgbClr val="706E6F"/>
                </a:solidFill>
                <a:latin typeface="Calibri"/>
                <a:ea typeface="Avenir" charset="0"/>
                <a:cs typeface="Calibri"/>
                <a:sym typeface="Avenir" charset="0"/>
              </a:rPr>
              <a:t>w oparciu o ofertę szkoleń dedykowanych kwalifikacjom włączonym do ZSK</a:t>
            </a:r>
          </a:p>
          <a:p>
            <a:pPr marL="342900" indent="-342900" defTabSz="995363">
              <a:spcBef>
                <a:spcPts val="2000"/>
              </a:spcBef>
              <a:buClr>
                <a:srgbClr val="008BD2"/>
              </a:buClr>
              <a:buFont typeface="Wingdings" panose="05000000000000000000" pitchFamily="2" charset="2"/>
              <a:buChar char="ü"/>
            </a:pPr>
            <a:r>
              <a:rPr lang="pl-PL" altLang="sv-SE" sz="2400" dirty="0">
                <a:solidFill>
                  <a:srgbClr val="008BD2"/>
                </a:solidFill>
                <a:latin typeface="Calibri"/>
                <a:ea typeface="Avenir" charset="0"/>
                <a:cs typeface="Calibri"/>
                <a:sym typeface="Avenir" charset="0"/>
              </a:rPr>
              <a:t>ZWIĘKSZENIE SZANS NA RYNKU PRACY </a:t>
            </a:r>
            <a:r>
              <a:rPr lang="pl-PL" altLang="sv-SE" sz="2400" dirty="0">
                <a:solidFill>
                  <a:srgbClr val="706E6F"/>
                </a:solidFill>
                <a:latin typeface="Calibri"/>
                <a:ea typeface="Avenir" charset="0"/>
                <a:cs typeface="Calibri"/>
                <a:sym typeface="Avenir" charset="0"/>
              </a:rPr>
              <a:t>wsparte wiarygodnymi certyfikatami</a:t>
            </a:r>
          </a:p>
          <a:p>
            <a:pPr marL="342900" indent="-342900" defTabSz="995363">
              <a:spcBef>
                <a:spcPts val="2000"/>
              </a:spcBef>
              <a:buClr>
                <a:srgbClr val="008BD2"/>
              </a:buClr>
              <a:buFont typeface="Wingdings" panose="05000000000000000000" pitchFamily="2" charset="2"/>
              <a:buChar char="ü"/>
            </a:pPr>
            <a:r>
              <a:rPr lang="pl-PL" altLang="sv-SE" sz="2400" dirty="0">
                <a:solidFill>
                  <a:srgbClr val="008BD2"/>
                </a:solidFill>
                <a:latin typeface="Calibri"/>
                <a:ea typeface="Avenir" charset="0"/>
                <a:cs typeface="Calibri"/>
                <a:sym typeface="Avenir" charset="0"/>
              </a:rPr>
              <a:t>ZWIĘKSZENIE KONKURENCYJNOŚCI NA ZAGRANICZNYCH RYNKACH PRACY </a:t>
            </a:r>
            <a:r>
              <a:rPr lang="pl-PL" altLang="sv-SE" sz="2400" dirty="0">
                <a:solidFill>
                  <a:srgbClr val="706E6F"/>
                </a:solidFill>
                <a:latin typeface="Calibri"/>
                <a:ea typeface="Avenir" charset="0"/>
                <a:cs typeface="Calibri"/>
                <a:sym typeface="Avenir" charset="0"/>
              </a:rPr>
              <a:t>dzięki możliwości porównania kwalifikacji i potwierdzenia certyfikatami z oznaczeniem PRK</a:t>
            </a:r>
          </a:p>
          <a:p>
            <a:pPr marL="342900" indent="-342900" defTabSz="995363">
              <a:spcBef>
                <a:spcPts val="2000"/>
              </a:spcBef>
              <a:buClr>
                <a:srgbClr val="008BD2"/>
              </a:buClr>
              <a:buFont typeface="Wingdings" panose="05000000000000000000" pitchFamily="2" charset="2"/>
              <a:buChar char="ü"/>
            </a:pPr>
            <a:endParaRPr lang="pl-PL" altLang="sv-SE" sz="2400" dirty="0">
              <a:solidFill>
                <a:srgbClr val="706E6F"/>
              </a:solidFill>
              <a:latin typeface="Calibri"/>
              <a:ea typeface="Avenir" charset="0"/>
              <a:cs typeface="Calibri"/>
              <a:sym typeface="Avenir" charset="0"/>
            </a:endParaRPr>
          </a:p>
        </p:txBody>
      </p:sp>
      <p:sp>
        <p:nvSpPr>
          <p:cNvPr id="9" name="Prostokąt 8"/>
          <p:cNvSpPr/>
          <p:nvPr/>
        </p:nvSpPr>
        <p:spPr bwMode="auto">
          <a:xfrm>
            <a:off x="10369550" y="144715"/>
            <a:ext cx="152400" cy="152400"/>
          </a:xfrm>
          <a:prstGeom prst="rect">
            <a:avLst/>
          </a:prstGeom>
          <a:solidFill>
            <a:srgbClr val="FFFFFF"/>
          </a:solidFill>
          <a:ln w="25400" cap="flat" cmpd="sng" algn="ctr">
            <a:solidFill>
              <a:srgbClr val="00A1E4"/>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square" lIns="45719" tIns="45719" rIns="45719" bIns="45719" numCol="1" rtlCol="0" anchor="t" anchorCtr="0" compatLnSpc="1">
            <a:prstTxWarp prst="textNoShape">
              <a:avLst/>
            </a:prstTxWarp>
          </a:bodyPr>
          <a:lstStyle/>
          <a:p>
            <a:pPr marL="457200" marR="0" indent="0" algn="l" defTabSz="914400" rtl="0" eaLnBrk="1" fontAlgn="base" latinLnBrk="0" hangingPunct="0">
              <a:lnSpc>
                <a:spcPct val="100000"/>
              </a:lnSpc>
              <a:spcBef>
                <a:spcPct val="0"/>
              </a:spcBef>
              <a:spcAft>
                <a:spcPct val="0"/>
              </a:spcAft>
              <a:buClrTx/>
              <a:buSzTx/>
              <a:buFontTx/>
              <a:buNone/>
              <a:tabLst/>
            </a:pPr>
            <a:endParaRPr kumimoji="0" lang="pl-PL"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08803661"/>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a:extLst>
              <a:ext uri="{FF2B5EF4-FFF2-40B4-BE49-F238E27FC236}">
                <a16:creationId xmlns:a16="http://schemas.microsoft.com/office/drawing/2014/main" id="{DB9BCA5A-43F2-45F6-A699-928D9CA91C17}"/>
              </a:ext>
            </a:extLst>
          </p:cNvPr>
          <p:cNvSpPr>
            <a:spLocks noGrp="1" noChangeArrowheads="1"/>
          </p:cNvSpPr>
          <p:nvPr>
            <p:ph type="title"/>
          </p:nvPr>
        </p:nvSpPr>
        <p:spPr>
          <a:xfrm>
            <a:off x="1128712" y="577850"/>
            <a:ext cx="8402638" cy="669925"/>
          </a:xfrm>
        </p:spPr>
        <p:txBody>
          <a:bodyPr lIns="0" tIns="0" rIns="0" bIns="0"/>
          <a:lstStyle/>
          <a:p>
            <a:pPr defTabSz="825500">
              <a:lnSpc>
                <a:spcPct val="115000"/>
              </a:lnSpc>
            </a:pPr>
            <a:r>
              <a:rPr lang="pl-PL" altLang="sv-SE" sz="3000" b="1" dirty="0">
                <a:solidFill>
                  <a:srgbClr val="706E6F"/>
                </a:solidFill>
                <a:latin typeface="Calibri"/>
                <a:ea typeface="Avenir" charset="0"/>
                <a:cs typeface="Calibri"/>
                <a:sym typeface="Avenir" charset="0"/>
              </a:rPr>
              <a:t>KORZYŚCI</a:t>
            </a:r>
            <a:r>
              <a:rPr lang="pl-PL" altLang="sv-SE" sz="3000" b="1" dirty="0">
                <a:solidFill>
                  <a:schemeClr val="tx1"/>
                </a:solidFill>
                <a:latin typeface="Calibri"/>
                <a:ea typeface="Avenir" charset="0"/>
                <a:cs typeface="Calibri"/>
                <a:sym typeface="Avenir" charset="0"/>
              </a:rPr>
              <a:t> </a:t>
            </a:r>
            <a:r>
              <a:rPr lang="pl-PL" altLang="sv-SE" sz="3000" b="1" dirty="0">
                <a:solidFill>
                  <a:srgbClr val="008BD2"/>
                </a:solidFill>
                <a:latin typeface="Calibri"/>
                <a:ea typeface="Avenir" charset="0"/>
                <a:cs typeface="Calibri"/>
                <a:sym typeface="Avenir" charset="0"/>
              </a:rPr>
              <a:t>DLA DORADCÓW ZAWODOWYCH</a:t>
            </a:r>
          </a:p>
        </p:txBody>
      </p:sp>
      <p:pic>
        <p:nvPicPr>
          <p:cNvPr id="10" name="Obraz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950" y="495889"/>
            <a:ext cx="762000" cy="758952"/>
          </a:xfrm>
          <a:prstGeom prst="rect">
            <a:avLst/>
          </a:prstGeom>
        </p:spPr>
      </p:pic>
      <p:sp>
        <p:nvSpPr>
          <p:cNvPr id="15" name="Rectangle 2">
            <a:extLst>
              <a:ext uri="{FF2B5EF4-FFF2-40B4-BE49-F238E27FC236}">
                <a16:creationId xmlns:a16="http://schemas.microsoft.com/office/drawing/2014/main" id="{C87425AE-A676-4BE7-B9AB-F77654B38999}"/>
              </a:ext>
            </a:extLst>
          </p:cNvPr>
          <p:cNvSpPr txBox="1">
            <a:spLocks noChangeArrowheads="1"/>
          </p:cNvSpPr>
          <p:nvPr/>
        </p:nvSpPr>
        <p:spPr bwMode="auto">
          <a:xfrm>
            <a:off x="1128712" y="1254841"/>
            <a:ext cx="9090025" cy="397120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1pPr>
            <a:lvl2pPr marL="228600"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2pPr>
            <a:lvl3pPr marL="457200"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3pPr>
            <a:lvl4pPr marL="685800"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4pPr>
            <a:lvl5pPr marL="914400"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defTabSz="995363">
              <a:spcBef>
                <a:spcPts val="2000"/>
              </a:spcBef>
              <a:buClr>
                <a:srgbClr val="008BD2"/>
              </a:buClr>
              <a:buFont typeface="Wingdings" panose="05000000000000000000" pitchFamily="2" charset="2"/>
              <a:buChar char="ü"/>
            </a:pPr>
            <a:r>
              <a:rPr lang="pl-PL" altLang="sv-SE" sz="2400" dirty="0">
                <a:solidFill>
                  <a:srgbClr val="008BD2"/>
                </a:solidFill>
                <a:latin typeface="Calibri"/>
                <a:ea typeface="Avenir" charset="0"/>
                <a:cs typeface="Calibri"/>
                <a:sym typeface="Avenir" charset="0"/>
              </a:rPr>
              <a:t>UŁATWIENIE MONITOROWANIA RYNKU PRACY </a:t>
            </a:r>
            <a:r>
              <a:rPr lang="pl-PL" altLang="sv-SE" sz="2400" dirty="0">
                <a:solidFill>
                  <a:srgbClr val="706E6F"/>
                </a:solidFill>
                <a:latin typeface="Calibri"/>
                <a:ea typeface="Avenir" charset="0"/>
                <a:cs typeface="Calibri"/>
                <a:sym typeface="Avenir" charset="0"/>
              </a:rPr>
              <a:t>do ZSK włączane są kwalifikacje odpowiadające jedynie realnemu zapotrzebowaniu na rynku pracy</a:t>
            </a:r>
          </a:p>
          <a:p>
            <a:pPr marL="342900" indent="-342900" defTabSz="995363">
              <a:spcBef>
                <a:spcPts val="2000"/>
              </a:spcBef>
              <a:buClr>
                <a:srgbClr val="008BD2"/>
              </a:buClr>
              <a:buFont typeface="Wingdings" panose="05000000000000000000" pitchFamily="2" charset="2"/>
              <a:buChar char="ü"/>
            </a:pPr>
            <a:r>
              <a:rPr lang="pl-PL" altLang="sv-SE" sz="2400" dirty="0">
                <a:solidFill>
                  <a:srgbClr val="008BD2"/>
                </a:solidFill>
                <a:latin typeface="Calibri"/>
                <a:ea typeface="Avenir" charset="0"/>
                <a:cs typeface="Calibri"/>
                <a:sym typeface="Avenir" charset="0"/>
              </a:rPr>
              <a:t>UŁATWIENIE PRZY OPRACOWANIU NARZĘDZI DIAGNOSTYCZNYCH</a:t>
            </a:r>
            <a:br>
              <a:rPr lang="pl-PL" altLang="sv-SE" sz="2400" dirty="0">
                <a:solidFill>
                  <a:srgbClr val="008BD2"/>
                </a:solidFill>
                <a:latin typeface="Calibri"/>
                <a:ea typeface="Avenir" charset="0"/>
                <a:cs typeface="Calibri"/>
                <a:sym typeface="Avenir" charset="0"/>
              </a:rPr>
            </a:br>
            <a:r>
              <a:rPr lang="pl-PL" altLang="sv-SE" sz="2400" dirty="0">
                <a:solidFill>
                  <a:srgbClr val="706E6F"/>
                </a:solidFill>
                <a:latin typeface="Calibri"/>
                <a:ea typeface="Avenir" charset="0"/>
                <a:cs typeface="Calibri"/>
                <a:sym typeface="Avenir" charset="0"/>
              </a:rPr>
              <a:t>w oparciu o opisy kwalifikacji włączonych do ZSK</a:t>
            </a:r>
          </a:p>
          <a:p>
            <a:pPr marL="342900" indent="-342900" defTabSz="995363">
              <a:spcBef>
                <a:spcPts val="2000"/>
              </a:spcBef>
              <a:buClr>
                <a:srgbClr val="008BD2"/>
              </a:buClr>
              <a:buFont typeface="Wingdings" panose="05000000000000000000" pitchFamily="2" charset="2"/>
              <a:buChar char="ü"/>
            </a:pPr>
            <a:r>
              <a:rPr lang="pl-PL" altLang="sv-SE" sz="2400" dirty="0">
                <a:solidFill>
                  <a:srgbClr val="008BD2"/>
                </a:solidFill>
                <a:latin typeface="Calibri"/>
                <a:ea typeface="Avenir" charset="0"/>
                <a:cs typeface="Calibri"/>
                <a:sym typeface="Avenir" charset="0"/>
              </a:rPr>
              <a:t>KOMPLEKSOWY SYSTEM DORADZTWA ZAWODOWEGO </a:t>
            </a:r>
            <a:r>
              <a:rPr lang="pl-PL" altLang="sv-SE" sz="2400" dirty="0">
                <a:solidFill>
                  <a:srgbClr val="706E6F"/>
                </a:solidFill>
                <a:latin typeface="Calibri"/>
                <a:ea typeface="Avenir" charset="0"/>
                <a:cs typeface="Calibri"/>
                <a:sym typeface="Avenir" charset="0"/>
              </a:rPr>
              <a:t>rzetelna diagnoza, zaplanowanie ścieżki kariery</a:t>
            </a:r>
          </a:p>
          <a:p>
            <a:pPr marL="342900" indent="-342900" defTabSz="995363">
              <a:spcBef>
                <a:spcPts val="2000"/>
              </a:spcBef>
              <a:buClr>
                <a:srgbClr val="008BD2"/>
              </a:buClr>
              <a:buFont typeface="Wingdings" panose="05000000000000000000" pitchFamily="2" charset="2"/>
              <a:buChar char="ü"/>
            </a:pPr>
            <a:r>
              <a:rPr lang="pl-PL" altLang="sv-SE" sz="2400" dirty="0">
                <a:solidFill>
                  <a:srgbClr val="008BD2"/>
                </a:solidFill>
                <a:latin typeface="Calibri"/>
                <a:ea typeface="Avenir" charset="0"/>
                <a:cs typeface="Calibri"/>
                <a:sym typeface="Avenir" charset="0"/>
              </a:rPr>
              <a:t>WIĘKSZA DOSTĘPNOŚĆ PROCESU POTWIERDZANIA POSIADANYCH KOMPETENCJI: </a:t>
            </a:r>
            <a:r>
              <a:rPr lang="pl-PL" altLang="sv-SE" sz="2400" dirty="0">
                <a:solidFill>
                  <a:srgbClr val="706E6F"/>
                </a:solidFill>
                <a:latin typeface="Calibri"/>
                <a:ea typeface="Avenir" charset="0"/>
                <a:cs typeface="Calibri"/>
                <a:sym typeface="Avenir" charset="0"/>
              </a:rPr>
              <a:t>dostarcza gotowe rozwiązania dla aktywizacji zawodowej osób o dużych kompetencjach niepotwierdzonych formalnie</a:t>
            </a:r>
          </a:p>
        </p:txBody>
      </p:sp>
      <p:grpSp>
        <p:nvGrpSpPr>
          <p:cNvPr id="18" name="Grupa 17"/>
          <p:cNvGrpSpPr/>
          <p:nvPr/>
        </p:nvGrpSpPr>
        <p:grpSpPr>
          <a:xfrm>
            <a:off x="1513187" y="6012669"/>
            <a:ext cx="8018163" cy="986050"/>
            <a:chOff x="1377950" y="5759450"/>
            <a:chExt cx="8018163" cy="986050"/>
          </a:xfrm>
        </p:grpSpPr>
        <p:pic>
          <p:nvPicPr>
            <p:cNvPr id="19" name="Obraz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7950" y="5759450"/>
              <a:ext cx="986050" cy="986050"/>
            </a:xfrm>
            <a:prstGeom prst="rect">
              <a:avLst/>
            </a:prstGeom>
          </p:spPr>
        </p:pic>
        <p:pic>
          <p:nvPicPr>
            <p:cNvPr id="20" name="Obraz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1988" y="5759450"/>
              <a:ext cx="986050" cy="986050"/>
            </a:xfrm>
            <a:prstGeom prst="rect">
              <a:avLst/>
            </a:prstGeom>
          </p:spPr>
        </p:pic>
        <p:pic>
          <p:nvPicPr>
            <p:cNvPr id="21" name="Obraz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10063" y="5759450"/>
              <a:ext cx="986050" cy="986050"/>
            </a:xfrm>
            <a:prstGeom prst="rect">
              <a:avLst/>
            </a:prstGeom>
          </p:spPr>
        </p:pic>
        <p:pic>
          <p:nvPicPr>
            <p:cNvPr id="22" name="Obraz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66026" y="5759450"/>
              <a:ext cx="986050" cy="986050"/>
            </a:xfrm>
            <a:prstGeom prst="rect">
              <a:avLst/>
            </a:prstGeom>
          </p:spPr>
        </p:pic>
      </p:grpSp>
    </p:spTree>
    <p:extLst>
      <p:ext uri="{BB962C8B-B14F-4D97-AF65-F5344CB8AC3E}">
        <p14:creationId xmlns:p14="http://schemas.microsoft.com/office/powerpoint/2010/main" val="342934139"/>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a:extLst>
              <a:ext uri="{FF2B5EF4-FFF2-40B4-BE49-F238E27FC236}">
                <a16:creationId xmlns:a16="http://schemas.microsoft.com/office/drawing/2014/main" id="{DB9BCA5A-43F2-45F6-A699-928D9CA91C17}"/>
              </a:ext>
            </a:extLst>
          </p:cNvPr>
          <p:cNvSpPr>
            <a:spLocks noGrp="1" noChangeArrowheads="1"/>
          </p:cNvSpPr>
          <p:nvPr>
            <p:ph type="title"/>
          </p:nvPr>
        </p:nvSpPr>
        <p:spPr>
          <a:xfrm>
            <a:off x="1128712" y="577850"/>
            <a:ext cx="8402638" cy="669925"/>
          </a:xfrm>
        </p:spPr>
        <p:txBody>
          <a:bodyPr lIns="0" tIns="0" rIns="0" bIns="0"/>
          <a:lstStyle/>
          <a:p>
            <a:pPr defTabSz="825500">
              <a:lnSpc>
                <a:spcPct val="115000"/>
              </a:lnSpc>
            </a:pPr>
            <a:r>
              <a:rPr lang="pl-PL" altLang="sv-SE" sz="3000" b="1" dirty="0">
                <a:solidFill>
                  <a:srgbClr val="706E6F"/>
                </a:solidFill>
                <a:latin typeface="Calibri"/>
                <a:ea typeface="Avenir" charset="0"/>
                <a:cs typeface="Calibri"/>
                <a:sym typeface="Avenir" charset="0"/>
              </a:rPr>
              <a:t>KORZYŚCI</a:t>
            </a:r>
            <a:r>
              <a:rPr lang="pl-PL" altLang="sv-SE" sz="3000" b="1" dirty="0">
                <a:solidFill>
                  <a:schemeClr val="tx1"/>
                </a:solidFill>
                <a:latin typeface="Calibri"/>
                <a:ea typeface="Avenir" charset="0"/>
                <a:cs typeface="Calibri"/>
                <a:sym typeface="Avenir" charset="0"/>
              </a:rPr>
              <a:t> </a:t>
            </a:r>
            <a:r>
              <a:rPr lang="pl-PL" altLang="sv-SE" sz="3000" b="1" dirty="0">
                <a:solidFill>
                  <a:srgbClr val="008BD2"/>
                </a:solidFill>
                <a:latin typeface="Calibri"/>
                <a:ea typeface="Avenir" charset="0"/>
                <a:cs typeface="Calibri"/>
                <a:sym typeface="Avenir" charset="0"/>
              </a:rPr>
              <a:t>DLA DORADCÓW ZAWODOWYCH</a:t>
            </a:r>
          </a:p>
        </p:txBody>
      </p:sp>
      <p:pic>
        <p:nvPicPr>
          <p:cNvPr id="11" name="Obraz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7950" y="5759450"/>
            <a:ext cx="986050" cy="986050"/>
          </a:xfrm>
          <a:prstGeom prst="rect">
            <a:avLst/>
          </a:prstGeom>
        </p:spPr>
      </p:pic>
      <p:pic>
        <p:nvPicPr>
          <p:cNvPr id="12" name="Obraz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1988" y="5759450"/>
            <a:ext cx="986050" cy="986050"/>
          </a:xfrm>
          <a:prstGeom prst="rect">
            <a:avLst/>
          </a:prstGeom>
        </p:spPr>
      </p:pic>
      <p:pic>
        <p:nvPicPr>
          <p:cNvPr id="13" name="Obraz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10063" y="5759450"/>
            <a:ext cx="986050" cy="986050"/>
          </a:xfrm>
          <a:prstGeom prst="rect">
            <a:avLst/>
          </a:prstGeom>
        </p:spPr>
      </p:pic>
      <p:pic>
        <p:nvPicPr>
          <p:cNvPr id="14" name="Obraz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66026" y="5759450"/>
            <a:ext cx="986050" cy="986050"/>
          </a:xfrm>
          <a:prstGeom prst="rect">
            <a:avLst/>
          </a:prstGeom>
        </p:spPr>
      </p:pic>
      <p:pic>
        <p:nvPicPr>
          <p:cNvPr id="10" name="Obraz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950" y="495889"/>
            <a:ext cx="762000" cy="758952"/>
          </a:xfrm>
          <a:prstGeom prst="rect">
            <a:avLst/>
          </a:prstGeom>
        </p:spPr>
      </p:pic>
      <p:sp>
        <p:nvSpPr>
          <p:cNvPr id="15" name="Rectangle 2">
            <a:extLst>
              <a:ext uri="{FF2B5EF4-FFF2-40B4-BE49-F238E27FC236}">
                <a16:creationId xmlns:a16="http://schemas.microsoft.com/office/drawing/2014/main" id="{C87425AE-A676-4BE7-B9AB-F77654B38999}"/>
              </a:ext>
            </a:extLst>
          </p:cNvPr>
          <p:cNvSpPr txBox="1">
            <a:spLocks noChangeArrowheads="1"/>
          </p:cNvSpPr>
          <p:nvPr/>
        </p:nvSpPr>
        <p:spPr bwMode="auto">
          <a:xfrm>
            <a:off x="1128712" y="1416050"/>
            <a:ext cx="9090025" cy="3810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1pPr>
            <a:lvl2pPr marL="228600"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2pPr>
            <a:lvl3pPr marL="457200"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3pPr>
            <a:lvl4pPr marL="685800"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4pPr>
            <a:lvl5pPr marL="914400"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defTabSz="995363">
              <a:spcBef>
                <a:spcPts val="2000"/>
              </a:spcBef>
              <a:buClr>
                <a:srgbClr val="008BD2"/>
              </a:buClr>
              <a:buFont typeface="Wingdings" panose="05000000000000000000" pitchFamily="2" charset="2"/>
              <a:buChar char="ü"/>
            </a:pPr>
            <a:r>
              <a:rPr lang="pl-PL" altLang="sv-SE" sz="2400" dirty="0">
                <a:solidFill>
                  <a:srgbClr val="008BD2"/>
                </a:solidFill>
                <a:latin typeface="Calibri"/>
                <a:ea typeface="Avenir" charset="0"/>
                <a:cs typeface="Calibri"/>
                <a:sym typeface="Avenir" charset="0"/>
              </a:rPr>
              <a:t>STANDARYZACJA WYMAGAŃ </a:t>
            </a:r>
            <a:r>
              <a:rPr lang="pl-PL" altLang="sv-SE" sz="2400" dirty="0">
                <a:solidFill>
                  <a:schemeClr val="bg1">
                    <a:lumMod val="50000"/>
                  </a:schemeClr>
                </a:solidFill>
                <a:latin typeface="Calibri"/>
                <a:ea typeface="Avenir" charset="0"/>
                <a:cs typeface="Calibri"/>
                <a:sym typeface="Avenir" charset="0"/>
              </a:rPr>
              <a:t>(w tym stosowanie języka efektów uczenia się i odniesienie do PRK/ ERK) </a:t>
            </a:r>
            <a:r>
              <a:rPr lang="pl-PL" altLang="sv-SE" sz="2400" dirty="0">
                <a:solidFill>
                  <a:srgbClr val="008BD2"/>
                </a:solidFill>
                <a:latin typeface="Calibri"/>
                <a:ea typeface="Avenir" charset="0"/>
                <a:cs typeface="Calibri"/>
                <a:sym typeface="Avenir" charset="0"/>
              </a:rPr>
              <a:t>jako przydatne narzędzia </a:t>
            </a:r>
            <a:br>
              <a:rPr lang="pl-PL" altLang="sv-SE" sz="2400" dirty="0">
                <a:solidFill>
                  <a:srgbClr val="008BD2"/>
                </a:solidFill>
                <a:latin typeface="Calibri"/>
                <a:ea typeface="Avenir" charset="0"/>
                <a:cs typeface="Calibri"/>
                <a:sym typeface="Avenir" charset="0"/>
              </a:rPr>
            </a:br>
            <a:r>
              <a:rPr lang="pl-PL" altLang="sv-SE" sz="2400" dirty="0">
                <a:solidFill>
                  <a:srgbClr val="008BD2"/>
                </a:solidFill>
                <a:latin typeface="Calibri"/>
                <a:ea typeface="Avenir" charset="0"/>
                <a:cs typeface="Calibri"/>
                <a:sym typeface="Avenir" charset="0"/>
              </a:rPr>
              <a:t>w kontekście mobilności zawodowej;</a:t>
            </a:r>
          </a:p>
          <a:p>
            <a:pPr marL="342900" indent="-342900" defTabSz="995363">
              <a:spcBef>
                <a:spcPts val="2000"/>
              </a:spcBef>
              <a:buClr>
                <a:srgbClr val="008BD2"/>
              </a:buClr>
              <a:buFont typeface="Wingdings" panose="05000000000000000000" pitchFamily="2" charset="2"/>
              <a:buChar char="ü"/>
            </a:pPr>
            <a:r>
              <a:rPr lang="pl-PL" altLang="sv-SE" sz="2400" dirty="0">
                <a:solidFill>
                  <a:srgbClr val="008BD2"/>
                </a:solidFill>
                <a:latin typeface="Calibri"/>
                <a:ea typeface="Avenir" charset="0"/>
                <a:cs typeface="Calibri"/>
                <a:sym typeface="Avenir" charset="0"/>
              </a:rPr>
              <a:t>WPŁYW NA EFEKTYWNOŚĆ PROCESÓW REKRUTACJI </a:t>
            </a:r>
            <a:r>
              <a:rPr lang="pl-PL" altLang="sv-SE" sz="2400" dirty="0">
                <a:solidFill>
                  <a:schemeClr val="bg1">
                    <a:lumMod val="50000"/>
                  </a:schemeClr>
                </a:solidFill>
                <a:latin typeface="Calibri"/>
                <a:ea typeface="Avenir" charset="0"/>
                <a:cs typeface="Calibri"/>
                <a:sym typeface="Avenir" charset="0"/>
              </a:rPr>
              <a:t>- możliwość budowania ofert pracy w oparciu o obowiązuje wymagania oraz usystematyzowanie wiedzy i oczekiwań pracodawców, pozwalające kandydatowi na przygotowanie się do rozmowy w przyszłym pracodawcą (jasność oczekiwań);</a:t>
            </a:r>
          </a:p>
          <a:p>
            <a:pPr marL="342900" indent="-342900" defTabSz="995363">
              <a:spcBef>
                <a:spcPts val="2000"/>
              </a:spcBef>
              <a:buClr>
                <a:srgbClr val="008BD2"/>
              </a:buClr>
              <a:buFont typeface="Wingdings" panose="05000000000000000000" pitchFamily="2" charset="2"/>
              <a:buChar char="ü"/>
            </a:pPr>
            <a:r>
              <a:rPr lang="pl-PL" altLang="sv-SE" sz="2400" dirty="0">
                <a:solidFill>
                  <a:srgbClr val="008BD2"/>
                </a:solidFill>
                <a:latin typeface="Calibri"/>
                <a:ea typeface="Avenir" charset="0"/>
                <a:cs typeface="Calibri"/>
                <a:sym typeface="Avenir" charset="0"/>
              </a:rPr>
              <a:t>MOŻLIWOŚĆ RACJONALNEGO BUDOWANIA I ZARZĄDZANIA ŚCIEŻKĄ EDUKACYJNO-ZAWODOWĄ</a:t>
            </a:r>
            <a:endParaRPr lang="pl-PL" altLang="sv-SE" sz="2400" dirty="0">
              <a:solidFill>
                <a:srgbClr val="706E6F"/>
              </a:solidFill>
              <a:latin typeface="Calibri"/>
              <a:ea typeface="Avenir" charset="0"/>
              <a:cs typeface="Calibri"/>
              <a:sym typeface="Avenir" charset="0"/>
            </a:endParaRPr>
          </a:p>
          <a:p>
            <a:pPr defTabSz="995363">
              <a:spcBef>
                <a:spcPts val="2000"/>
              </a:spcBef>
              <a:buClr>
                <a:srgbClr val="008BD2"/>
              </a:buClr>
            </a:pPr>
            <a:endParaRPr lang="pl-PL" altLang="sv-SE" sz="2400" dirty="0">
              <a:solidFill>
                <a:srgbClr val="706E6F"/>
              </a:solidFill>
              <a:latin typeface="Calibri"/>
              <a:ea typeface="Avenir" charset="0"/>
              <a:cs typeface="Calibri"/>
              <a:sym typeface="Avenir" charset="0"/>
            </a:endParaRPr>
          </a:p>
        </p:txBody>
      </p:sp>
    </p:spTree>
    <p:extLst>
      <p:ext uri="{BB962C8B-B14F-4D97-AF65-F5344CB8AC3E}">
        <p14:creationId xmlns:p14="http://schemas.microsoft.com/office/powerpoint/2010/main" val="211295620"/>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a:extLst>
              <a:ext uri="{FF2B5EF4-FFF2-40B4-BE49-F238E27FC236}">
                <a16:creationId xmlns:a16="http://schemas.microsoft.com/office/drawing/2014/main" id="{DB9BCA5A-43F2-45F6-A699-928D9CA91C17}"/>
              </a:ext>
            </a:extLst>
          </p:cNvPr>
          <p:cNvSpPr>
            <a:spLocks noGrp="1" noChangeArrowheads="1"/>
          </p:cNvSpPr>
          <p:nvPr>
            <p:ph type="title"/>
          </p:nvPr>
        </p:nvSpPr>
        <p:spPr>
          <a:xfrm>
            <a:off x="1128711" y="577850"/>
            <a:ext cx="9393239" cy="669925"/>
          </a:xfrm>
        </p:spPr>
        <p:txBody>
          <a:bodyPr lIns="0" tIns="0" rIns="0" bIns="0"/>
          <a:lstStyle/>
          <a:p>
            <a:pPr defTabSz="825500">
              <a:lnSpc>
                <a:spcPct val="115000"/>
              </a:lnSpc>
            </a:pPr>
            <a:r>
              <a:rPr lang="pl-PL" altLang="sv-SE" sz="3000" b="1" dirty="0">
                <a:solidFill>
                  <a:srgbClr val="706E6F"/>
                </a:solidFill>
                <a:latin typeface="Calibri"/>
                <a:ea typeface="Avenir" charset="0"/>
                <a:cs typeface="Calibri"/>
                <a:sym typeface="Avenir" charset="0"/>
              </a:rPr>
              <a:t>KORZYŚCI</a:t>
            </a:r>
            <a:r>
              <a:rPr lang="pl-PL" altLang="sv-SE" sz="3000" b="1" dirty="0">
                <a:solidFill>
                  <a:schemeClr val="tx1"/>
                </a:solidFill>
                <a:latin typeface="Calibri"/>
                <a:ea typeface="Avenir" charset="0"/>
                <a:cs typeface="Calibri"/>
                <a:sym typeface="Avenir" charset="0"/>
              </a:rPr>
              <a:t> </a:t>
            </a:r>
            <a:r>
              <a:rPr lang="pl-PL" altLang="sv-SE" sz="3000" b="1" dirty="0">
                <a:solidFill>
                  <a:srgbClr val="008BD2"/>
                </a:solidFill>
                <a:latin typeface="Calibri"/>
                <a:ea typeface="Avenir" charset="0"/>
                <a:cs typeface="Calibri"/>
                <a:sym typeface="Avenir" charset="0"/>
              </a:rPr>
              <a:t>DLA JEDNOSTEK SAMORZĄDU TERYTORIALNEGO</a:t>
            </a:r>
          </a:p>
        </p:txBody>
      </p:sp>
      <p:pic>
        <p:nvPicPr>
          <p:cNvPr id="11" name="Obraz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7950" y="5759450"/>
            <a:ext cx="986050" cy="986050"/>
          </a:xfrm>
          <a:prstGeom prst="rect">
            <a:avLst/>
          </a:prstGeom>
        </p:spPr>
      </p:pic>
      <p:pic>
        <p:nvPicPr>
          <p:cNvPr id="12" name="Obraz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1988" y="5759450"/>
            <a:ext cx="986050" cy="986050"/>
          </a:xfrm>
          <a:prstGeom prst="rect">
            <a:avLst/>
          </a:prstGeom>
        </p:spPr>
      </p:pic>
      <p:pic>
        <p:nvPicPr>
          <p:cNvPr id="13" name="Obraz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10063" y="5759450"/>
            <a:ext cx="986050" cy="986050"/>
          </a:xfrm>
          <a:prstGeom prst="rect">
            <a:avLst/>
          </a:prstGeom>
        </p:spPr>
      </p:pic>
      <p:pic>
        <p:nvPicPr>
          <p:cNvPr id="14" name="Obraz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66026" y="5759450"/>
            <a:ext cx="986050" cy="986050"/>
          </a:xfrm>
          <a:prstGeom prst="rect">
            <a:avLst/>
          </a:prstGeom>
        </p:spPr>
      </p:pic>
      <p:pic>
        <p:nvPicPr>
          <p:cNvPr id="10" name="Obraz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950" y="495889"/>
            <a:ext cx="762000" cy="758952"/>
          </a:xfrm>
          <a:prstGeom prst="rect">
            <a:avLst/>
          </a:prstGeom>
        </p:spPr>
      </p:pic>
      <p:sp>
        <p:nvSpPr>
          <p:cNvPr id="15" name="Rectangle 2">
            <a:extLst>
              <a:ext uri="{FF2B5EF4-FFF2-40B4-BE49-F238E27FC236}">
                <a16:creationId xmlns:a16="http://schemas.microsoft.com/office/drawing/2014/main" id="{C87425AE-A676-4BE7-B9AB-F77654B38999}"/>
              </a:ext>
            </a:extLst>
          </p:cNvPr>
          <p:cNvSpPr txBox="1">
            <a:spLocks noChangeArrowheads="1"/>
          </p:cNvSpPr>
          <p:nvPr/>
        </p:nvSpPr>
        <p:spPr bwMode="auto">
          <a:xfrm>
            <a:off x="972596" y="1528510"/>
            <a:ext cx="9551989" cy="35979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1pPr>
            <a:lvl2pPr marL="228600"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2pPr>
            <a:lvl3pPr marL="457200"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3pPr>
            <a:lvl4pPr marL="685800"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4pPr>
            <a:lvl5pPr marL="914400"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defTabSz="995363">
              <a:spcBef>
                <a:spcPts val="2000"/>
              </a:spcBef>
              <a:buClr>
                <a:srgbClr val="008BD2"/>
              </a:buClr>
              <a:buFont typeface="Wingdings" panose="05000000000000000000" pitchFamily="2" charset="2"/>
              <a:buChar char="ü"/>
            </a:pPr>
            <a:r>
              <a:rPr lang="pl-PL" altLang="sv-SE" sz="2400" dirty="0">
                <a:solidFill>
                  <a:schemeClr val="tx1">
                    <a:lumMod val="50000"/>
                    <a:lumOff val="50000"/>
                  </a:schemeClr>
                </a:solidFill>
                <a:latin typeface="Calibri"/>
                <a:ea typeface="Avenir" charset="0"/>
                <a:cs typeface="Calibri"/>
                <a:sym typeface="Avenir" charset="0"/>
              </a:rPr>
              <a:t>Wspieranie działań na rzecz ZSK oraz włączania kwalifikacji wpływa na zwiększenie </a:t>
            </a:r>
            <a:r>
              <a:rPr lang="pl-PL" altLang="sv-SE" sz="2400" dirty="0">
                <a:solidFill>
                  <a:srgbClr val="008BD2"/>
                </a:solidFill>
                <a:latin typeface="Calibri"/>
                <a:ea typeface="Avenir" charset="0"/>
                <a:cs typeface="Calibri"/>
                <a:sym typeface="Avenir" charset="0"/>
              </a:rPr>
              <a:t>POTENCJAŁU KAPITAŁU LUDZKIEGO I KONKURENCYJNOŚĆ </a:t>
            </a:r>
            <a:r>
              <a:rPr lang="pl-PL" altLang="sv-SE" sz="2400" dirty="0">
                <a:solidFill>
                  <a:schemeClr val="tx1">
                    <a:lumMod val="50000"/>
                    <a:lumOff val="50000"/>
                  </a:schemeClr>
                </a:solidFill>
                <a:latin typeface="Calibri"/>
                <a:ea typeface="Avenir" charset="0"/>
                <a:cs typeface="Calibri"/>
                <a:sym typeface="Avenir" charset="0"/>
              </a:rPr>
              <a:t>danego regionu, powiatu, gminy, miasta czy wsi.</a:t>
            </a:r>
          </a:p>
          <a:p>
            <a:pPr marL="342900" indent="-342900" defTabSz="995363">
              <a:spcBef>
                <a:spcPts val="2000"/>
              </a:spcBef>
              <a:buClr>
                <a:srgbClr val="008BD2"/>
              </a:buClr>
              <a:buFont typeface="Wingdings" panose="05000000000000000000" pitchFamily="2" charset="2"/>
              <a:buChar char="ü"/>
            </a:pPr>
            <a:r>
              <a:rPr lang="pl-PL" altLang="sv-SE" sz="2400" dirty="0">
                <a:solidFill>
                  <a:schemeClr val="tx1">
                    <a:lumMod val="50000"/>
                    <a:lumOff val="50000"/>
                  </a:schemeClr>
                </a:solidFill>
                <a:latin typeface="Calibri"/>
                <a:ea typeface="Avenir" charset="0"/>
                <a:cs typeface="Calibri"/>
                <a:sym typeface="Avenir" charset="0"/>
              </a:rPr>
              <a:t>Władze regionalne i lokalne z powodzeniem mogą uwzględniać fakt wdrażania ZSK w swoich </a:t>
            </a:r>
            <a:r>
              <a:rPr lang="pl-PL" altLang="sv-SE" sz="2400" dirty="0">
                <a:solidFill>
                  <a:srgbClr val="008BD2"/>
                </a:solidFill>
                <a:latin typeface="Calibri"/>
                <a:ea typeface="Avenir" charset="0"/>
                <a:cs typeface="Calibri"/>
                <a:sym typeface="Avenir" charset="0"/>
              </a:rPr>
              <a:t>DZIAŁNIACH PROMOCYJNYCH. </a:t>
            </a:r>
          </a:p>
          <a:p>
            <a:pPr marL="342900" indent="-342900" defTabSz="995363">
              <a:spcBef>
                <a:spcPts val="2000"/>
              </a:spcBef>
              <a:buClr>
                <a:srgbClr val="008BD2"/>
              </a:buClr>
              <a:buFont typeface="Wingdings" panose="05000000000000000000" pitchFamily="2" charset="2"/>
              <a:buChar char="ü"/>
            </a:pPr>
            <a:r>
              <a:rPr lang="pl-PL" altLang="sv-SE" sz="2400" dirty="0">
                <a:solidFill>
                  <a:schemeClr val="tx1">
                    <a:lumMod val="50000"/>
                    <a:lumOff val="50000"/>
                  </a:schemeClr>
                </a:solidFill>
                <a:latin typeface="Calibri"/>
                <a:ea typeface="Avenir" charset="0"/>
                <a:cs typeface="Calibri"/>
                <a:sym typeface="Avenir" charset="0"/>
              </a:rPr>
              <a:t>ZSK kładzie nacisk na włączanie kwalifikacji związanych z </a:t>
            </a:r>
            <a:r>
              <a:rPr lang="pl-PL" altLang="sv-SE" sz="2400" dirty="0">
                <a:solidFill>
                  <a:srgbClr val="008BD2"/>
                </a:solidFill>
                <a:latin typeface="Calibri"/>
                <a:ea typeface="Avenir" charset="0"/>
                <a:cs typeface="Calibri"/>
                <a:sym typeface="Avenir" charset="0"/>
              </a:rPr>
              <a:t>INTELIGENTNYMI SPECJALIZACJAMI</a:t>
            </a:r>
            <a:r>
              <a:rPr lang="pl-PL" altLang="sv-SE" sz="2400" dirty="0">
                <a:solidFill>
                  <a:schemeClr val="tx1">
                    <a:lumMod val="50000"/>
                    <a:lumOff val="50000"/>
                  </a:schemeClr>
                </a:solidFill>
                <a:latin typeface="Calibri"/>
                <a:ea typeface="Avenir" charset="0"/>
                <a:cs typeface="Calibri"/>
                <a:sym typeface="Avenir" charset="0"/>
              </a:rPr>
              <a:t>, specyficznymi dla danego obszaru. </a:t>
            </a:r>
          </a:p>
          <a:p>
            <a:pPr marL="342900" indent="-342900" defTabSz="995363">
              <a:spcBef>
                <a:spcPts val="2000"/>
              </a:spcBef>
              <a:buClr>
                <a:srgbClr val="008BD2"/>
              </a:buClr>
              <a:buFont typeface="Wingdings" panose="05000000000000000000" pitchFamily="2" charset="2"/>
              <a:buChar char="ü"/>
            </a:pPr>
            <a:r>
              <a:rPr lang="pl-PL" altLang="sv-SE" sz="2400" dirty="0">
                <a:solidFill>
                  <a:schemeClr val="tx1">
                    <a:lumMod val="50000"/>
                    <a:lumOff val="50000"/>
                  </a:schemeClr>
                </a:solidFill>
                <a:latin typeface="Calibri"/>
                <a:ea typeface="Avenir" charset="0"/>
                <a:cs typeface="Calibri"/>
                <a:sym typeface="Avenir" charset="0"/>
              </a:rPr>
              <a:t>ZSK pozytywnie wpływa na </a:t>
            </a:r>
            <a:r>
              <a:rPr lang="pl-PL" altLang="sv-SE" sz="2400" dirty="0">
                <a:solidFill>
                  <a:srgbClr val="008BD2"/>
                </a:solidFill>
                <a:latin typeface="Calibri"/>
                <a:ea typeface="Avenir" charset="0"/>
                <a:cs typeface="Calibri"/>
                <a:sym typeface="Avenir" charset="0"/>
              </a:rPr>
              <a:t>BUDOWANIE NOWOCZESNEJ GOSPODARKI </a:t>
            </a:r>
            <a:r>
              <a:rPr lang="pl-PL" altLang="sv-SE" sz="2400" dirty="0">
                <a:solidFill>
                  <a:schemeClr val="tx1">
                    <a:lumMod val="50000"/>
                    <a:lumOff val="50000"/>
                  </a:schemeClr>
                </a:solidFill>
                <a:latin typeface="Calibri"/>
                <a:ea typeface="Avenir" charset="0"/>
                <a:cs typeface="Calibri"/>
                <a:sym typeface="Avenir" charset="0"/>
              </a:rPr>
              <a:t>oraz na </a:t>
            </a:r>
            <a:r>
              <a:rPr lang="pl-PL" altLang="sv-SE" sz="2400" dirty="0">
                <a:solidFill>
                  <a:srgbClr val="008BD2"/>
                </a:solidFill>
                <a:latin typeface="Calibri"/>
                <a:ea typeface="Avenir" charset="0"/>
                <a:cs typeface="Calibri"/>
                <a:sym typeface="Avenir" charset="0"/>
              </a:rPr>
              <a:t>ROZWÓJ</a:t>
            </a:r>
            <a:r>
              <a:rPr lang="pl-PL" altLang="sv-SE" sz="2400" dirty="0">
                <a:solidFill>
                  <a:schemeClr val="tx1">
                    <a:lumMod val="50000"/>
                    <a:lumOff val="50000"/>
                  </a:schemeClr>
                </a:solidFill>
                <a:latin typeface="Calibri"/>
                <a:ea typeface="Avenir" charset="0"/>
                <a:cs typeface="Calibri"/>
                <a:sym typeface="Avenir" charset="0"/>
              </a:rPr>
              <a:t> danego obszaru w skali kraju.</a:t>
            </a:r>
            <a:br>
              <a:rPr lang="pl-PL" altLang="sv-SE" sz="2400" dirty="0">
                <a:solidFill>
                  <a:schemeClr val="tx1">
                    <a:lumMod val="50000"/>
                    <a:lumOff val="50000"/>
                  </a:schemeClr>
                </a:solidFill>
                <a:latin typeface="Calibri"/>
                <a:ea typeface="Avenir" charset="0"/>
                <a:cs typeface="Calibri"/>
                <a:sym typeface="Avenir" charset="0"/>
              </a:rPr>
            </a:br>
            <a:endParaRPr lang="pl-PL" altLang="sv-SE" sz="2400" dirty="0">
              <a:solidFill>
                <a:schemeClr val="tx1">
                  <a:lumMod val="50000"/>
                  <a:lumOff val="50000"/>
                </a:schemeClr>
              </a:solidFill>
              <a:latin typeface="Calibri"/>
              <a:ea typeface="Avenir" charset="0"/>
              <a:cs typeface="Calibri"/>
              <a:sym typeface="Avenir" charset="0"/>
            </a:endParaRPr>
          </a:p>
          <a:p>
            <a:pPr defTabSz="995363">
              <a:spcBef>
                <a:spcPts val="2000"/>
              </a:spcBef>
              <a:buClr>
                <a:srgbClr val="008BD2"/>
              </a:buClr>
            </a:pPr>
            <a:endParaRPr lang="pl-PL" altLang="sv-SE" sz="2400" dirty="0">
              <a:solidFill>
                <a:srgbClr val="706E6F"/>
              </a:solidFill>
              <a:latin typeface="Calibri"/>
              <a:ea typeface="Avenir" charset="0"/>
              <a:cs typeface="Calibri"/>
              <a:sym typeface="Avenir" charset="0"/>
            </a:endParaRPr>
          </a:p>
        </p:txBody>
      </p:sp>
      <p:sp>
        <p:nvSpPr>
          <p:cNvPr id="9" name="Prostokąt 8"/>
          <p:cNvSpPr/>
          <p:nvPr/>
        </p:nvSpPr>
        <p:spPr bwMode="auto">
          <a:xfrm>
            <a:off x="10369550" y="144715"/>
            <a:ext cx="152400" cy="152400"/>
          </a:xfrm>
          <a:prstGeom prst="rect">
            <a:avLst/>
          </a:prstGeom>
          <a:solidFill>
            <a:srgbClr val="FFFFFF"/>
          </a:solidFill>
          <a:ln w="25400" cap="flat" cmpd="sng" algn="ctr">
            <a:solidFill>
              <a:srgbClr val="00A1E4"/>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square" lIns="45719" tIns="45719" rIns="45719" bIns="45719" numCol="1" rtlCol="0" anchor="t" anchorCtr="0" compatLnSpc="1">
            <a:prstTxWarp prst="textNoShape">
              <a:avLst/>
            </a:prstTxWarp>
          </a:bodyPr>
          <a:lstStyle/>
          <a:p>
            <a:pPr marL="457200" marR="0" indent="0" algn="l" defTabSz="914400" rtl="0" eaLnBrk="1" fontAlgn="base" latinLnBrk="0" hangingPunct="0">
              <a:lnSpc>
                <a:spcPct val="100000"/>
              </a:lnSpc>
              <a:spcBef>
                <a:spcPct val="0"/>
              </a:spcBef>
              <a:spcAft>
                <a:spcPct val="0"/>
              </a:spcAft>
              <a:buClrTx/>
              <a:buSzTx/>
              <a:buFontTx/>
              <a:buNone/>
              <a:tabLst/>
            </a:pPr>
            <a:endParaRPr kumimoji="0" lang="pl-PL"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40990280"/>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C87425AE-A676-4BE7-B9AB-F77654B38999}"/>
              </a:ext>
            </a:extLst>
          </p:cNvPr>
          <p:cNvSpPr>
            <a:spLocks noGrp="1" noChangeArrowheads="1"/>
          </p:cNvSpPr>
          <p:nvPr>
            <p:ph idx="1"/>
          </p:nvPr>
        </p:nvSpPr>
        <p:spPr>
          <a:xfrm>
            <a:off x="1301750" y="2101851"/>
            <a:ext cx="8813800" cy="3276600"/>
          </a:xfrm>
        </p:spPr>
        <p:txBody>
          <a:bodyPr/>
          <a:lstStyle/>
          <a:p>
            <a:pPr defTabSz="995363">
              <a:spcBef>
                <a:spcPts val="2800"/>
              </a:spcBef>
              <a:buClr>
                <a:schemeClr val="accent1"/>
              </a:buClr>
            </a:pPr>
            <a:r>
              <a:rPr lang="pl-PL" altLang="sv-SE" sz="2400" dirty="0">
                <a:solidFill>
                  <a:srgbClr val="706E6F"/>
                </a:solidFill>
                <a:latin typeface="Calibri"/>
                <a:ea typeface="Avenir" charset="0"/>
                <a:cs typeface="Calibri"/>
                <a:sym typeface="Avenir" charset="0"/>
              </a:rPr>
              <a:t>Strona projektu Zintegrowanego Systemu Kwalifikacji:</a:t>
            </a:r>
            <a:br>
              <a:rPr lang="pl-PL" altLang="sv-SE" sz="2400" dirty="0">
                <a:solidFill>
                  <a:srgbClr val="706E6F"/>
                </a:solidFill>
                <a:latin typeface="Calibri"/>
                <a:ea typeface="Avenir" charset="0"/>
                <a:cs typeface="Calibri"/>
                <a:sym typeface="Avenir" charset="0"/>
              </a:rPr>
            </a:br>
            <a:r>
              <a:rPr lang="pl-PL" altLang="sv-SE" sz="2400" b="1" dirty="0">
                <a:solidFill>
                  <a:srgbClr val="008BD2"/>
                </a:solidFill>
                <a:latin typeface="Calibri"/>
                <a:ea typeface="Avenir" charset="0"/>
                <a:cs typeface="Calibri"/>
                <a:sym typeface="Avenir" charset="0"/>
              </a:rPr>
              <a:t>www.kwalifikacje.edu.pl</a:t>
            </a:r>
          </a:p>
          <a:p>
            <a:pPr defTabSz="995363">
              <a:spcBef>
                <a:spcPts val="2800"/>
              </a:spcBef>
              <a:buClr>
                <a:schemeClr val="accent1"/>
              </a:buClr>
            </a:pPr>
            <a:r>
              <a:rPr lang="pl-PL" altLang="sv-SE" sz="2400" dirty="0">
                <a:solidFill>
                  <a:srgbClr val="706E6F"/>
                </a:solidFill>
                <a:latin typeface="Calibri"/>
                <a:ea typeface="Avenir" charset="0"/>
                <a:cs typeface="Calibri"/>
                <a:sym typeface="Avenir" charset="0"/>
              </a:rPr>
              <a:t>Portal Zintegrowanego Systemu Kwalifikacji:</a:t>
            </a:r>
            <a:br>
              <a:rPr lang="pl-PL" altLang="sv-SE" sz="2400" dirty="0">
                <a:solidFill>
                  <a:srgbClr val="706E6F"/>
                </a:solidFill>
                <a:latin typeface="Calibri"/>
                <a:ea typeface="Avenir" charset="0"/>
                <a:cs typeface="Calibri"/>
                <a:sym typeface="Avenir" charset="0"/>
              </a:rPr>
            </a:br>
            <a:r>
              <a:rPr lang="pl-PL" altLang="sv-SE" sz="2400" b="1" dirty="0">
                <a:solidFill>
                  <a:srgbClr val="008BD2"/>
                </a:solidFill>
                <a:latin typeface="Calibri"/>
                <a:ea typeface="Avenir" charset="0"/>
                <a:cs typeface="Calibri"/>
                <a:sym typeface="Avenir" charset="0"/>
              </a:rPr>
              <a:t>www.kwalifikacje.gov.pl</a:t>
            </a:r>
          </a:p>
          <a:p>
            <a:pPr defTabSz="995363">
              <a:spcBef>
                <a:spcPts val="2800"/>
              </a:spcBef>
              <a:buClr>
                <a:schemeClr val="accent1"/>
              </a:buClr>
            </a:pPr>
            <a:r>
              <a:rPr lang="pl-PL" altLang="sv-SE" sz="2400" dirty="0">
                <a:solidFill>
                  <a:srgbClr val="706E6F"/>
                </a:solidFill>
                <a:latin typeface="Calibri"/>
                <a:ea typeface="Avenir" charset="0"/>
                <a:cs typeface="Calibri"/>
                <a:sym typeface="Avenir" charset="0"/>
              </a:rPr>
              <a:t>Portal Zintegrowanego Rejestru Kwalifikacji:</a:t>
            </a:r>
            <a:br>
              <a:rPr lang="pl-PL" altLang="sv-SE" sz="2400" dirty="0">
                <a:solidFill>
                  <a:srgbClr val="535353"/>
                </a:solidFill>
                <a:latin typeface="Calibri"/>
                <a:ea typeface="Avenir" charset="0"/>
                <a:cs typeface="Calibri"/>
                <a:sym typeface="Avenir" charset="0"/>
              </a:rPr>
            </a:br>
            <a:r>
              <a:rPr lang="pl-PL" altLang="sv-SE" sz="2400" b="1" dirty="0">
                <a:solidFill>
                  <a:srgbClr val="008BD2"/>
                </a:solidFill>
                <a:latin typeface="Calibri"/>
                <a:ea typeface="Avenir" charset="0"/>
                <a:cs typeface="Calibri"/>
                <a:sym typeface="Avenir" charset="0"/>
              </a:rPr>
              <a:t>https://rejestr.kwalifikacje.gov.pl</a:t>
            </a:r>
          </a:p>
          <a:p>
            <a:pPr defTabSz="995363">
              <a:spcBef>
                <a:spcPts val="2800"/>
              </a:spcBef>
              <a:buClr>
                <a:schemeClr val="accent1"/>
              </a:buClr>
            </a:pPr>
            <a:endParaRPr lang="pl-PL" altLang="sv-SE" sz="2400" dirty="0">
              <a:solidFill>
                <a:srgbClr val="535353"/>
              </a:solidFill>
              <a:latin typeface="Calibri"/>
              <a:ea typeface="Avenir" charset="0"/>
              <a:cs typeface="Calibri"/>
              <a:sym typeface="Avenir" charset="0"/>
            </a:endParaRPr>
          </a:p>
          <a:p>
            <a:pPr defTabSz="995363">
              <a:spcBef>
                <a:spcPts val="2800"/>
              </a:spcBef>
              <a:buClr>
                <a:schemeClr val="accent1"/>
              </a:buClr>
            </a:pPr>
            <a:endParaRPr lang="pl-PL" altLang="sv-SE" sz="2400" dirty="0">
              <a:solidFill>
                <a:srgbClr val="535353"/>
              </a:solidFill>
              <a:latin typeface="Calibri"/>
              <a:ea typeface="Avenir" charset="0"/>
              <a:cs typeface="Calibri"/>
              <a:sym typeface="Avenir" charset="0"/>
            </a:endParaRPr>
          </a:p>
        </p:txBody>
      </p:sp>
      <p:sp>
        <p:nvSpPr>
          <p:cNvPr id="6" name="Rectangle 1">
            <a:extLst>
              <a:ext uri="{FF2B5EF4-FFF2-40B4-BE49-F238E27FC236}">
                <a16:creationId xmlns:a16="http://schemas.microsoft.com/office/drawing/2014/main" id="{DB9BCA5A-43F2-45F6-A699-928D9CA91C17}"/>
              </a:ext>
            </a:extLst>
          </p:cNvPr>
          <p:cNvSpPr>
            <a:spLocks noGrp="1" noChangeArrowheads="1"/>
          </p:cNvSpPr>
          <p:nvPr>
            <p:ph type="title"/>
          </p:nvPr>
        </p:nvSpPr>
        <p:spPr>
          <a:xfrm>
            <a:off x="1128712" y="577850"/>
            <a:ext cx="8402638" cy="669925"/>
          </a:xfrm>
        </p:spPr>
        <p:txBody>
          <a:bodyPr lIns="0" tIns="0" rIns="0" bIns="0"/>
          <a:lstStyle/>
          <a:p>
            <a:pPr defTabSz="825500">
              <a:lnSpc>
                <a:spcPct val="115000"/>
              </a:lnSpc>
            </a:pPr>
            <a:r>
              <a:rPr lang="pl-PL" altLang="sv-SE" sz="3000" b="1" dirty="0">
                <a:solidFill>
                  <a:srgbClr val="706E6F"/>
                </a:solidFill>
                <a:latin typeface="Calibri"/>
                <a:ea typeface="Avenir" charset="0"/>
                <a:cs typeface="Calibri"/>
                <a:sym typeface="Avenir" charset="0"/>
              </a:rPr>
              <a:t>WIĘCEJ</a:t>
            </a:r>
            <a:r>
              <a:rPr lang="pl-PL" altLang="sv-SE" sz="3000" b="1" dirty="0">
                <a:solidFill>
                  <a:schemeClr val="tx1"/>
                </a:solidFill>
                <a:latin typeface="Calibri"/>
                <a:ea typeface="Avenir" charset="0"/>
                <a:cs typeface="Calibri"/>
                <a:sym typeface="Avenir" charset="0"/>
              </a:rPr>
              <a:t> </a:t>
            </a:r>
            <a:r>
              <a:rPr lang="pl-PL" altLang="sv-SE" sz="3000" b="1" dirty="0">
                <a:solidFill>
                  <a:srgbClr val="008BD2"/>
                </a:solidFill>
                <a:latin typeface="Calibri"/>
                <a:ea typeface="Avenir" charset="0"/>
                <a:cs typeface="Calibri"/>
                <a:sym typeface="Avenir" charset="0"/>
              </a:rPr>
              <a:t>O ZSK</a:t>
            </a:r>
          </a:p>
        </p:txBody>
      </p:sp>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950" y="495889"/>
            <a:ext cx="762000" cy="758952"/>
          </a:xfrm>
          <a:prstGeom prst="rect">
            <a:avLst/>
          </a:prstGeom>
        </p:spPr>
      </p:pic>
    </p:spTree>
    <p:extLst>
      <p:ext uri="{BB962C8B-B14F-4D97-AF65-F5344CB8AC3E}">
        <p14:creationId xmlns:p14="http://schemas.microsoft.com/office/powerpoint/2010/main" val="1330528512"/>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044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
            <a:extLst>
              <a:ext uri="{FF2B5EF4-FFF2-40B4-BE49-F238E27FC236}">
                <a16:creationId xmlns:a16="http://schemas.microsoft.com/office/drawing/2014/main" id="{6EFB4A86-5CC9-477D-B2C7-88D29337AE19}"/>
              </a:ext>
            </a:extLst>
          </p:cNvPr>
          <p:cNvSpPr txBox="1">
            <a:spLocks noChangeArrowheads="1"/>
          </p:cNvSpPr>
          <p:nvPr/>
        </p:nvSpPr>
        <p:spPr>
          <a:xfrm>
            <a:off x="1149350" y="654050"/>
            <a:ext cx="9601200" cy="685800"/>
          </a:xfrm>
          <a:prstGeom prst="rect">
            <a:avLst/>
          </a:prstGeom>
        </p:spPr>
        <p:txBody>
          <a:bodyPr lIns="0" tIns="0" rIns="0" bIns="0"/>
          <a:lstStyle>
            <a:lvl1pPr algn="l" defTabSz="457200" rtl="0" fontAlgn="base" hangingPunct="0">
              <a:spcBef>
                <a:spcPct val="0"/>
              </a:spcBef>
              <a:spcAft>
                <a:spcPct val="0"/>
              </a:spcAft>
              <a:defRPr sz="1200" kern="1200">
                <a:solidFill>
                  <a:srgbClr val="000000"/>
                </a:solidFill>
                <a:latin typeface="+mj-lt"/>
                <a:ea typeface="+mj-ea"/>
                <a:cs typeface="+mj-cs"/>
                <a:sym typeface="Helvetica" panose="020B0604020202020204" pitchFamily="34" charset="0"/>
              </a:defRPr>
            </a:lvl1pPr>
            <a:lvl2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4572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9144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13716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18288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755650">
              <a:lnSpc>
                <a:spcPct val="115000"/>
              </a:lnSpc>
            </a:pPr>
            <a:r>
              <a:rPr lang="pl-PL" altLang="pl-PL" sz="3000" b="1" dirty="0">
                <a:solidFill>
                  <a:srgbClr val="008BD2"/>
                </a:solidFill>
                <a:latin typeface="Calibri"/>
                <a:ea typeface="Avenir" charset="0"/>
                <a:cs typeface="Calibri"/>
              </a:rPr>
              <a:t>KILKA FAKTÓW </a:t>
            </a:r>
            <a:r>
              <a:rPr lang="pl-PL" altLang="pl-PL" sz="3000" b="1" dirty="0">
                <a:solidFill>
                  <a:srgbClr val="706E6F"/>
                </a:solidFill>
                <a:latin typeface="Calibri"/>
                <a:ea typeface="Avenir" charset="0"/>
                <a:cs typeface="Calibri"/>
              </a:rPr>
              <a:t>O ZSK</a:t>
            </a:r>
            <a:endParaRPr lang="sv-SE" altLang="sv-SE" sz="3000" b="1" dirty="0">
              <a:solidFill>
                <a:srgbClr val="706E6F"/>
              </a:solidFill>
              <a:latin typeface="Calibri"/>
              <a:ea typeface="Avenir" charset="0"/>
              <a:cs typeface="Calibri"/>
            </a:endParaRPr>
          </a:p>
        </p:txBody>
      </p:sp>
      <p:sp>
        <p:nvSpPr>
          <p:cNvPr id="15" name="Rectangle 2">
            <a:extLst>
              <a:ext uri="{FF2B5EF4-FFF2-40B4-BE49-F238E27FC236}">
                <a16:creationId xmlns:a16="http://schemas.microsoft.com/office/drawing/2014/main" id="{53ADDA22-D8AA-459D-90F4-55751BB32AE1}"/>
              </a:ext>
            </a:extLst>
          </p:cNvPr>
          <p:cNvSpPr txBox="1">
            <a:spLocks noChangeArrowheads="1"/>
          </p:cNvSpPr>
          <p:nvPr/>
        </p:nvSpPr>
        <p:spPr>
          <a:xfrm>
            <a:off x="1301750" y="1949450"/>
            <a:ext cx="7543800" cy="3733800"/>
          </a:xfrm>
          <a:prstGeom prst="rect">
            <a:avLst/>
          </a:prstGeom>
        </p:spPr>
        <p:txBody>
          <a:bodyPr lIns="0" tIns="0" rIns="0" bIns="0"/>
          <a:lstStyle>
            <a:lvl1pPr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1pPr>
            <a:lvl2pPr marL="228600"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2pPr>
            <a:lvl3pPr marL="457200"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3pPr>
            <a:lvl4pPr marL="685800"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4pPr>
            <a:lvl5pPr marL="914400"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defTabSz="995363">
              <a:spcBef>
                <a:spcPts val="2000"/>
              </a:spcBef>
              <a:buClr>
                <a:srgbClr val="008BD2"/>
              </a:buClr>
              <a:buFont typeface="Wingdings" panose="05000000000000000000" pitchFamily="2" charset="2"/>
              <a:buChar char="ü"/>
            </a:pPr>
            <a:r>
              <a:rPr lang="pl-PL" sz="2400" dirty="0">
                <a:solidFill>
                  <a:srgbClr val="706E6F"/>
                </a:solidFill>
                <a:latin typeface="Calibri" panose="020F0502020204030204" pitchFamily="34" charset="0"/>
                <a:cs typeface="Calibri" panose="020F0502020204030204" pitchFamily="34" charset="0"/>
              </a:rPr>
              <a:t>Ponad </a:t>
            </a:r>
            <a:r>
              <a:rPr lang="pl-PL" sz="2400" b="1" dirty="0">
                <a:solidFill>
                  <a:srgbClr val="706E6F"/>
                </a:solidFill>
                <a:latin typeface="Calibri" panose="020F0502020204030204" pitchFamily="34" charset="0"/>
                <a:cs typeface="Calibri" panose="020F0502020204030204" pitchFamily="34" charset="0"/>
              </a:rPr>
              <a:t>150 krajów </a:t>
            </a:r>
            <a:r>
              <a:rPr lang="pl-PL" sz="2400" dirty="0">
                <a:solidFill>
                  <a:srgbClr val="706E6F"/>
                </a:solidFill>
                <a:latin typeface="Calibri" panose="020F0502020204030204" pitchFamily="34" charset="0"/>
                <a:cs typeface="Calibri" panose="020F0502020204030204" pitchFamily="34" charset="0"/>
              </a:rPr>
              <a:t>na świecie jest zaangażowane w opracowywanie i wdrażanie systemu na wzór ZSK,</a:t>
            </a:r>
          </a:p>
          <a:p>
            <a:pPr marL="342900" lvl="1" indent="-342900" defTabSz="995363">
              <a:spcBef>
                <a:spcPts val="2000"/>
              </a:spcBef>
              <a:buClr>
                <a:srgbClr val="008BD2"/>
              </a:buClr>
              <a:buFont typeface="Wingdings" panose="05000000000000000000" pitchFamily="2" charset="2"/>
              <a:buChar char="ü"/>
            </a:pPr>
            <a:r>
              <a:rPr lang="pl-PL" sz="2400" b="1" dirty="0">
                <a:solidFill>
                  <a:srgbClr val="706E6F"/>
                </a:solidFill>
                <a:latin typeface="Calibri" panose="020F0502020204030204" pitchFamily="34" charset="0"/>
                <a:cs typeface="Calibri" panose="020F0502020204030204" pitchFamily="34" charset="0"/>
              </a:rPr>
              <a:t>w Polsce był tworzony od 2008 r. </a:t>
            </a:r>
            <a:r>
              <a:rPr lang="pl-PL" sz="2400" dirty="0">
                <a:solidFill>
                  <a:srgbClr val="706E6F"/>
                </a:solidFill>
                <a:latin typeface="Calibri" panose="020F0502020204030204" pitchFamily="34" charset="0"/>
                <a:cs typeface="Calibri" panose="020F0502020204030204" pitchFamily="34" charset="0"/>
              </a:rPr>
              <a:t>w związku z członkostwem w UE, przy udziale przedstawicieli pracodawców, związków zawodowych, organizacji branżowych, organizacji pozarządowych, instytucji edukacyjnych i naukowo-badawczych, firm szkoleniowych,</a:t>
            </a:r>
          </a:p>
          <a:p>
            <a:pPr marL="342900" lvl="1" indent="-342900" defTabSz="995363">
              <a:spcBef>
                <a:spcPts val="2000"/>
              </a:spcBef>
              <a:buClr>
                <a:srgbClr val="008BD2"/>
              </a:buClr>
              <a:buFont typeface="Wingdings" panose="05000000000000000000" pitchFamily="2" charset="2"/>
              <a:buChar char="ü"/>
            </a:pPr>
            <a:r>
              <a:rPr lang="pl-PL" sz="2400" dirty="0">
                <a:solidFill>
                  <a:srgbClr val="706E6F"/>
                </a:solidFill>
                <a:latin typeface="Calibri" panose="020F0502020204030204" pitchFamily="34" charset="0"/>
                <a:cs typeface="Calibri" panose="020F0502020204030204" pitchFamily="34" charset="0"/>
              </a:rPr>
              <a:t>ZSK </a:t>
            </a:r>
            <a:r>
              <a:rPr lang="pl-PL" sz="2400" b="1" dirty="0">
                <a:solidFill>
                  <a:srgbClr val="706E6F"/>
                </a:solidFill>
                <a:latin typeface="Calibri" panose="020F0502020204030204" pitchFamily="34" charset="0"/>
                <a:cs typeface="Calibri" panose="020F0502020204030204" pitchFamily="34" charset="0"/>
              </a:rPr>
              <a:t>uwzględnia specyfikę kraju</a:t>
            </a:r>
            <a:r>
              <a:rPr lang="pl-PL" sz="2400" dirty="0">
                <a:solidFill>
                  <a:srgbClr val="706E6F"/>
                </a:solidFill>
                <a:latin typeface="Calibri" panose="020F0502020204030204" pitchFamily="34" charset="0"/>
                <a:cs typeface="Calibri" panose="020F0502020204030204" pitchFamily="34" charset="0"/>
              </a:rPr>
              <a:t>, uwarunkowania systemowe i dorobek, jak również </a:t>
            </a:r>
            <a:r>
              <a:rPr lang="pl-PL" sz="2400" b="1" dirty="0">
                <a:solidFill>
                  <a:srgbClr val="706E6F"/>
                </a:solidFill>
                <a:latin typeface="Calibri" panose="020F0502020204030204" pitchFamily="34" charset="0"/>
                <a:cs typeface="Calibri" panose="020F0502020204030204" pitchFamily="34" charset="0"/>
              </a:rPr>
              <a:t>dobre praktyki </a:t>
            </a:r>
            <a:br>
              <a:rPr lang="pl-PL" sz="2400" b="1" dirty="0">
                <a:solidFill>
                  <a:srgbClr val="706E6F"/>
                </a:solidFill>
                <a:latin typeface="Calibri" panose="020F0502020204030204" pitchFamily="34" charset="0"/>
                <a:cs typeface="Calibri" panose="020F0502020204030204" pitchFamily="34" charset="0"/>
              </a:rPr>
            </a:br>
            <a:r>
              <a:rPr lang="pl-PL" sz="2400" b="1" dirty="0">
                <a:solidFill>
                  <a:srgbClr val="706E6F"/>
                </a:solidFill>
                <a:latin typeface="Calibri" panose="020F0502020204030204" pitchFamily="34" charset="0"/>
                <a:cs typeface="Calibri" panose="020F0502020204030204" pitchFamily="34" charset="0"/>
              </a:rPr>
              <a:t>z zagranicy.</a:t>
            </a:r>
          </a:p>
        </p:txBody>
      </p:sp>
      <p:sp>
        <p:nvSpPr>
          <p:cNvPr id="6" name="Prostokąt 5"/>
          <p:cNvSpPr/>
          <p:nvPr/>
        </p:nvSpPr>
        <p:spPr bwMode="auto">
          <a:xfrm>
            <a:off x="10369550" y="144715"/>
            <a:ext cx="152400" cy="152400"/>
          </a:xfrm>
          <a:prstGeom prst="rect">
            <a:avLst/>
          </a:prstGeom>
          <a:solidFill>
            <a:srgbClr val="FFFFFF"/>
          </a:solidFill>
          <a:ln w="25400" cap="flat" cmpd="sng" algn="ctr">
            <a:solidFill>
              <a:srgbClr val="00A1E4"/>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square" lIns="45719" tIns="45719" rIns="45719" bIns="45719" numCol="1" rtlCol="0" anchor="t" anchorCtr="0" compatLnSpc="1">
            <a:prstTxWarp prst="textNoShape">
              <a:avLst/>
            </a:prstTxWarp>
          </a:bodyPr>
          <a:lstStyle/>
          <a:p>
            <a:pPr marL="457200" marR="0" indent="0" algn="l" defTabSz="914400" rtl="0" eaLnBrk="1" fontAlgn="base" latinLnBrk="0" hangingPunct="0">
              <a:lnSpc>
                <a:spcPct val="100000"/>
              </a:lnSpc>
              <a:spcBef>
                <a:spcPct val="0"/>
              </a:spcBef>
              <a:spcAft>
                <a:spcPct val="0"/>
              </a:spcAft>
              <a:buClrTx/>
              <a:buSzTx/>
              <a:buFontTx/>
              <a:buNone/>
              <a:tabLst/>
            </a:pPr>
            <a:endParaRPr kumimoji="0" lang="pl-PL"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2147157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
            <a:extLst>
              <a:ext uri="{FF2B5EF4-FFF2-40B4-BE49-F238E27FC236}">
                <a16:creationId xmlns:a16="http://schemas.microsoft.com/office/drawing/2014/main" id="{6EFB4A86-5CC9-477D-B2C7-88D29337AE19}"/>
              </a:ext>
            </a:extLst>
          </p:cNvPr>
          <p:cNvSpPr txBox="1">
            <a:spLocks noChangeArrowheads="1"/>
          </p:cNvSpPr>
          <p:nvPr/>
        </p:nvSpPr>
        <p:spPr>
          <a:xfrm>
            <a:off x="1149350" y="654050"/>
            <a:ext cx="9601200" cy="685800"/>
          </a:xfrm>
          <a:prstGeom prst="rect">
            <a:avLst/>
          </a:prstGeom>
        </p:spPr>
        <p:txBody>
          <a:bodyPr lIns="0" tIns="0" rIns="0" bIns="0"/>
          <a:lstStyle>
            <a:lvl1pPr algn="l" defTabSz="457200" rtl="0" fontAlgn="base" hangingPunct="0">
              <a:spcBef>
                <a:spcPct val="0"/>
              </a:spcBef>
              <a:spcAft>
                <a:spcPct val="0"/>
              </a:spcAft>
              <a:defRPr sz="1200" kern="1200">
                <a:solidFill>
                  <a:srgbClr val="000000"/>
                </a:solidFill>
                <a:latin typeface="+mj-lt"/>
                <a:ea typeface="+mj-ea"/>
                <a:cs typeface="+mj-cs"/>
                <a:sym typeface="Helvetica" panose="020B0604020202020204" pitchFamily="34" charset="0"/>
              </a:defRPr>
            </a:lvl1pPr>
            <a:lvl2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4572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9144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13716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18288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755650">
              <a:lnSpc>
                <a:spcPct val="115000"/>
              </a:lnSpc>
            </a:pPr>
            <a:r>
              <a:rPr lang="pl-PL" altLang="pl-PL" sz="3000" b="1" dirty="0">
                <a:solidFill>
                  <a:srgbClr val="008BD2"/>
                </a:solidFill>
                <a:latin typeface="Calibri"/>
                <a:ea typeface="Avenir" charset="0"/>
                <a:cs typeface="Calibri"/>
              </a:rPr>
              <a:t>USTAWA </a:t>
            </a:r>
            <a:r>
              <a:rPr lang="pl-PL" altLang="pl-PL" sz="3000" b="1" dirty="0">
                <a:solidFill>
                  <a:srgbClr val="706E6F"/>
                </a:solidFill>
                <a:latin typeface="Calibri"/>
                <a:ea typeface="Avenir" charset="0"/>
                <a:cs typeface="Calibri"/>
              </a:rPr>
              <a:t>O ZINTEGROWANYM SYSTEMIE KWALIFIKACJI</a:t>
            </a:r>
            <a:endParaRPr lang="sv-SE" altLang="sv-SE" sz="3000" b="1" dirty="0">
              <a:solidFill>
                <a:srgbClr val="706E6F"/>
              </a:solidFill>
              <a:latin typeface="Calibri"/>
              <a:ea typeface="Avenir" charset="0"/>
              <a:cs typeface="Calibri"/>
            </a:endParaRPr>
          </a:p>
        </p:txBody>
      </p:sp>
      <p:sp>
        <p:nvSpPr>
          <p:cNvPr id="15" name="Rectangle 2">
            <a:extLst>
              <a:ext uri="{FF2B5EF4-FFF2-40B4-BE49-F238E27FC236}">
                <a16:creationId xmlns:a16="http://schemas.microsoft.com/office/drawing/2014/main" id="{53ADDA22-D8AA-459D-90F4-55751BB32AE1}"/>
              </a:ext>
            </a:extLst>
          </p:cNvPr>
          <p:cNvSpPr txBox="1">
            <a:spLocks noChangeArrowheads="1"/>
          </p:cNvSpPr>
          <p:nvPr/>
        </p:nvSpPr>
        <p:spPr>
          <a:xfrm>
            <a:off x="1301750" y="1949450"/>
            <a:ext cx="7543800" cy="3733800"/>
          </a:xfrm>
          <a:prstGeom prst="rect">
            <a:avLst/>
          </a:prstGeom>
        </p:spPr>
        <p:txBody>
          <a:bodyPr lIns="0" tIns="0" rIns="0" bIns="0"/>
          <a:lstStyle>
            <a:lvl1pPr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1pPr>
            <a:lvl2pPr marL="228600"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2pPr>
            <a:lvl3pPr marL="457200"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3pPr>
            <a:lvl4pPr marL="685800"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4pPr>
            <a:lvl5pPr marL="914400"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defTabSz="995363">
              <a:spcBef>
                <a:spcPts val="2000"/>
              </a:spcBef>
              <a:buClr>
                <a:srgbClr val="008BD2"/>
              </a:buClr>
              <a:buFont typeface="Wingdings" panose="05000000000000000000" pitchFamily="2" charset="2"/>
              <a:buChar char="ü"/>
            </a:pPr>
            <a:r>
              <a:rPr lang="pl-PL" sz="2400" dirty="0">
                <a:solidFill>
                  <a:srgbClr val="706E6F"/>
                </a:solidFill>
                <a:latin typeface="Calibri" panose="020F0502020204030204" pitchFamily="34" charset="0"/>
                <a:cs typeface="Calibri" panose="020F0502020204030204" pitchFamily="34" charset="0"/>
              </a:rPr>
              <a:t>Zintegrowany System Kwalifikacji </a:t>
            </a:r>
            <a:r>
              <a:rPr lang="pl-PL" sz="2400" b="1" dirty="0">
                <a:solidFill>
                  <a:srgbClr val="008BD2"/>
                </a:solidFill>
                <a:latin typeface="Calibri"/>
                <a:ea typeface="Avenir" charset="0"/>
                <a:cs typeface="Calibri"/>
              </a:rPr>
              <a:t>wprowadzono ustawą </a:t>
            </a:r>
            <a:br>
              <a:rPr lang="pl-PL" sz="2400" b="1" dirty="0">
                <a:solidFill>
                  <a:srgbClr val="008BD2"/>
                </a:solidFill>
                <a:latin typeface="Calibri"/>
                <a:ea typeface="Avenir" charset="0"/>
                <a:cs typeface="Calibri"/>
              </a:rPr>
            </a:br>
            <a:r>
              <a:rPr lang="pl-PL" sz="2400" b="1" dirty="0">
                <a:solidFill>
                  <a:srgbClr val="008BD2"/>
                </a:solidFill>
                <a:latin typeface="Calibri"/>
                <a:ea typeface="Avenir" charset="0"/>
                <a:cs typeface="Calibri"/>
              </a:rPr>
              <a:t>z dnia 22 grudnia 2015r.</a:t>
            </a:r>
            <a:r>
              <a:rPr lang="pl-PL" sz="2400" dirty="0">
                <a:solidFill>
                  <a:srgbClr val="706E6F"/>
                </a:solidFill>
                <a:latin typeface="Calibri" panose="020F0502020204030204" pitchFamily="34" charset="0"/>
                <a:cs typeface="Calibri" panose="020F0502020204030204" pitchFamily="34" charset="0"/>
              </a:rPr>
              <a:t>, która weszła w życie 15 stycznia 2016 r. </a:t>
            </a:r>
          </a:p>
          <a:p>
            <a:pPr marL="342900" lvl="1" indent="-342900" defTabSz="995363">
              <a:spcBef>
                <a:spcPts val="2000"/>
              </a:spcBef>
              <a:buClr>
                <a:srgbClr val="008BD2"/>
              </a:buClr>
              <a:buFont typeface="Wingdings" panose="05000000000000000000" pitchFamily="2" charset="2"/>
              <a:buChar char="ü"/>
            </a:pPr>
            <a:r>
              <a:rPr lang="pl-PL" sz="2400" dirty="0">
                <a:solidFill>
                  <a:srgbClr val="706E6F"/>
                </a:solidFill>
                <a:latin typeface="Calibri" panose="020F0502020204030204" pitchFamily="34" charset="0"/>
                <a:cs typeface="Calibri" panose="020F0502020204030204" pitchFamily="34" charset="0"/>
              </a:rPr>
              <a:t>ZSK jest odpowiedzią na zmiany zachodzące na rynku pracy oraz w gospodarce. </a:t>
            </a:r>
          </a:p>
        </p:txBody>
      </p:sp>
      <p:sp>
        <p:nvSpPr>
          <p:cNvPr id="5" name="Prostokąt 4"/>
          <p:cNvSpPr/>
          <p:nvPr/>
        </p:nvSpPr>
        <p:spPr bwMode="auto">
          <a:xfrm>
            <a:off x="10369550" y="120651"/>
            <a:ext cx="152400" cy="152400"/>
          </a:xfrm>
          <a:prstGeom prst="rect">
            <a:avLst/>
          </a:prstGeom>
          <a:solidFill>
            <a:srgbClr val="FFFFFF"/>
          </a:solidFill>
          <a:ln w="25400" cap="flat" cmpd="sng" algn="ctr">
            <a:solidFill>
              <a:srgbClr val="00A1E4"/>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45719" tIns="45719" rIns="45719" bIns="45719" numCol="1" rtlCol="0" anchor="t" anchorCtr="0" compatLnSpc="1">
            <a:prstTxWarp prst="textNoShape">
              <a:avLst/>
            </a:prstTxWarp>
          </a:bodyPr>
          <a:lstStyle/>
          <a:p>
            <a:pPr marL="457200" marR="0" indent="0" algn="l" defTabSz="914400" rtl="0" eaLnBrk="1" fontAlgn="base" latinLnBrk="0" hangingPunct="0">
              <a:lnSpc>
                <a:spcPct val="100000"/>
              </a:lnSpc>
              <a:spcBef>
                <a:spcPct val="0"/>
              </a:spcBef>
              <a:spcAft>
                <a:spcPct val="0"/>
              </a:spcAft>
              <a:buClrTx/>
              <a:buSzTx/>
              <a:buFontTx/>
              <a:buNone/>
              <a:tabLst/>
            </a:pPr>
            <a:endParaRPr kumimoji="0" lang="pl-PL"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385176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
            <a:extLst>
              <a:ext uri="{FF2B5EF4-FFF2-40B4-BE49-F238E27FC236}">
                <a16:creationId xmlns:a16="http://schemas.microsoft.com/office/drawing/2014/main" id="{6EFB4A86-5CC9-477D-B2C7-88D29337AE19}"/>
              </a:ext>
            </a:extLst>
          </p:cNvPr>
          <p:cNvSpPr txBox="1">
            <a:spLocks noChangeArrowheads="1"/>
          </p:cNvSpPr>
          <p:nvPr/>
        </p:nvSpPr>
        <p:spPr>
          <a:xfrm>
            <a:off x="1149350" y="654050"/>
            <a:ext cx="9601200" cy="685800"/>
          </a:xfrm>
          <a:prstGeom prst="rect">
            <a:avLst/>
          </a:prstGeom>
        </p:spPr>
        <p:txBody>
          <a:bodyPr lIns="0" tIns="0" rIns="0" bIns="0"/>
          <a:lstStyle>
            <a:lvl1pPr algn="l" defTabSz="457200" rtl="0" fontAlgn="base" hangingPunct="0">
              <a:spcBef>
                <a:spcPct val="0"/>
              </a:spcBef>
              <a:spcAft>
                <a:spcPct val="0"/>
              </a:spcAft>
              <a:defRPr sz="1200" kern="1200">
                <a:solidFill>
                  <a:srgbClr val="000000"/>
                </a:solidFill>
                <a:latin typeface="+mj-lt"/>
                <a:ea typeface="+mj-ea"/>
                <a:cs typeface="+mj-cs"/>
                <a:sym typeface="Helvetica" panose="020B0604020202020204" pitchFamily="34" charset="0"/>
              </a:defRPr>
            </a:lvl1pPr>
            <a:lvl2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4572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9144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13716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18288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755650">
              <a:lnSpc>
                <a:spcPct val="115000"/>
              </a:lnSpc>
            </a:pPr>
            <a:r>
              <a:rPr lang="pl-PL" altLang="pl-PL" sz="3000" b="1" dirty="0">
                <a:solidFill>
                  <a:srgbClr val="008BD2"/>
                </a:solidFill>
                <a:latin typeface="Calibri"/>
                <a:ea typeface="Avenir" charset="0"/>
                <a:cs typeface="Calibri"/>
              </a:rPr>
              <a:t>ZINTEGROWANY SYSTEM KWALIFIKACJI</a:t>
            </a:r>
            <a:endParaRPr lang="sv-SE" altLang="sv-SE" sz="3000" b="1" dirty="0">
              <a:solidFill>
                <a:srgbClr val="706E6F"/>
              </a:solidFill>
              <a:latin typeface="Calibri"/>
              <a:ea typeface="Avenir" charset="0"/>
              <a:cs typeface="Calibri"/>
            </a:endParaRPr>
          </a:p>
        </p:txBody>
      </p:sp>
      <p:sp>
        <p:nvSpPr>
          <p:cNvPr id="15" name="Rectangle 2">
            <a:extLst>
              <a:ext uri="{FF2B5EF4-FFF2-40B4-BE49-F238E27FC236}">
                <a16:creationId xmlns:a16="http://schemas.microsoft.com/office/drawing/2014/main" id="{53ADDA22-D8AA-459D-90F4-55751BB32AE1}"/>
              </a:ext>
            </a:extLst>
          </p:cNvPr>
          <p:cNvSpPr txBox="1">
            <a:spLocks noChangeArrowheads="1"/>
          </p:cNvSpPr>
          <p:nvPr/>
        </p:nvSpPr>
        <p:spPr>
          <a:xfrm>
            <a:off x="1301750" y="1949450"/>
            <a:ext cx="8257886" cy="5407314"/>
          </a:xfrm>
          <a:prstGeom prst="rect">
            <a:avLst/>
          </a:prstGeom>
        </p:spPr>
        <p:txBody>
          <a:bodyPr lIns="0" tIns="0" rIns="0" bIns="0"/>
          <a:lstStyle>
            <a:lvl1pPr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1pPr>
            <a:lvl2pPr marL="228600"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2pPr>
            <a:lvl3pPr marL="457200"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3pPr>
            <a:lvl4pPr marL="685800"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4pPr>
            <a:lvl5pPr marL="914400" algn="l" defTabSz="457200" rtl="0" fontAlgn="base" hangingPunct="0">
              <a:spcBef>
                <a:spcPct val="0"/>
              </a:spcBef>
              <a:spcAft>
                <a:spcPct val="0"/>
              </a:spcAft>
              <a:defRPr sz="1200" kern="1200">
                <a:solidFill>
                  <a:srgbClr val="000000"/>
                </a:solidFill>
                <a:latin typeface="+mn-lt"/>
                <a:ea typeface="+mn-ea"/>
                <a:cs typeface="+mn-cs"/>
                <a:sym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defTabSz="995363">
              <a:spcBef>
                <a:spcPts val="2000"/>
              </a:spcBef>
              <a:buClr>
                <a:srgbClr val="008BD2"/>
              </a:buClr>
            </a:pPr>
            <a:r>
              <a:rPr lang="pl-PL" sz="2400" b="1" dirty="0">
                <a:solidFill>
                  <a:srgbClr val="706E6F"/>
                </a:solidFill>
                <a:latin typeface="Calibri" panose="020F0502020204030204" pitchFamily="34" charset="0"/>
                <a:cs typeface="Calibri" panose="020F0502020204030204" pitchFamily="34" charset="0"/>
              </a:rPr>
              <a:t>CEL: </a:t>
            </a:r>
            <a:br>
              <a:rPr lang="pl-PL" sz="2400" b="1" dirty="0">
                <a:solidFill>
                  <a:srgbClr val="706E6F"/>
                </a:solidFill>
                <a:latin typeface="Calibri" panose="020F0502020204030204" pitchFamily="34" charset="0"/>
                <a:cs typeface="Calibri" panose="020F0502020204030204" pitchFamily="34" charset="0"/>
              </a:rPr>
            </a:br>
            <a:r>
              <a:rPr lang="pl-PL" sz="2400" b="1" dirty="0">
                <a:solidFill>
                  <a:srgbClr val="008BD2"/>
                </a:solidFill>
                <a:latin typeface="Calibri"/>
                <a:ea typeface="Avenir" charset="0"/>
                <a:cs typeface="Calibri"/>
              </a:rPr>
              <a:t>podniesienie poziomu kapitału ludzkiego </a:t>
            </a:r>
            <a:r>
              <a:rPr lang="pl-PL" sz="2400" dirty="0">
                <a:solidFill>
                  <a:srgbClr val="706E6F"/>
                </a:solidFill>
                <a:latin typeface="Calibri" panose="020F0502020204030204" pitchFamily="34" charset="0"/>
                <a:cs typeface="Calibri" panose="020F0502020204030204" pitchFamily="34" charset="0"/>
              </a:rPr>
              <a:t>w Polsce poprzez:</a:t>
            </a:r>
          </a:p>
          <a:p>
            <a:pPr marL="914400" lvl="3" indent="-457200" defTabSz="995363">
              <a:spcBef>
                <a:spcPts val="0"/>
              </a:spcBef>
              <a:buClr>
                <a:srgbClr val="008BD2"/>
              </a:buClr>
              <a:buFont typeface="Arial" panose="020B0604020202020204" pitchFamily="34" charset="0"/>
              <a:buChar char="•"/>
            </a:pPr>
            <a:r>
              <a:rPr lang="pl-PL" sz="2400" b="1" dirty="0">
                <a:solidFill>
                  <a:srgbClr val="706E6F"/>
                </a:solidFill>
                <a:latin typeface="Calibri" panose="020F0502020204030204" pitchFamily="34" charset="0"/>
                <a:cs typeface="Calibri" panose="020F0502020204030204" pitchFamily="34" charset="0"/>
              </a:rPr>
              <a:t>opisanie</a:t>
            </a:r>
          </a:p>
          <a:p>
            <a:pPr marL="914400" lvl="3" indent="-457200" defTabSz="995363">
              <a:spcBef>
                <a:spcPts val="0"/>
              </a:spcBef>
              <a:buClr>
                <a:srgbClr val="008BD2"/>
              </a:buClr>
              <a:buFont typeface="Arial" panose="020B0604020202020204" pitchFamily="34" charset="0"/>
              <a:buChar char="•"/>
            </a:pPr>
            <a:r>
              <a:rPr lang="pl-PL" sz="2400" b="1" dirty="0">
                <a:solidFill>
                  <a:srgbClr val="706E6F"/>
                </a:solidFill>
                <a:latin typeface="Calibri" panose="020F0502020204030204" pitchFamily="34" charset="0"/>
                <a:cs typeface="Calibri" panose="020F0502020204030204" pitchFamily="34" charset="0"/>
              </a:rPr>
              <a:t>uporządkowanie</a:t>
            </a:r>
          </a:p>
          <a:p>
            <a:pPr marL="914400" lvl="3" indent="-457200" defTabSz="995363">
              <a:spcBef>
                <a:spcPts val="0"/>
              </a:spcBef>
              <a:buClr>
                <a:srgbClr val="008BD2"/>
              </a:buClr>
              <a:buFont typeface="Arial" panose="020B0604020202020204" pitchFamily="34" charset="0"/>
              <a:buChar char="•"/>
            </a:pPr>
            <a:r>
              <a:rPr lang="pl-PL" sz="2400" b="1" dirty="0">
                <a:solidFill>
                  <a:srgbClr val="706E6F"/>
                </a:solidFill>
                <a:latin typeface="Calibri" panose="020F0502020204030204" pitchFamily="34" charset="0"/>
                <a:cs typeface="Calibri" panose="020F0502020204030204" pitchFamily="34" charset="0"/>
              </a:rPr>
              <a:t>zebranie </a:t>
            </a:r>
          </a:p>
          <a:p>
            <a:pPr marL="457200" lvl="3" defTabSz="995363">
              <a:spcBef>
                <a:spcPts val="0"/>
              </a:spcBef>
              <a:buClr>
                <a:srgbClr val="008BD2"/>
              </a:buClr>
            </a:pPr>
            <a:endParaRPr lang="pl-PL" sz="2400" b="1" dirty="0">
              <a:solidFill>
                <a:srgbClr val="706E6F"/>
              </a:solidFill>
              <a:latin typeface="Calibri" panose="020F0502020204030204" pitchFamily="34" charset="0"/>
              <a:cs typeface="Calibri" panose="020F0502020204030204" pitchFamily="34" charset="0"/>
            </a:endParaRPr>
          </a:p>
          <a:p>
            <a:pPr marL="0" lvl="1" defTabSz="995363">
              <a:spcBef>
                <a:spcPts val="0"/>
              </a:spcBef>
              <a:buClr>
                <a:srgbClr val="008BD2"/>
              </a:buClr>
            </a:pPr>
            <a:r>
              <a:rPr lang="pl-PL" sz="2400" b="1" dirty="0">
                <a:solidFill>
                  <a:srgbClr val="008BD2"/>
                </a:solidFill>
                <a:latin typeface="Calibri"/>
                <a:ea typeface="Avenir" charset="0"/>
                <a:cs typeface="Calibri"/>
              </a:rPr>
              <a:t>WSZYSTKICH KWALIFIKACJI </a:t>
            </a:r>
            <a:endParaRPr lang="pl-PL" sz="2400" dirty="0">
              <a:solidFill>
                <a:srgbClr val="706E6F"/>
              </a:solidFill>
              <a:latin typeface="Calibri" panose="020F0502020204030204" pitchFamily="34" charset="0"/>
              <a:cs typeface="Calibri" panose="020F0502020204030204" pitchFamily="34" charset="0"/>
            </a:endParaRPr>
          </a:p>
          <a:p>
            <a:pPr marL="0" lvl="1" defTabSz="995363">
              <a:spcBef>
                <a:spcPts val="0"/>
              </a:spcBef>
              <a:buClr>
                <a:srgbClr val="008BD2"/>
              </a:buClr>
            </a:pPr>
            <a:r>
              <a:rPr lang="pl-PL" sz="2400" dirty="0">
                <a:solidFill>
                  <a:srgbClr val="706E6F"/>
                </a:solidFill>
                <a:latin typeface="Calibri" panose="020F0502020204030204" pitchFamily="34" charset="0"/>
                <a:cs typeface="Calibri" panose="020F0502020204030204" pitchFamily="34" charset="0"/>
              </a:rPr>
              <a:t>w jednym, powszechnie dostępnym rejestrze -</a:t>
            </a:r>
            <a:br>
              <a:rPr lang="pl-PL" sz="2400" dirty="0">
                <a:solidFill>
                  <a:srgbClr val="706E6F"/>
                </a:solidFill>
                <a:latin typeface="Calibri" panose="020F0502020204030204" pitchFamily="34" charset="0"/>
                <a:cs typeface="Calibri" panose="020F0502020204030204" pitchFamily="34" charset="0"/>
              </a:rPr>
            </a:br>
            <a:r>
              <a:rPr lang="pl-PL" sz="2400" b="1" dirty="0">
                <a:solidFill>
                  <a:srgbClr val="706E6F"/>
                </a:solidFill>
                <a:latin typeface="Calibri" panose="020F0502020204030204" pitchFamily="34" charset="0"/>
                <a:cs typeface="Calibri" panose="020F0502020204030204" pitchFamily="34" charset="0"/>
              </a:rPr>
              <a:t>ZINTEGROWANYM REJESTRZE KWALIFIKACJI (ZRK).</a:t>
            </a:r>
          </a:p>
        </p:txBody>
      </p:sp>
    </p:spTree>
    <p:extLst>
      <p:ext uri="{BB962C8B-B14F-4D97-AF65-F5344CB8AC3E}">
        <p14:creationId xmlns:p14="http://schemas.microsoft.com/office/powerpoint/2010/main" val="419166646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
            <a:extLst>
              <a:ext uri="{FF2B5EF4-FFF2-40B4-BE49-F238E27FC236}">
                <a16:creationId xmlns:a16="http://schemas.microsoft.com/office/drawing/2014/main" id="{6EFB4A86-5CC9-477D-B2C7-88D29337AE19}"/>
              </a:ext>
            </a:extLst>
          </p:cNvPr>
          <p:cNvSpPr txBox="1">
            <a:spLocks noChangeArrowheads="1"/>
          </p:cNvSpPr>
          <p:nvPr/>
        </p:nvSpPr>
        <p:spPr>
          <a:xfrm>
            <a:off x="1469543" y="569677"/>
            <a:ext cx="7633559" cy="545254"/>
          </a:xfrm>
          <a:prstGeom prst="rect">
            <a:avLst/>
          </a:prstGeom>
        </p:spPr>
        <p:txBody>
          <a:bodyPr lIns="0" tIns="0" rIns="0" bIns="0"/>
          <a:lstStyle>
            <a:lvl1pPr algn="l" defTabSz="457200" rtl="0" fontAlgn="base" hangingPunct="0">
              <a:spcBef>
                <a:spcPct val="0"/>
              </a:spcBef>
              <a:spcAft>
                <a:spcPct val="0"/>
              </a:spcAft>
              <a:defRPr sz="1200" kern="1200">
                <a:solidFill>
                  <a:srgbClr val="000000"/>
                </a:solidFill>
                <a:latin typeface="+mj-lt"/>
                <a:ea typeface="+mj-ea"/>
                <a:cs typeface="+mj-cs"/>
                <a:sym typeface="Helvetica" panose="020B0604020202020204" pitchFamily="34" charset="0"/>
              </a:defRPr>
            </a:lvl1pPr>
            <a:lvl2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4572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9144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13716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1828800" algn="l" defTabSz="457200" rtl="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600785">
              <a:lnSpc>
                <a:spcPct val="115000"/>
              </a:lnSpc>
            </a:pPr>
            <a:r>
              <a:rPr lang="pl-PL" altLang="sv-SE" sz="3000" b="1" dirty="0">
                <a:solidFill>
                  <a:srgbClr val="008BD2"/>
                </a:solidFill>
                <a:latin typeface="Calibri"/>
                <a:ea typeface="Avenir" charset="0"/>
                <a:cs typeface="Calibri"/>
                <a:sym typeface="Avenir" charset="0"/>
              </a:rPr>
              <a:t>ZINTEGROWANY SYSTEM KWALIFIKACJI </a:t>
            </a:r>
            <a:r>
              <a:rPr lang="pl-PL" altLang="sv-SE" sz="3000" b="1" dirty="0">
                <a:solidFill>
                  <a:srgbClr val="706E6F"/>
                </a:solidFill>
                <a:latin typeface="Calibri"/>
                <a:ea typeface="Avenir" charset="0"/>
                <a:cs typeface="Calibri"/>
                <a:sym typeface="Avenir" charset="0"/>
              </a:rPr>
              <a:t> </a:t>
            </a:r>
            <a:br>
              <a:rPr lang="pl-PL" altLang="sv-SE" sz="3000" b="1" dirty="0">
                <a:solidFill>
                  <a:srgbClr val="706E6F"/>
                </a:solidFill>
                <a:latin typeface="Calibri"/>
                <a:ea typeface="Avenir" charset="0"/>
                <a:cs typeface="Calibri"/>
                <a:sym typeface="Avenir" charset="0"/>
              </a:rPr>
            </a:br>
            <a:r>
              <a:rPr lang="pl-PL" altLang="sv-SE" sz="3000" b="1" dirty="0">
                <a:solidFill>
                  <a:schemeClr val="tx1">
                    <a:lumMod val="65000"/>
                    <a:lumOff val="35000"/>
                  </a:schemeClr>
                </a:solidFill>
                <a:latin typeface="Calibri"/>
                <a:ea typeface="Avenir" charset="0"/>
                <a:cs typeface="Calibri"/>
                <a:sym typeface="Avenir" charset="0"/>
              </a:rPr>
              <a:t>STAN PRAC NAD WDROŻENIEM</a:t>
            </a:r>
            <a:endParaRPr lang="sv-SE" altLang="sv-SE" sz="3000" b="1"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3" name="Prostokąt 2"/>
          <p:cNvSpPr/>
          <p:nvPr/>
        </p:nvSpPr>
        <p:spPr>
          <a:xfrm>
            <a:off x="1902220" y="3959068"/>
            <a:ext cx="1454011" cy="1736245"/>
          </a:xfrm>
          <a:prstGeom prst="rect">
            <a:avLst/>
          </a:prstGeom>
        </p:spPr>
        <p:txBody>
          <a:bodyPr wrap="square">
            <a:spAutoFit/>
          </a:bodyPr>
          <a:lstStyle/>
          <a:p>
            <a:pPr marL="0" lvl="1" algn="ctr" defTabSz="791371">
              <a:spcBef>
                <a:spcPts val="795"/>
              </a:spcBef>
              <a:buClr>
                <a:srgbClr val="00A0E3"/>
              </a:buClr>
            </a:pPr>
            <a:r>
              <a:rPr lang="pl-PL" altLang="pl-PL" sz="1431" b="1" dirty="0">
                <a:solidFill>
                  <a:srgbClr val="706E6F"/>
                </a:solidFill>
                <a:latin typeface="Calibri" panose="020F0502020204030204" pitchFamily="34" charset="0"/>
                <a:cs typeface="Calibri" panose="020F0502020204030204" pitchFamily="34" charset="0"/>
              </a:rPr>
              <a:t>ZŁOŻONYCH </a:t>
            </a:r>
            <a:r>
              <a:rPr lang="en-US" altLang="pl-PL" sz="1431" b="1" dirty="0">
                <a:solidFill>
                  <a:srgbClr val="706E6F"/>
                </a:solidFill>
                <a:latin typeface="Calibri" panose="020F0502020204030204" pitchFamily="34" charset="0"/>
                <a:cs typeface="Calibri" panose="020F0502020204030204" pitchFamily="34" charset="0"/>
              </a:rPr>
              <a:t>WNIOSKÓW </a:t>
            </a:r>
            <a:br>
              <a:rPr lang="en-US" altLang="pl-PL" sz="1431" b="1" dirty="0">
                <a:solidFill>
                  <a:srgbClr val="706E6F"/>
                </a:solidFill>
                <a:latin typeface="Calibri" panose="020F0502020204030204" pitchFamily="34" charset="0"/>
                <a:cs typeface="Calibri" panose="020F0502020204030204" pitchFamily="34" charset="0"/>
              </a:rPr>
            </a:br>
            <a:r>
              <a:rPr lang="en-US" altLang="pl-PL" sz="1431" b="1" dirty="0">
                <a:solidFill>
                  <a:srgbClr val="706E6F"/>
                </a:solidFill>
                <a:latin typeface="Calibri" panose="020F0502020204030204" pitchFamily="34" charset="0"/>
                <a:cs typeface="Calibri" panose="020F0502020204030204" pitchFamily="34" charset="0"/>
              </a:rPr>
              <a:t>O WŁĄCZENIE KWALIFIKACJI RYNKOW</a:t>
            </a:r>
            <a:r>
              <a:rPr lang="pl-PL" altLang="pl-PL" sz="1431" b="1" dirty="0">
                <a:solidFill>
                  <a:srgbClr val="706E6F"/>
                </a:solidFill>
                <a:latin typeface="Calibri" panose="020F0502020204030204" pitchFamily="34" charset="0"/>
                <a:cs typeface="Calibri" panose="020F0502020204030204" pitchFamily="34" charset="0"/>
              </a:rPr>
              <a:t>YCH I W RZEMIOŚLE</a:t>
            </a:r>
            <a:endParaRPr lang="en-US" altLang="pl-PL" sz="1431" b="1" dirty="0">
              <a:solidFill>
                <a:srgbClr val="706E6F"/>
              </a:solidFill>
              <a:latin typeface="Calibri" panose="020F0502020204030204" pitchFamily="34" charset="0"/>
              <a:cs typeface="Calibri" panose="020F0502020204030204" pitchFamily="34" charset="0"/>
            </a:endParaRPr>
          </a:p>
          <a:p>
            <a:pPr marL="0" lvl="1" algn="ctr" defTabSz="791371">
              <a:spcBef>
                <a:spcPts val="795"/>
              </a:spcBef>
              <a:buClr>
                <a:srgbClr val="00A0E3"/>
              </a:buClr>
            </a:pPr>
            <a:endParaRPr lang="en-US" altLang="pl-PL" sz="1431" b="1" dirty="0">
              <a:solidFill>
                <a:srgbClr val="706E6F"/>
              </a:solidFill>
              <a:latin typeface="Calibri" panose="020F0502020204030204" pitchFamily="34" charset="0"/>
              <a:cs typeface="Calibri" panose="020F0502020204030204" pitchFamily="34" charset="0"/>
            </a:endParaRPr>
          </a:p>
        </p:txBody>
      </p:sp>
      <p:sp>
        <p:nvSpPr>
          <p:cNvPr id="4" name="Owal 3"/>
          <p:cNvSpPr/>
          <p:nvPr/>
        </p:nvSpPr>
        <p:spPr bwMode="auto">
          <a:xfrm>
            <a:off x="1826489" y="2445406"/>
            <a:ext cx="1514595" cy="1514595"/>
          </a:xfrm>
          <a:prstGeom prst="ellipse">
            <a:avLst/>
          </a:prstGeom>
          <a:solidFill>
            <a:srgbClr val="008BD2"/>
          </a:solidFill>
          <a:ln w="25400" cap="flat" cmpd="sng" algn="ctr">
            <a:noFill/>
            <a:prstDash val="solid"/>
            <a:round/>
            <a:headEnd type="none" w="med" len="med"/>
            <a:tailEnd type="none" w="med" len="med"/>
          </a:ln>
          <a:effectLst/>
        </p:spPr>
        <p:txBody>
          <a:bodyPr vert="horz" wrap="square" lIns="36350" tIns="37209" rIns="36350" bIns="36350" numCol="1" rtlCol="0" anchor="ctr" anchorCtr="0" compatLnSpc="1">
            <a:prstTxWarp prst="textNoShape">
              <a:avLst/>
            </a:prstTxWarp>
          </a:bodyPr>
          <a:lstStyle/>
          <a:p>
            <a:pPr marL="363501" defTabSz="727000" fontAlgn="base" hangingPunct="0">
              <a:spcBef>
                <a:spcPct val="0"/>
              </a:spcBef>
              <a:spcAft>
                <a:spcPct val="0"/>
              </a:spcAft>
            </a:pPr>
            <a:endParaRPr lang="pl-PL" sz="1908">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1" name="Prostokąt 10"/>
          <p:cNvSpPr/>
          <p:nvPr/>
        </p:nvSpPr>
        <p:spPr>
          <a:xfrm>
            <a:off x="3356231" y="4068618"/>
            <a:ext cx="2120433" cy="973087"/>
          </a:xfrm>
          <a:prstGeom prst="rect">
            <a:avLst/>
          </a:prstGeom>
        </p:spPr>
        <p:txBody>
          <a:bodyPr wrap="square">
            <a:spAutoFit/>
          </a:bodyPr>
          <a:lstStyle/>
          <a:p>
            <a:pPr marL="0" lvl="1" algn="ctr" defTabSz="791371">
              <a:spcBef>
                <a:spcPts val="795"/>
              </a:spcBef>
              <a:buClr>
                <a:srgbClr val="00A0E3"/>
              </a:buClr>
            </a:pPr>
            <a:r>
              <a:rPr lang="en-US" altLang="pl-PL" sz="1431" b="1" dirty="0">
                <a:solidFill>
                  <a:srgbClr val="706E6F"/>
                </a:solidFill>
                <a:latin typeface="Calibri" panose="020F0502020204030204" pitchFamily="34" charset="0"/>
                <a:cs typeface="Calibri" panose="020F0502020204030204" pitchFamily="34" charset="0"/>
              </a:rPr>
              <a:t>KWALIFIKACJ</a:t>
            </a:r>
            <a:r>
              <a:rPr lang="pl-PL" altLang="pl-PL" sz="1431" b="1" dirty="0">
                <a:solidFill>
                  <a:srgbClr val="706E6F"/>
                </a:solidFill>
                <a:latin typeface="Calibri" panose="020F0502020204030204" pitchFamily="34" charset="0"/>
                <a:cs typeface="Calibri" panose="020F0502020204030204" pitchFamily="34" charset="0"/>
              </a:rPr>
              <a:t>I</a:t>
            </a:r>
            <a:r>
              <a:rPr lang="en-US" altLang="pl-PL" sz="1431" b="1" dirty="0">
                <a:solidFill>
                  <a:srgbClr val="706E6F"/>
                </a:solidFill>
                <a:latin typeface="Calibri" panose="020F0502020204030204" pitchFamily="34" charset="0"/>
                <a:cs typeface="Calibri" panose="020F0502020204030204" pitchFamily="34" charset="0"/>
              </a:rPr>
              <a:t> RYNKOW</a:t>
            </a:r>
            <a:r>
              <a:rPr lang="pl-PL" altLang="pl-PL" sz="1431" b="1" dirty="0">
                <a:solidFill>
                  <a:srgbClr val="706E6F"/>
                </a:solidFill>
                <a:latin typeface="Calibri" panose="020F0502020204030204" pitchFamily="34" charset="0"/>
                <a:cs typeface="Calibri" panose="020F0502020204030204" pitchFamily="34" charset="0"/>
              </a:rPr>
              <a:t>E I W RZEMIOŚLE</a:t>
            </a:r>
            <a:br>
              <a:rPr lang="en-US" altLang="pl-PL" sz="1431" b="1" dirty="0">
                <a:solidFill>
                  <a:srgbClr val="706E6F"/>
                </a:solidFill>
                <a:latin typeface="Calibri" panose="020F0502020204030204" pitchFamily="34" charset="0"/>
                <a:cs typeface="Calibri" panose="020F0502020204030204" pitchFamily="34" charset="0"/>
              </a:rPr>
            </a:br>
            <a:r>
              <a:rPr lang="en-US" altLang="pl-PL" sz="1431" b="1" dirty="0">
                <a:solidFill>
                  <a:srgbClr val="706E6F"/>
                </a:solidFill>
                <a:latin typeface="Calibri" panose="020F0502020204030204" pitchFamily="34" charset="0"/>
                <a:cs typeface="Calibri" panose="020F0502020204030204" pitchFamily="34" charset="0"/>
              </a:rPr>
              <a:t>W ZSK </a:t>
            </a:r>
            <a:br>
              <a:rPr lang="en-US" altLang="pl-PL" sz="1431" b="1" dirty="0">
                <a:solidFill>
                  <a:srgbClr val="706E6F"/>
                </a:solidFill>
                <a:latin typeface="Calibri" panose="020F0502020204030204" pitchFamily="34" charset="0"/>
                <a:cs typeface="Calibri" panose="020F0502020204030204" pitchFamily="34" charset="0"/>
              </a:rPr>
            </a:br>
            <a:endParaRPr lang="en-US" altLang="pl-PL" sz="1431" b="1" dirty="0">
              <a:solidFill>
                <a:srgbClr val="706E6F"/>
              </a:solidFill>
              <a:latin typeface="Calibri" panose="020F0502020204030204" pitchFamily="34" charset="0"/>
              <a:cs typeface="Calibri" panose="020F0502020204030204" pitchFamily="34" charset="0"/>
            </a:endParaRPr>
          </a:p>
        </p:txBody>
      </p:sp>
      <p:sp>
        <p:nvSpPr>
          <p:cNvPr id="7" name="Owal 6"/>
          <p:cNvSpPr/>
          <p:nvPr/>
        </p:nvSpPr>
        <p:spPr bwMode="auto">
          <a:xfrm>
            <a:off x="3659149" y="2445406"/>
            <a:ext cx="1514595" cy="1514595"/>
          </a:xfrm>
          <a:prstGeom prst="ellipse">
            <a:avLst/>
          </a:prstGeom>
          <a:solidFill>
            <a:srgbClr val="FFC000"/>
          </a:solidFill>
          <a:ln w="25400" cap="flat" cmpd="sng" algn="ctr">
            <a:noFill/>
            <a:prstDash val="solid"/>
            <a:round/>
            <a:headEnd type="none" w="med" len="med"/>
            <a:tailEnd type="none" w="med" len="med"/>
          </a:ln>
          <a:effectLst/>
        </p:spPr>
        <p:txBody>
          <a:bodyPr vert="horz" wrap="square" lIns="36350" tIns="37209" rIns="36350" bIns="36350" numCol="1" rtlCol="0" anchor="ctr" anchorCtr="0" compatLnSpc="1">
            <a:prstTxWarp prst="textNoShape">
              <a:avLst/>
            </a:prstTxWarp>
          </a:bodyPr>
          <a:lstStyle/>
          <a:p>
            <a:pPr marL="363501" defTabSz="727000" fontAlgn="base" hangingPunct="0">
              <a:spcBef>
                <a:spcPct val="0"/>
              </a:spcBef>
              <a:spcAft>
                <a:spcPct val="0"/>
              </a:spcAft>
            </a:pPr>
            <a:endParaRPr lang="pl-PL" sz="1908"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5" name="Prostokąt 14"/>
          <p:cNvSpPr/>
          <p:nvPr/>
        </p:nvSpPr>
        <p:spPr>
          <a:xfrm>
            <a:off x="3659149" y="2788983"/>
            <a:ext cx="1514595" cy="826508"/>
          </a:xfrm>
          <a:prstGeom prst="rect">
            <a:avLst/>
          </a:prstGeom>
        </p:spPr>
        <p:txBody>
          <a:bodyPr wrap="square">
            <a:spAutoFit/>
          </a:bodyPr>
          <a:lstStyle/>
          <a:p>
            <a:pPr marL="0" lvl="1" algn="ctr" defTabSz="791371">
              <a:spcBef>
                <a:spcPts val="795"/>
              </a:spcBef>
              <a:buClr>
                <a:srgbClr val="00A0E3"/>
              </a:buClr>
            </a:pPr>
            <a:r>
              <a:rPr lang="pl-PL" altLang="pl-PL" sz="4771" b="1" dirty="0">
                <a:solidFill>
                  <a:srgbClr val="002060"/>
                </a:solidFill>
                <a:latin typeface="Calibri" panose="020F0502020204030204" pitchFamily="34" charset="0"/>
                <a:cs typeface="Calibri" panose="020F0502020204030204" pitchFamily="34" charset="0"/>
              </a:rPr>
              <a:t>56</a:t>
            </a:r>
            <a:endParaRPr lang="en-US" altLang="pl-PL" sz="4771" b="1" dirty="0">
              <a:solidFill>
                <a:srgbClr val="002060"/>
              </a:solidFill>
              <a:latin typeface="Calibri" panose="020F0502020204030204" pitchFamily="34" charset="0"/>
              <a:cs typeface="Calibri" panose="020F0502020204030204" pitchFamily="34" charset="0"/>
            </a:endParaRPr>
          </a:p>
        </p:txBody>
      </p:sp>
      <p:sp>
        <p:nvSpPr>
          <p:cNvPr id="12" name="Prostokąt 11"/>
          <p:cNvSpPr/>
          <p:nvPr/>
        </p:nvSpPr>
        <p:spPr>
          <a:xfrm>
            <a:off x="5450443" y="4068619"/>
            <a:ext cx="1635763" cy="973087"/>
          </a:xfrm>
          <a:prstGeom prst="rect">
            <a:avLst/>
          </a:prstGeom>
        </p:spPr>
        <p:txBody>
          <a:bodyPr wrap="square">
            <a:spAutoFit/>
          </a:bodyPr>
          <a:lstStyle/>
          <a:p>
            <a:pPr marL="0" lvl="1" algn="ctr" defTabSz="791371">
              <a:spcBef>
                <a:spcPts val="795"/>
              </a:spcBef>
              <a:buClr>
                <a:srgbClr val="00A0E3"/>
              </a:buClr>
            </a:pPr>
            <a:r>
              <a:rPr lang="en-US" altLang="pl-PL" sz="1431" b="1" dirty="0">
                <a:solidFill>
                  <a:srgbClr val="706E6F"/>
                </a:solidFill>
                <a:latin typeface="Calibri" panose="020F0502020204030204" pitchFamily="34" charset="0"/>
                <a:cs typeface="Calibri" panose="020F0502020204030204" pitchFamily="34" charset="0"/>
              </a:rPr>
              <a:t>WŁĄCZONYCH KWALIFIKACJI </a:t>
            </a:r>
            <a:br>
              <a:rPr lang="en-US" altLang="pl-PL" sz="1431" b="1" dirty="0">
                <a:solidFill>
                  <a:srgbClr val="706E6F"/>
                </a:solidFill>
                <a:latin typeface="Calibri" panose="020F0502020204030204" pitchFamily="34" charset="0"/>
                <a:cs typeface="Calibri" panose="020F0502020204030204" pitchFamily="34" charset="0"/>
              </a:rPr>
            </a:br>
            <a:r>
              <a:rPr lang="en-US" altLang="pl-PL" sz="1431" b="1" dirty="0">
                <a:solidFill>
                  <a:srgbClr val="706E6F"/>
                </a:solidFill>
                <a:latin typeface="Calibri" panose="020F0502020204030204" pitchFamily="34" charset="0"/>
                <a:cs typeface="Calibri" panose="020F0502020204030204" pitchFamily="34" charset="0"/>
              </a:rPr>
              <a:t>ZE SZKOLNICTWA WYŻSZEGO</a:t>
            </a:r>
          </a:p>
        </p:txBody>
      </p:sp>
      <p:sp>
        <p:nvSpPr>
          <p:cNvPr id="8" name="Owal 7"/>
          <p:cNvSpPr/>
          <p:nvPr/>
        </p:nvSpPr>
        <p:spPr bwMode="auto">
          <a:xfrm>
            <a:off x="5511027" y="2445406"/>
            <a:ext cx="1514595" cy="1514595"/>
          </a:xfrm>
          <a:prstGeom prst="ellipse">
            <a:avLst/>
          </a:prstGeom>
          <a:solidFill>
            <a:srgbClr val="008BD2"/>
          </a:solidFill>
          <a:ln w="25400" cap="flat" cmpd="sng" algn="ctr">
            <a:noFill/>
            <a:prstDash val="solid"/>
            <a:round/>
            <a:headEnd type="none" w="med" len="med"/>
            <a:tailEnd type="none" w="med" len="med"/>
          </a:ln>
          <a:effectLst/>
        </p:spPr>
        <p:txBody>
          <a:bodyPr vert="horz" wrap="square" lIns="36350" tIns="37209" rIns="36350" bIns="36350" numCol="1" rtlCol="0" anchor="ctr" anchorCtr="0" compatLnSpc="1">
            <a:prstTxWarp prst="textNoShape">
              <a:avLst/>
            </a:prstTxWarp>
          </a:bodyPr>
          <a:lstStyle/>
          <a:p>
            <a:pPr marL="363501" defTabSz="727000" fontAlgn="base" hangingPunct="0">
              <a:spcBef>
                <a:spcPct val="0"/>
              </a:spcBef>
              <a:spcAft>
                <a:spcPct val="0"/>
              </a:spcAft>
            </a:pPr>
            <a:endParaRPr lang="pl-PL" sz="1908">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6" name="Prostokąt 15"/>
          <p:cNvSpPr/>
          <p:nvPr/>
        </p:nvSpPr>
        <p:spPr>
          <a:xfrm>
            <a:off x="5480735" y="2788983"/>
            <a:ext cx="1575179" cy="826508"/>
          </a:xfrm>
          <a:prstGeom prst="rect">
            <a:avLst/>
          </a:prstGeom>
        </p:spPr>
        <p:txBody>
          <a:bodyPr wrap="square">
            <a:spAutoFit/>
          </a:bodyPr>
          <a:lstStyle/>
          <a:p>
            <a:pPr marL="0" lvl="1" algn="ctr" defTabSz="791371">
              <a:spcBef>
                <a:spcPts val="795"/>
              </a:spcBef>
              <a:buClr>
                <a:srgbClr val="00A0E3"/>
              </a:buClr>
            </a:pPr>
            <a:r>
              <a:rPr lang="en-US" altLang="pl-PL" sz="4771" b="1" dirty="0">
                <a:solidFill>
                  <a:srgbClr val="002060"/>
                </a:solidFill>
                <a:latin typeface="Calibri" panose="020F0502020204030204" pitchFamily="34" charset="0"/>
                <a:cs typeface="Calibri" panose="020F0502020204030204" pitchFamily="34" charset="0"/>
              </a:rPr>
              <a:t>90</a:t>
            </a:r>
            <a:r>
              <a:rPr lang="pl-PL" altLang="pl-PL" sz="4771" b="1" dirty="0">
                <a:solidFill>
                  <a:srgbClr val="002060"/>
                </a:solidFill>
                <a:latin typeface="Calibri" panose="020F0502020204030204" pitchFamily="34" charset="0"/>
                <a:cs typeface="Calibri" panose="020F0502020204030204" pitchFamily="34" charset="0"/>
              </a:rPr>
              <a:t>22</a:t>
            </a:r>
            <a:endParaRPr lang="en-US" altLang="pl-PL" sz="4771" b="1" dirty="0">
              <a:solidFill>
                <a:srgbClr val="002060"/>
              </a:solidFill>
              <a:latin typeface="Calibri" panose="020F0502020204030204" pitchFamily="34" charset="0"/>
              <a:cs typeface="Calibri" panose="020F0502020204030204" pitchFamily="34" charset="0"/>
            </a:endParaRPr>
          </a:p>
        </p:txBody>
      </p:sp>
      <p:sp>
        <p:nvSpPr>
          <p:cNvPr id="13" name="Prostokąt 12"/>
          <p:cNvSpPr/>
          <p:nvPr/>
        </p:nvSpPr>
        <p:spPr>
          <a:xfrm>
            <a:off x="7267957" y="4068618"/>
            <a:ext cx="1696346" cy="1760738"/>
          </a:xfrm>
          <a:prstGeom prst="rect">
            <a:avLst/>
          </a:prstGeom>
        </p:spPr>
        <p:txBody>
          <a:bodyPr wrap="square">
            <a:spAutoFit/>
          </a:bodyPr>
          <a:lstStyle/>
          <a:p>
            <a:pPr marL="0" lvl="1" algn="ctr" defTabSz="791371">
              <a:spcBef>
                <a:spcPts val="795"/>
              </a:spcBef>
              <a:buClr>
                <a:srgbClr val="00A0E3"/>
              </a:buClr>
            </a:pPr>
            <a:r>
              <a:rPr lang="en-US" altLang="pl-PL" sz="1431" b="1" dirty="0">
                <a:solidFill>
                  <a:srgbClr val="706E6F"/>
                </a:solidFill>
                <a:latin typeface="Calibri" panose="020F0502020204030204" pitchFamily="34" charset="0"/>
                <a:cs typeface="Calibri" panose="020F0502020204030204" pitchFamily="34" charset="0"/>
              </a:rPr>
              <a:t>WŁĄCZONE KWALIFIKACJE </a:t>
            </a:r>
            <a:br>
              <a:rPr lang="en-US" altLang="pl-PL" sz="1431" b="1" dirty="0">
                <a:solidFill>
                  <a:srgbClr val="706E6F"/>
                </a:solidFill>
                <a:latin typeface="Calibri" panose="020F0502020204030204" pitchFamily="34" charset="0"/>
                <a:cs typeface="Calibri" panose="020F0502020204030204" pitchFamily="34" charset="0"/>
              </a:rPr>
            </a:br>
            <a:r>
              <a:rPr lang="en-US" altLang="pl-PL" sz="1431" b="1" dirty="0">
                <a:solidFill>
                  <a:srgbClr val="706E6F"/>
                </a:solidFill>
                <a:latin typeface="Calibri" panose="020F0502020204030204" pitchFamily="34" charset="0"/>
                <a:cs typeface="Calibri" panose="020F0502020204030204" pitchFamily="34" charset="0"/>
              </a:rPr>
              <a:t>Z SYSTEMU </a:t>
            </a:r>
            <a:br>
              <a:rPr lang="en-US" altLang="pl-PL" sz="1431" b="1" dirty="0">
                <a:solidFill>
                  <a:srgbClr val="706E6F"/>
                </a:solidFill>
                <a:latin typeface="Calibri" panose="020F0502020204030204" pitchFamily="34" charset="0"/>
                <a:cs typeface="Calibri" panose="020F0502020204030204" pitchFamily="34" charset="0"/>
              </a:rPr>
            </a:br>
            <a:r>
              <a:rPr lang="en-US" altLang="pl-PL" sz="1431" b="1" dirty="0">
                <a:solidFill>
                  <a:srgbClr val="706E6F"/>
                </a:solidFill>
                <a:latin typeface="Calibri" panose="020F0502020204030204" pitchFamily="34" charset="0"/>
                <a:cs typeface="Calibri" panose="020F0502020204030204" pitchFamily="34" charset="0"/>
              </a:rPr>
              <a:t>OŚWIATY </a:t>
            </a:r>
            <a:br>
              <a:rPr lang="en-US" altLang="pl-PL" sz="1590" b="1" dirty="0">
                <a:solidFill>
                  <a:srgbClr val="706E6F"/>
                </a:solidFill>
                <a:latin typeface="Calibri" panose="020F0502020204030204" pitchFamily="34" charset="0"/>
                <a:cs typeface="Calibri" panose="020F0502020204030204" pitchFamily="34" charset="0"/>
              </a:rPr>
            </a:br>
            <a:r>
              <a:rPr lang="en-US" altLang="pl-PL" sz="1113" b="1" dirty="0">
                <a:solidFill>
                  <a:srgbClr val="706E6F"/>
                </a:solidFill>
                <a:latin typeface="Calibri" panose="020F0502020204030204" pitchFamily="34" charset="0"/>
                <a:cs typeface="Calibri" panose="020F0502020204030204" pitchFamily="34" charset="0"/>
              </a:rPr>
              <a:t>(W WIĘKSZOŚCI</a:t>
            </a:r>
            <a:r>
              <a:rPr lang="pl-PL" altLang="pl-PL" sz="1113" b="1" dirty="0">
                <a:solidFill>
                  <a:srgbClr val="706E6F"/>
                </a:solidFill>
                <a:latin typeface="Calibri" panose="020F0502020204030204" pitchFamily="34" charset="0"/>
                <a:cs typeface="Calibri" panose="020F0502020204030204" pitchFamily="34" charset="0"/>
              </a:rPr>
              <a:t> ZE </a:t>
            </a:r>
            <a:r>
              <a:rPr lang="en-US" altLang="pl-PL" sz="1113" b="1" dirty="0">
                <a:solidFill>
                  <a:srgbClr val="706E6F"/>
                </a:solidFill>
                <a:latin typeface="Calibri" panose="020F0502020204030204" pitchFamily="34" charset="0"/>
                <a:cs typeface="Calibri" panose="020F0502020204030204" pitchFamily="34" charset="0"/>
              </a:rPr>
              <a:t>SZKOLNICTWA ZAWODOWEGO)</a:t>
            </a:r>
          </a:p>
          <a:p>
            <a:pPr marL="0" lvl="1" algn="ctr" defTabSz="791371">
              <a:spcBef>
                <a:spcPts val="795"/>
              </a:spcBef>
              <a:buClr>
                <a:srgbClr val="00A0E3"/>
              </a:buClr>
            </a:pPr>
            <a:endParaRPr lang="en-US" altLang="pl-PL" sz="1113" b="1" dirty="0">
              <a:solidFill>
                <a:srgbClr val="706E6F"/>
              </a:solidFill>
              <a:latin typeface="Calibri" panose="020F0502020204030204" pitchFamily="34" charset="0"/>
              <a:cs typeface="Calibri" panose="020F0502020204030204" pitchFamily="34" charset="0"/>
            </a:endParaRPr>
          </a:p>
        </p:txBody>
      </p:sp>
      <p:sp>
        <p:nvSpPr>
          <p:cNvPr id="9" name="Owal 8"/>
          <p:cNvSpPr/>
          <p:nvPr/>
        </p:nvSpPr>
        <p:spPr bwMode="auto">
          <a:xfrm>
            <a:off x="7358833" y="2445406"/>
            <a:ext cx="1514595" cy="1514595"/>
          </a:xfrm>
          <a:prstGeom prst="ellipse">
            <a:avLst/>
          </a:prstGeom>
          <a:solidFill>
            <a:srgbClr val="008BD2"/>
          </a:solidFill>
          <a:ln w="25400" cap="flat" cmpd="sng" algn="ctr">
            <a:noFill/>
            <a:prstDash val="solid"/>
            <a:round/>
            <a:headEnd type="none" w="med" len="med"/>
            <a:tailEnd type="none" w="med" len="med"/>
          </a:ln>
          <a:effectLst/>
        </p:spPr>
        <p:txBody>
          <a:bodyPr vert="horz" wrap="square" lIns="36350" tIns="37209" rIns="36350" bIns="36350" numCol="1" rtlCol="0" anchor="ctr" anchorCtr="0" compatLnSpc="1">
            <a:prstTxWarp prst="textNoShape">
              <a:avLst/>
            </a:prstTxWarp>
          </a:bodyPr>
          <a:lstStyle/>
          <a:p>
            <a:pPr marL="363501" defTabSz="727000" fontAlgn="base" hangingPunct="0">
              <a:spcBef>
                <a:spcPct val="0"/>
              </a:spcBef>
              <a:spcAft>
                <a:spcPct val="0"/>
              </a:spcAft>
            </a:pPr>
            <a:endParaRPr lang="pl-PL" sz="1908">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7" name="Prostokąt 16"/>
          <p:cNvSpPr/>
          <p:nvPr/>
        </p:nvSpPr>
        <p:spPr>
          <a:xfrm>
            <a:off x="7358833" y="2788983"/>
            <a:ext cx="1514595" cy="826508"/>
          </a:xfrm>
          <a:prstGeom prst="rect">
            <a:avLst/>
          </a:prstGeom>
        </p:spPr>
        <p:txBody>
          <a:bodyPr wrap="square">
            <a:spAutoFit/>
          </a:bodyPr>
          <a:lstStyle/>
          <a:p>
            <a:pPr marL="0" lvl="1" algn="ctr" defTabSz="791371">
              <a:spcBef>
                <a:spcPts val="795"/>
              </a:spcBef>
              <a:buClr>
                <a:srgbClr val="00A0E3"/>
              </a:buClr>
            </a:pPr>
            <a:r>
              <a:rPr lang="en-US" altLang="pl-PL" sz="4771" b="1" dirty="0">
                <a:solidFill>
                  <a:srgbClr val="002060"/>
                </a:solidFill>
                <a:latin typeface="Calibri" panose="020F0502020204030204" pitchFamily="34" charset="0"/>
                <a:cs typeface="Calibri" panose="020F0502020204030204" pitchFamily="34" charset="0"/>
              </a:rPr>
              <a:t>60</a:t>
            </a:r>
            <a:r>
              <a:rPr lang="pl-PL" altLang="pl-PL" sz="4771" b="1" dirty="0">
                <a:solidFill>
                  <a:srgbClr val="002060"/>
                </a:solidFill>
                <a:latin typeface="Calibri" panose="020F0502020204030204" pitchFamily="34" charset="0"/>
                <a:cs typeface="Calibri" panose="020F0502020204030204" pitchFamily="34" charset="0"/>
              </a:rPr>
              <a:t>1</a:t>
            </a:r>
            <a:endParaRPr lang="en-US" altLang="pl-PL" sz="4771" b="1" dirty="0">
              <a:solidFill>
                <a:srgbClr val="002060"/>
              </a:solidFill>
              <a:latin typeface="Calibri" panose="020F0502020204030204" pitchFamily="34" charset="0"/>
              <a:cs typeface="Calibri" panose="020F0502020204030204" pitchFamily="34" charset="0"/>
            </a:endParaRPr>
          </a:p>
        </p:txBody>
      </p:sp>
      <p:sp>
        <p:nvSpPr>
          <p:cNvPr id="20" name="Prostokąt 19"/>
          <p:cNvSpPr/>
          <p:nvPr/>
        </p:nvSpPr>
        <p:spPr>
          <a:xfrm>
            <a:off x="1826489" y="2799047"/>
            <a:ext cx="1514595" cy="826508"/>
          </a:xfrm>
          <a:prstGeom prst="rect">
            <a:avLst/>
          </a:prstGeom>
        </p:spPr>
        <p:txBody>
          <a:bodyPr wrap="square">
            <a:spAutoFit/>
          </a:bodyPr>
          <a:lstStyle/>
          <a:p>
            <a:pPr marL="0" lvl="1" algn="ctr" defTabSz="791371">
              <a:spcBef>
                <a:spcPts val="795"/>
              </a:spcBef>
              <a:buClr>
                <a:srgbClr val="00A0E3"/>
              </a:buClr>
            </a:pPr>
            <a:r>
              <a:rPr lang="pl-PL" altLang="pl-PL" sz="4771" b="1" dirty="0">
                <a:solidFill>
                  <a:srgbClr val="002060"/>
                </a:solidFill>
                <a:latin typeface="Calibri" panose="020F0502020204030204" pitchFamily="34" charset="0"/>
                <a:cs typeface="Calibri" panose="020F0502020204030204" pitchFamily="34" charset="0"/>
              </a:rPr>
              <a:t>257</a:t>
            </a:r>
            <a:endParaRPr lang="en-US" altLang="pl-PL" sz="4771" b="1" dirty="0">
              <a:solidFill>
                <a:srgbClr val="002060"/>
              </a:solidFill>
              <a:latin typeface="Calibri" panose="020F0502020204030204" pitchFamily="34" charset="0"/>
              <a:cs typeface="Calibri" panose="020F0502020204030204" pitchFamily="34" charset="0"/>
            </a:endParaRPr>
          </a:p>
        </p:txBody>
      </p:sp>
      <p:sp>
        <p:nvSpPr>
          <p:cNvPr id="21" name="Prostokąt 20"/>
          <p:cNvSpPr/>
          <p:nvPr/>
        </p:nvSpPr>
        <p:spPr>
          <a:xfrm>
            <a:off x="1870702" y="6075697"/>
            <a:ext cx="1708839" cy="646331"/>
          </a:xfrm>
          <a:prstGeom prst="rect">
            <a:avLst/>
          </a:prstGeom>
        </p:spPr>
        <p:txBody>
          <a:bodyPr wrap="square">
            <a:spAutoFit/>
          </a:bodyPr>
          <a:lstStyle/>
          <a:p>
            <a:pPr marL="0" lvl="1" algn="ctr" defTabSz="791371">
              <a:spcBef>
                <a:spcPts val="795"/>
              </a:spcBef>
              <a:buClr>
                <a:srgbClr val="00A0E3"/>
              </a:buClr>
            </a:pPr>
            <a:r>
              <a:rPr lang="pl-PL" altLang="pl-PL" sz="1800" b="1" dirty="0">
                <a:solidFill>
                  <a:srgbClr val="706E6F"/>
                </a:solidFill>
                <a:latin typeface="Calibri" panose="020F0502020204030204" pitchFamily="34" charset="0"/>
                <a:cs typeface="Calibri" panose="020F0502020204030204" pitchFamily="34" charset="0"/>
              </a:rPr>
              <a:t>KWALIFIKACJE OGÓŁEM</a:t>
            </a:r>
            <a:endParaRPr lang="en-US" altLang="pl-PL" sz="1800" b="1" dirty="0">
              <a:solidFill>
                <a:srgbClr val="706E6F"/>
              </a:solidFill>
              <a:latin typeface="Calibri" panose="020F0502020204030204" pitchFamily="34" charset="0"/>
              <a:cs typeface="Calibri" panose="020F0502020204030204" pitchFamily="34" charset="0"/>
            </a:endParaRPr>
          </a:p>
        </p:txBody>
      </p:sp>
      <p:sp>
        <p:nvSpPr>
          <p:cNvPr id="22" name="Owal 21"/>
          <p:cNvSpPr/>
          <p:nvPr/>
        </p:nvSpPr>
        <p:spPr bwMode="auto">
          <a:xfrm>
            <a:off x="3771728" y="5473764"/>
            <a:ext cx="1514595" cy="1514595"/>
          </a:xfrm>
          <a:prstGeom prst="ellipse">
            <a:avLst/>
          </a:prstGeom>
          <a:solidFill>
            <a:srgbClr val="FFC000"/>
          </a:solidFill>
          <a:ln w="25400" cap="flat" cmpd="sng" algn="ctr">
            <a:noFill/>
            <a:prstDash val="solid"/>
            <a:round/>
            <a:headEnd type="none" w="med" len="med"/>
            <a:tailEnd type="none" w="med" len="med"/>
          </a:ln>
          <a:effectLst/>
        </p:spPr>
        <p:txBody>
          <a:bodyPr vert="horz" wrap="square" lIns="36350" tIns="37209" rIns="36350" bIns="36350" numCol="1" rtlCol="0" anchor="ctr" anchorCtr="0" compatLnSpc="1">
            <a:prstTxWarp prst="textNoShape">
              <a:avLst/>
            </a:prstTxWarp>
          </a:bodyPr>
          <a:lstStyle/>
          <a:p>
            <a:pPr marL="363501" defTabSz="727000" fontAlgn="base" hangingPunct="0">
              <a:spcBef>
                <a:spcPct val="0"/>
              </a:spcBef>
              <a:spcAft>
                <a:spcPct val="0"/>
              </a:spcAft>
            </a:pPr>
            <a:endParaRPr lang="pl-PL" sz="1908"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3" name="Prostokąt 22"/>
          <p:cNvSpPr/>
          <p:nvPr/>
        </p:nvSpPr>
        <p:spPr>
          <a:xfrm>
            <a:off x="3771728" y="5817807"/>
            <a:ext cx="1514595" cy="826508"/>
          </a:xfrm>
          <a:prstGeom prst="rect">
            <a:avLst/>
          </a:prstGeom>
        </p:spPr>
        <p:txBody>
          <a:bodyPr wrap="square">
            <a:spAutoFit/>
          </a:bodyPr>
          <a:lstStyle/>
          <a:p>
            <a:pPr marL="0" lvl="1" algn="ctr" defTabSz="791371">
              <a:spcBef>
                <a:spcPts val="795"/>
              </a:spcBef>
              <a:buClr>
                <a:srgbClr val="00A0E3"/>
              </a:buClr>
            </a:pPr>
            <a:r>
              <a:rPr lang="pl-PL" altLang="pl-PL" sz="4771" b="1" dirty="0">
                <a:solidFill>
                  <a:srgbClr val="002060"/>
                </a:solidFill>
                <a:latin typeface="Calibri" panose="020F0502020204030204" pitchFamily="34" charset="0"/>
                <a:cs typeface="Calibri" panose="020F0502020204030204" pitchFamily="34" charset="0"/>
              </a:rPr>
              <a:t>9679</a:t>
            </a:r>
            <a:endParaRPr lang="en-US" altLang="pl-PL" sz="4771"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957416"/>
      </p:ext>
    </p:extLst>
  </p:cSld>
  <p:clrMapOvr>
    <a:masterClrMapping/>
  </p:clrMapOvr>
  <p:transition spd="med"/>
</p:sld>
</file>

<file path=ppt/theme/theme1.xml><?xml version="1.0" encoding="utf-8"?>
<a:theme xmlns:a="http://schemas.openxmlformats.org/drawingml/2006/main" name="Motyw pakietu Office">
  <a:themeElements>
    <a:clrScheme name="Motyw pakietu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yw pakietu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lIns="0" tIns="0" rIns="0" bIns="0"/>
      <a:lstStyle>
        <a:defPPr>
          <a:defRPr b="0" dirty="0" smtClean="0">
            <a:latin typeface="+mn-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ojekt niestandardowy">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Projekt niestandardowy">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Projekt niestandardowy">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Podrozdział ">
  <a:themeElements>
    <a:clrScheme name="">
      <a:dk1>
        <a:srgbClr val="000000"/>
      </a:dk1>
      <a:lt1>
        <a:srgbClr val="FFFFFF"/>
      </a:lt1>
      <a:dk2>
        <a:srgbClr val="A7A7A7"/>
      </a:dk2>
      <a:lt2>
        <a:srgbClr val="535353"/>
      </a:lt2>
      <a:accent1>
        <a:srgbClr val="00A1E4"/>
      </a:accent1>
      <a:accent2>
        <a:srgbClr val="808080"/>
      </a:accent2>
      <a:accent3>
        <a:srgbClr val="FFFFFF"/>
      </a:accent3>
      <a:accent4>
        <a:srgbClr val="000000"/>
      </a:accent4>
      <a:accent5>
        <a:srgbClr val="AACDEF"/>
      </a:accent5>
      <a:accent6>
        <a:srgbClr val="737373"/>
      </a:accent6>
      <a:hlink>
        <a:srgbClr val="0000FF"/>
      </a:hlink>
      <a:folHlink>
        <a:srgbClr val="FF00FF"/>
      </a:folHlink>
    </a:clrScheme>
    <a:fontScheme name="Office-tema">
      <a:majorFont>
        <a:latin typeface="Helvetica"/>
        <a:ea typeface="Helvetica"/>
        <a:cs typeface="Helvetica"/>
      </a:majorFont>
      <a:minorFont>
        <a:latin typeface="Helvetica"/>
        <a:ea typeface="Helvetica"/>
        <a:cs typeface="Helvetic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00A1E4"/>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rgbClr val="808080"/>
                </a:outerShdw>
              </a:effectLst>
            </a14:hiddenEffects>
          </a:ext>
        </a:extLst>
      </a:spPr>
      <a:bodyPr vert="horz" wrap="square" lIns="45719" tIns="45719" rIns="45719" bIns="45719" numCol="1" anchor="t"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sv-SE" altLang="sv-SE" sz="2400" b="0" i="0" u="none" strike="noStrike" cap="none" normalizeH="0" baseline="0" smtClean="0">
            <a:ln>
              <a:noFill/>
            </a:ln>
            <a:solidFill>
              <a:srgbClr val="000000"/>
            </a:solidFill>
            <a:effectLst/>
            <a:latin typeface="Arial" panose="020B0604020202020204" pitchFamily="34" charset="0"/>
            <a:cs typeface="Arial" panose="020B0604020202020204" pitchFamily="34" charset="0"/>
            <a:sym typeface="Arial" panose="020B0604020202020204"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rgbClr val="00A1E4"/>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rgbClr val="808080"/>
                </a:outerShdw>
              </a:effectLst>
            </a14:hiddenEffects>
          </a:ext>
        </a:extLst>
      </a:spPr>
      <a:bodyPr vert="horz" wrap="square" lIns="45719" tIns="45719" rIns="45719" bIns="45719" numCol="1" anchor="t"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sv-SE" altLang="sv-SE" sz="2400" b="0" i="0" u="none" strike="noStrike" cap="none" normalizeH="0" baseline="0" smtClean="0">
            <a:ln>
              <a:noFill/>
            </a:ln>
            <a:solidFill>
              <a:srgbClr val="000000"/>
            </a:solidFill>
            <a:effectLst/>
            <a:latin typeface="Arial" panose="020B0604020202020204" pitchFamily="34" charset="0"/>
            <a:cs typeface="Arial" panose="020B0604020202020204" pitchFamily="34" charset="0"/>
            <a:sym typeface="Arial" panose="020B060402020202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Projekt niestandardowy">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13077</TotalTime>
  <Words>3433</Words>
  <Application>Microsoft Office PowerPoint</Application>
  <PresentationFormat>Niestandardowy</PresentationFormat>
  <Paragraphs>485</Paragraphs>
  <Slides>58</Slides>
  <Notes>53</Notes>
  <HiddenSlides>0</HiddenSlides>
  <MMClips>0</MMClips>
  <ScaleCrop>false</ScaleCrop>
  <HeadingPairs>
    <vt:vector size="6" baseType="variant">
      <vt:variant>
        <vt:lpstr>Używane czcionki</vt:lpstr>
      </vt:variant>
      <vt:variant>
        <vt:i4>7</vt:i4>
      </vt:variant>
      <vt:variant>
        <vt:lpstr>Motyw</vt:lpstr>
      </vt:variant>
      <vt:variant>
        <vt:i4>6</vt:i4>
      </vt:variant>
      <vt:variant>
        <vt:lpstr>Tytuły slajdów</vt:lpstr>
      </vt:variant>
      <vt:variant>
        <vt:i4>58</vt:i4>
      </vt:variant>
    </vt:vector>
  </HeadingPairs>
  <TitlesOfParts>
    <vt:vector size="71" baseType="lpstr">
      <vt:lpstr>Arial</vt:lpstr>
      <vt:lpstr>Avenir</vt:lpstr>
      <vt:lpstr>Calibri</vt:lpstr>
      <vt:lpstr>Calibri Light</vt:lpstr>
      <vt:lpstr>Helvetica</vt:lpstr>
      <vt:lpstr>Noto Sans Symbols</vt:lpstr>
      <vt:lpstr>Wingdings</vt:lpstr>
      <vt:lpstr>Motyw pakietu Office</vt:lpstr>
      <vt:lpstr>Projekt niestandardowy</vt:lpstr>
      <vt:lpstr>1_Projekt niestandardowy</vt:lpstr>
      <vt:lpstr>2_Projekt niestandardowy</vt:lpstr>
      <vt:lpstr>1_Podrozdział </vt:lpstr>
      <vt:lpstr>3_Projekt niestandardowy</vt:lpstr>
      <vt:lpstr>  Zintegrowany System Kwalifikacji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EDUKACJA    </vt:lpstr>
      <vt:lpstr>EDUKACJA FORMALNA</vt:lpstr>
      <vt:lpstr>Prezentacja programu PowerPoint</vt:lpstr>
      <vt:lpstr>UCZENIE SIĘ NIEFORMALNE</vt:lpstr>
      <vt:lpstr>Prezentacja programu PowerPoint</vt:lpstr>
      <vt:lpstr>Prezentacja programu PowerPoint</vt:lpstr>
      <vt:lpstr>Prezentacja programu PowerPoint</vt:lpstr>
      <vt:lpstr>Prezentacja programu PowerPoint</vt:lpstr>
      <vt:lpstr>KWALIFIKACJE – prosta definicja </vt:lpstr>
      <vt:lpstr>EFEKTY UCZENIA SIĘ = kompetencje </vt:lpstr>
      <vt:lpstr>Prezentacja programu PowerPoint</vt:lpstr>
      <vt:lpstr>Przykłady kwalifikacji pełnych</vt:lpstr>
      <vt:lpstr>Przykłady kwalifikacji uregulowanych</vt:lpstr>
      <vt:lpstr>Prezentacja programu PowerPoint</vt:lpstr>
      <vt:lpstr>Prezentacja programu PowerPoint</vt:lpstr>
      <vt:lpstr>Przykłady kwalifikacji rynkowych</vt:lpstr>
      <vt:lpstr>Kwalifikacje rynkowe włączone do systemu (przykłady)  </vt:lpstr>
      <vt:lpstr>Prezentacja programu PowerPoint</vt:lpstr>
      <vt:lpstr>Prezentacja programu PowerPoint</vt:lpstr>
      <vt:lpstr>Prezentacja programu PowerPoint</vt:lpstr>
      <vt:lpstr>POLSKA RAMA KWALIFIKACJI</vt:lpstr>
      <vt:lpstr>Poziom PRK w praktyce – świadectwa i dyplomy</vt:lpstr>
      <vt:lpstr>Prezentacja programu PowerPoint</vt:lpstr>
      <vt:lpstr> PROGRESJA KOMPETENCJI w PRK</vt:lpstr>
      <vt:lpstr>ZINTEGROWANY REJESTR KWALIFIKACJI WSZYSTKIE DANE  W JEDNYM MIEJSCU! www.rejestr.kwalifikacje.gov.pl</vt:lpstr>
      <vt:lpstr>CZYM JEST OPIS KWALIFIKACJI?  KTO MOŻE BYĆ JEGO AUTOREM I WNIOSKODAWCĄ? </vt:lpstr>
      <vt:lpstr>ZAANGAŻOWANIE PODMIOTÓW RYNKOWYCH  W TWORZENIE ZSK</vt:lpstr>
      <vt:lpstr>ROLE PODMIOTÓW RYNKOWYCH W ZSK  </vt:lpstr>
      <vt:lpstr>Prezentacja programu PowerPoint</vt:lpstr>
      <vt:lpstr>KTO MOŻE BYĆ INSTYTUCJĄ CERTYFIKUJĄCĄ?</vt:lpstr>
      <vt:lpstr>Prezentacja programu PowerPoint</vt:lpstr>
      <vt:lpstr>Prezentacja programu PowerPoint</vt:lpstr>
      <vt:lpstr>Sektorowe Ramy Kwalifikacji?</vt:lpstr>
      <vt:lpstr>SEKTOROWE RAMY KWALIFIKACJI </vt:lpstr>
      <vt:lpstr>Dlaczego powstają SRK?</vt:lpstr>
      <vt:lpstr>Prezentacja programu PowerPoint</vt:lpstr>
      <vt:lpstr>Prezentacja programu PowerPoint</vt:lpstr>
      <vt:lpstr>1. PRACODAWCY  2. FIRMY SZKOLENIOWE I KANDYDACI NA IC  3. PRACOWNICY  4. DORADCY ZAWODOWI  5. JEDNOSTKI SAMORZĄDU TERYTORIALNEGO   </vt:lpstr>
      <vt:lpstr>Prezentacja programu PowerPoint</vt:lpstr>
      <vt:lpstr>Prezentacja programu PowerPoint</vt:lpstr>
      <vt:lpstr>KORZYŚCI DLA PRACOWNIKÓW</vt:lpstr>
      <vt:lpstr>KORZYŚCI DLA DORADCÓW ZAWODOWYCH</vt:lpstr>
      <vt:lpstr>KORZYŚCI DLA DORADCÓW ZAWODOWYCH</vt:lpstr>
      <vt:lpstr>KORZYŚCI DLA JEDNOSTEK SAMORZĄDU TERYTORIALNEGO</vt:lpstr>
      <vt:lpstr>WIĘCEJ O ZSK</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Anna Nowak</dc:creator>
  <cp:lastModifiedBy>arrsa arrsa</cp:lastModifiedBy>
  <cp:revision>317</cp:revision>
  <dcterms:created xsi:type="dcterms:W3CDTF">2018-06-28T12:14:19Z</dcterms:created>
  <dcterms:modified xsi:type="dcterms:W3CDTF">2019-11-25T08:28:31Z</dcterms:modified>
</cp:coreProperties>
</file>