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3"/>
  </p:notesMasterIdLst>
  <p:handoutMasterIdLst>
    <p:handoutMasterId r:id="rId34"/>
  </p:handoutMasterIdLst>
  <p:sldIdLst>
    <p:sldId id="256" r:id="rId2"/>
    <p:sldId id="351" r:id="rId3"/>
    <p:sldId id="350" r:id="rId4"/>
    <p:sldId id="349" r:id="rId5"/>
    <p:sldId id="348" r:id="rId6"/>
    <p:sldId id="353" r:id="rId7"/>
    <p:sldId id="319" r:id="rId8"/>
    <p:sldId id="380" r:id="rId9"/>
    <p:sldId id="369" r:id="rId10"/>
    <p:sldId id="370" r:id="rId11"/>
    <p:sldId id="357" r:id="rId12"/>
    <p:sldId id="359" r:id="rId13"/>
    <p:sldId id="368" r:id="rId14"/>
    <p:sldId id="381" r:id="rId15"/>
    <p:sldId id="366" r:id="rId16"/>
    <p:sldId id="362" r:id="rId17"/>
    <p:sldId id="360" r:id="rId18"/>
    <p:sldId id="363" r:id="rId19"/>
    <p:sldId id="358" r:id="rId20"/>
    <p:sldId id="367" r:id="rId21"/>
    <p:sldId id="361" r:id="rId22"/>
    <p:sldId id="374" r:id="rId23"/>
    <p:sldId id="375" r:id="rId24"/>
    <p:sldId id="355" r:id="rId25"/>
    <p:sldId id="364" r:id="rId26"/>
    <p:sldId id="373" r:id="rId27"/>
    <p:sldId id="378" r:id="rId28"/>
    <p:sldId id="379" r:id="rId29"/>
    <p:sldId id="376" r:id="rId30"/>
    <p:sldId id="377" r:id="rId31"/>
    <p:sldId id="294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18" d="100"/>
          <a:sy n="118" d="100"/>
        </p:scale>
        <p:origin x="-702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3489940342199115"/>
          <c:y val="2.40503580410257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Podpisane umowy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6A-4E8C-A1C5-71717F9309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96A-4E8C-A1C5-71717F9309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96A-4E8C-A1C5-71717F9309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44</c:v>
                </c:pt>
                <c:pt idx="1">
                  <c:v>592</c:v>
                </c:pt>
                <c:pt idx="2">
                  <c:v>311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65-4099-9D37-3876647166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2700">
      <a:solidFill>
        <a:schemeClr val="tx1"/>
      </a:solidFill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Wielkość przedsiębiorstwa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średnie</c:v>
                </c:pt>
                <c:pt idx="1">
                  <c:v>małe</c:v>
                </c:pt>
                <c:pt idx="2">
                  <c:v>mikro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37</c:v>
                </c:pt>
                <c:pt idx="1">
                  <c:v>100</c:v>
                </c:pt>
                <c:pt idx="2">
                  <c:v>732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52-435C-91A4-8B6481423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5988608"/>
        <c:axId val="146010880"/>
      </c:barChart>
      <c:catAx>
        <c:axId val="145988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6010880"/>
        <c:crosses val="autoZero"/>
        <c:auto val="1"/>
        <c:lblAlgn val="ctr"/>
        <c:lblOffset val="100"/>
        <c:noMultiLvlLbl val="0"/>
      </c:catAx>
      <c:valAx>
        <c:axId val="146010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598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9050">
      <a:solidFill>
        <a:schemeClr val="tx1"/>
      </a:solidFill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Uczestnicy w 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49-492E-875E-BF57446969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F49-492E-875E-BF574469692A}"/>
              </c:ext>
            </c:extLst>
          </c:dPt>
          <c:dLbls>
            <c:dLbl>
              <c:idx val="0"/>
              <c:layout>
                <c:manualLayout>
                  <c:x val="5.5695565989743831E-2"/>
                  <c:y val="-0.25586053250553609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56,39% </a:t>
                    </a:r>
                    <a:r>
                      <a:rPr lang="en-US" baseline="0" dirty="0" err="1">
                        <a:solidFill>
                          <a:schemeClr val="tx1"/>
                        </a:solidFill>
                      </a:rPr>
                      <a:t>Kobiet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49-492E-875E-BF574469692A}"/>
                </c:ext>
              </c:extLst>
            </c:dLbl>
            <c:dLbl>
              <c:idx val="1"/>
              <c:layout>
                <c:manualLayout>
                  <c:x val="-2.6276629051453379E-2"/>
                  <c:y val="0.341544731683138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43,61% </a:t>
                    </a:r>
                    <a:r>
                      <a:rPr lang="en-US" baseline="0" dirty="0" err="1">
                        <a:solidFill>
                          <a:schemeClr val="tx1"/>
                        </a:solidFill>
                      </a:rPr>
                      <a:t>Mężczyzn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635168330509124"/>
                      <c:h val="0.193132618116989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F49-492E-875E-BF57446969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Kobieta</c:v>
                </c:pt>
                <c:pt idx="1">
                  <c:v>Mężczyzna</c:v>
                </c:pt>
              </c:strCache>
            </c:strRef>
          </c:cat>
          <c:val>
            <c:numRef>
              <c:f>Arkusz1!$B$2:$B$3</c:f>
              <c:numCache>
                <c:formatCode>0.00%</c:formatCode>
                <c:ptCount val="2"/>
                <c:pt idx="0">
                  <c:v>0.56389999999999996</c:v>
                </c:pt>
                <c:pt idx="1">
                  <c:v>0.43609999999999999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49-492E-875E-BF57446969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Średnia wieku uczestników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Kobiety</c:v>
                </c:pt>
                <c:pt idx="2">
                  <c:v>Mężczyźni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37</c:v>
                </c:pt>
                <c:pt idx="1">
                  <c:v>36</c:v>
                </c:pt>
                <c:pt idx="2">
                  <c:v>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904-40CE-B7D9-3E17F5FB30B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8377600"/>
        <c:axId val="148380288"/>
      </c:lineChart>
      <c:catAx>
        <c:axId val="14837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380288"/>
        <c:crosses val="autoZero"/>
        <c:auto val="1"/>
        <c:lblAlgn val="ctr"/>
        <c:lblOffset val="100"/>
        <c:noMultiLvlLbl val="0"/>
      </c:catAx>
      <c:valAx>
        <c:axId val="14838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377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9050">
      <a:solidFill>
        <a:schemeClr val="tx1"/>
      </a:solidFill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niższe niż podstawowe (ISCED 0)</c:v>
                </c:pt>
                <c:pt idx="1">
                  <c:v>podstawowe (ISCED 1)</c:v>
                </c:pt>
                <c:pt idx="2">
                  <c:v>gimnazjalne (ISCED 2)</c:v>
                </c:pt>
                <c:pt idx="3">
                  <c:v>ponadgimnazjalne (ISCED 3)</c:v>
                </c:pt>
                <c:pt idx="4">
                  <c:v>policealne (ISCED 4)</c:v>
                </c:pt>
                <c:pt idx="5">
                  <c:v>wyższe (ISCED 5-8)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</c:v>
                </c:pt>
                <c:pt idx="1">
                  <c:v>42</c:v>
                </c:pt>
                <c:pt idx="2">
                  <c:v>56</c:v>
                </c:pt>
                <c:pt idx="3">
                  <c:v>868</c:v>
                </c:pt>
                <c:pt idx="4">
                  <c:v>207</c:v>
                </c:pt>
                <c:pt idx="5">
                  <c:v>1229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AC-4965-A0F2-69F631EA7E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8454400"/>
        <c:axId val="149931904"/>
      </c:barChart>
      <c:catAx>
        <c:axId val="14845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9931904"/>
        <c:crosses val="autoZero"/>
        <c:auto val="1"/>
        <c:lblAlgn val="ctr"/>
        <c:lblOffset val="100"/>
        <c:noMultiLvlLbl val="0"/>
      </c:catAx>
      <c:valAx>
        <c:axId val="14993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45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9050">
      <a:solidFill>
        <a:schemeClr val="tx1"/>
      </a:solidFill>
    </a:ln>
    <a:effectLst/>
  </c:spPr>
  <c:txPr>
    <a:bodyPr/>
    <a:lstStyle/>
    <a:p>
      <a:pPr>
        <a:defRPr b="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'wskaźniki itp.'!$B$5:$B$7</c:f>
              <c:strCache>
                <c:ptCount val="3"/>
                <c:pt idx="0">
                  <c:v>50 + </c:v>
                </c:pt>
                <c:pt idx="1">
                  <c:v>kompetencje cyfrowe</c:v>
                </c:pt>
                <c:pt idx="2">
                  <c:v>niskie wykształcenie</c:v>
                </c:pt>
              </c:strCache>
            </c:strRef>
          </c:cat>
          <c:val>
            <c:numRef>
              <c:f>'wskaźniki itp.'!$C$5:$C$7</c:f>
              <c:numCache>
                <c:formatCode>General</c:formatCode>
                <c:ptCount val="3"/>
                <c:pt idx="0">
                  <c:v>311</c:v>
                </c:pt>
                <c:pt idx="1">
                  <c:v>155</c:v>
                </c:pt>
                <c:pt idx="2">
                  <c:v>967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8B-45F3-A291-9DFB1752C7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002688"/>
        <c:axId val="144376576"/>
      </c:barChart>
      <c:catAx>
        <c:axId val="15000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4376576"/>
        <c:crosses val="autoZero"/>
        <c:auto val="1"/>
        <c:lblAlgn val="ctr"/>
        <c:lblOffset val="100"/>
        <c:noMultiLvlLbl val="0"/>
      </c:catAx>
      <c:valAx>
        <c:axId val="14437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000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9050">
      <a:solidFill>
        <a:schemeClr val="tx1"/>
      </a:solidFill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'wskaźniki itp.'!$B$3:$B$4</c:f>
              <c:strCache>
                <c:ptCount val="2"/>
                <c:pt idx="0">
                  <c:v>WYSOKI WZROST</c:v>
                </c:pt>
                <c:pt idx="1">
                  <c:v>RIS</c:v>
                </c:pt>
              </c:strCache>
            </c:strRef>
          </c:cat>
          <c:val>
            <c:numRef>
              <c:f>'wskaźniki itp.'!$C$3:$C$4</c:f>
              <c:numCache>
                <c:formatCode>General</c:formatCode>
                <c:ptCount val="2"/>
                <c:pt idx="0">
                  <c:v>39</c:v>
                </c:pt>
                <c:pt idx="1">
                  <c:v>170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04-4DB1-895A-4F0C447EA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855872"/>
        <c:axId val="153857408"/>
      </c:barChart>
      <c:catAx>
        <c:axId val="15385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3857408"/>
        <c:crosses val="autoZero"/>
        <c:auto val="1"/>
        <c:lblAlgn val="ctr"/>
        <c:lblOffset val="100"/>
        <c:noMultiLvlLbl val="0"/>
      </c:catAx>
      <c:valAx>
        <c:axId val="15385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385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9050">
      <a:solidFill>
        <a:schemeClr val="tx1"/>
      </a:solidFill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dirty="0">
                <a:solidFill>
                  <a:schemeClr val="tx1"/>
                </a:solidFill>
              </a:rPr>
              <a:t>Liczba zrealizowanych usług rozwojowych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IV kwartał 2017</c:v>
                </c:pt>
                <c:pt idx="1">
                  <c:v>I kwartał 2018</c:v>
                </c:pt>
                <c:pt idx="2">
                  <c:v>II kwartał 2018</c:v>
                </c:pt>
                <c:pt idx="3">
                  <c:v>III kwartał 2018</c:v>
                </c:pt>
                <c:pt idx="4">
                  <c:v>IV kwartał 2018</c:v>
                </c:pt>
                <c:pt idx="5">
                  <c:v>I kwartał 2019</c:v>
                </c:pt>
                <c:pt idx="6">
                  <c:v>II kwartał 2019</c:v>
                </c:pt>
                <c:pt idx="7">
                  <c:v>III kwartał 2019</c:v>
                </c:pt>
                <c:pt idx="8">
                  <c:v>IV kwartał 2019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8</c:v>
                </c:pt>
                <c:pt idx="1">
                  <c:v>95</c:v>
                </c:pt>
                <c:pt idx="2">
                  <c:v>205</c:v>
                </c:pt>
                <c:pt idx="3">
                  <c:v>233</c:v>
                </c:pt>
                <c:pt idx="4">
                  <c:v>340</c:v>
                </c:pt>
                <c:pt idx="5">
                  <c:v>389</c:v>
                </c:pt>
                <c:pt idx="6">
                  <c:v>238</c:v>
                </c:pt>
                <c:pt idx="7">
                  <c:v>407</c:v>
                </c:pt>
                <c:pt idx="8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65-4981-A9E7-01B03F8B02B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IV kwartał 2017</c:v>
                </c:pt>
                <c:pt idx="1">
                  <c:v>I kwartał 2018</c:v>
                </c:pt>
                <c:pt idx="2">
                  <c:v>II kwartał 2018</c:v>
                </c:pt>
                <c:pt idx="3">
                  <c:v>III kwartał 2018</c:v>
                </c:pt>
                <c:pt idx="4">
                  <c:v>IV kwartał 2018</c:v>
                </c:pt>
                <c:pt idx="5">
                  <c:v>I kwartał 2019</c:v>
                </c:pt>
                <c:pt idx="6">
                  <c:v>II kwartał 2019</c:v>
                </c:pt>
                <c:pt idx="7">
                  <c:v>III kwartał 2019</c:v>
                </c:pt>
                <c:pt idx="8">
                  <c:v>IV kwartał 2019</c:v>
                </c:pt>
              </c:strCache>
            </c:strRef>
          </c:cat>
          <c:val>
            <c:numRef>
              <c:f>Arkusz1!$C$2:$C$10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265-4981-A9E7-01B03F8B02B8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IV kwartał 2017</c:v>
                </c:pt>
                <c:pt idx="1">
                  <c:v>I kwartał 2018</c:v>
                </c:pt>
                <c:pt idx="2">
                  <c:v>II kwartał 2018</c:v>
                </c:pt>
                <c:pt idx="3">
                  <c:v>III kwartał 2018</c:v>
                </c:pt>
                <c:pt idx="4">
                  <c:v>IV kwartał 2018</c:v>
                </c:pt>
                <c:pt idx="5">
                  <c:v>I kwartał 2019</c:v>
                </c:pt>
                <c:pt idx="6">
                  <c:v>II kwartał 2019</c:v>
                </c:pt>
                <c:pt idx="7">
                  <c:v>III kwartał 2019</c:v>
                </c:pt>
                <c:pt idx="8">
                  <c:v>IV kwartał 2019</c:v>
                </c:pt>
              </c:strCache>
            </c:strRef>
          </c:cat>
          <c:val>
            <c:numRef>
              <c:f>Arkusz1!$D$2:$D$10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265-4981-A9E7-01B03F8B02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6317952"/>
        <c:axId val="216319488"/>
      </c:barChart>
      <c:catAx>
        <c:axId val="21631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b" anchorCtr="0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6319488"/>
        <c:crosses val="autoZero"/>
        <c:auto val="0"/>
        <c:lblAlgn val="ctr"/>
        <c:lblOffset val="100"/>
        <c:noMultiLvlLbl val="0"/>
      </c:catAx>
      <c:valAx>
        <c:axId val="21631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631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9050">
      <a:solidFill>
        <a:schemeClr val="tx1"/>
      </a:solidFill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654CC-2C96-4D54-A27B-90196848CE0F}" type="datetimeFigureOut">
              <a:rPr lang="pl-PL" smtClean="0"/>
              <a:pPr/>
              <a:t>2019-11-22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CBD6B-D508-458E-9E38-6B0CE8D73E1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5617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2DDE8-2DD9-415A-9846-B24319819CB5}" type="datetimeFigureOut">
              <a:rPr lang="pl-PL" smtClean="0"/>
              <a:pPr/>
              <a:t>2019-11-22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49AFA-FACE-4DAA-8EC5-1D691ADBC14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402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17" name="Picture 2" descr="kol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989" y="6046210"/>
            <a:ext cx="4391299" cy="66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20080" cy="85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234530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2019-11-22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2019-11-22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2019-11-22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2019-11-22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2019-11-22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2019-11-22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2019-11-22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2019-11-22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2019-11-22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720080" cy="85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692" y="44624"/>
            <a:ext cx="234530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kolor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062281"/>
            <a:ext cx="3383187" cy="50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buskiebony.pl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1196752"/>
            <a:ext cx="9144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sz="2800" b="1" dirty="0"/>
              <a:t>Lubuskie Bony Rozwojowe w subregionie zielonogórskim”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podsumowanie projektu </a:t>
            </a:r>
          </a:p>
          <a:p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Agencja Rozwoju Regionalnego S.A.</a:t>
            </a: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Zielona Góra, 25 listopada 2019 r. </a:t>
            </a:r>
          </a:p>
        </p:txBody>
      </p:sp>
    </p:spTree>
    <p:extLst>
      <p:ext uri="{BB962C8B-B14F-4D97-AF65-F5344CB8AC3E}">
        <p14:creationId xmlns:p14="http://schemas.microsoft.com/office/powerpoint/2010/main" val="4033266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>
            <a:extLst>
              <a:ext uri="{FF2B5EF4-FFF2-40B4-BE49-F238E27FC236}">
                <a16:creationId xmlns:a16="http://schemas.microsoft.com/office/drawing/2014/main" xmlns="" id="{490717F0-4EEB-4685-8336-F06D5C24F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4369" y="936414"/>
            <a:ext cx="6715261" cy="504056"/>
          </a:xfrm>
        </p:spPr>
        <p:txBody>
          <a:bodyPr>
            <a:normAutofit fontScale="92500"/>
          </a:bodyPr>
          <a:lstStyle/>
          <a:p>
            <a:pPr algn="ctr"/>
            <a:r>
              <a:rPr lang="pl-PL" b="1" dirty="0"/>
              <a:t>Generator Formularzy „Lubuskie Bony Rozwojowe”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35FCD047-F35A-45FE-B5C0-8982CA73A123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48" y="1440470"/>
            <a:ext cx="6724082" cy="5334879"/>
          </a:xfrm>
        </p:spPr>
      </p:pic>
    </p:spTree>
    <p:extLst>
      <p:ext uri="{BB962C8B-B14F-4D97-AF65-F5344CB8AC3E}">
        <p14:creationId xmlns:p14="http://schemas.microsoft.com/office/powerpoint/2010/main" val="2893528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9512" y="1052736"/>
            <a:ext cx="89644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Efekty realizacji projektu: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xmlns="" id="{AE15B4FD-D167-4B76-BAD5-FCE851EB7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961547"/>
              </p:ext>
            </p:extLst>
          </p:nvPr>
        </p:nvGraphicFramePr>
        <p:xfrm>
          <a:off x="971600" y="2420888"/>
          <a:ext cx="6912768" cy="1752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xmlns="" val="3580879851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xmlns="" val="11394869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Formularz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Ilość złożonych i zweryfikowanych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8175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Zgłoszeniowy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5086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Zamówienia o bon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3148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9522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Rozliczenia usługi rozwojowej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2911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4280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324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11560" y="692696"/>
            <a:ext cx="82809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Efekty realizacji projektu: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Podpisano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947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umów wsparcia na kwotę dofinansowania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11 016 271,80 zł.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495F3DAF-D9A8-4850-8C01-2EF52BE5DF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0345088"/>
              </p:ext>
            </p:extLst>
          </p:nvPr>
        </p:nvGraphicFramePr>
        <p:xfrm>
          <a:off x="1889702" y="2821214"/>
          <a:ext cx="5562618" cy="3272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5011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1052736"/>
            <a:ext cx="828092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Projekt: „Lubuskie Bony szkoleniowe szansą dla przedsiębiorców i pracowników subregionu gorzowskiego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endParaRPr lang="pl-PL" sz="2000" b="1" dirty="0"/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LIDER: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Zachodnia Izba Przemysłowo – Handlowa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Gorzowie Wlkp. 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PARTNERZY: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Agencja Rozwoju Regionalnego S.A.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Profi Biznes Group Sylwia Karina Majewska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Tylda Sp. z o.o.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Liczba przedsiębiorstw objętych wsparciem: 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870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Liczba pracowników uczestniczących w usługach rozwojowych: 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2 250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Zakontraktowane środki dla przedsiębiorców: 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mln 579 tys. zł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rr\Downloads\lb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16104"/>
            <a:ext cx="2581276" cy="108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392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1052736"/>
            <a:ext cx="82809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Efekty realizacji projektu: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Średnia wartość dofinansowania z podpisanych umów wsparcia równa jest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11 635,15 zł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Podpisano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144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aneksy do umów wsparcia, dot.</a:t>
            </a:r>
          </a:p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- zmiany kwoty dofinansowania,</a:t>
            </a:r>
          </a:p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- aktualizacji danych firmowych.</a:t>
            </a:r>
          </a:p>
        </p:txBody>
      </p:sp>
    </p:spTree>
    <p:extLst>
      <p:ext uri="{BB962C8B-B14F-4D97-AF65-F5344CB8AC3E}">
        <p14:creationId xmlns:p14="http://schemas.microsoft.com/office/powerpoint/2010/main" val="124938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692696"/>
            <a:ext cx="82809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Efekty realizacji projektu: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50A356B2-FA46-4861-B008-FED87BB1B6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5116260"/>
              </p:ext>
            </p:extLst>
          </p:nvPr>
        </p:nvGraphicFramePr>
        <p:xfrm>
          <a:off x="971600" y="1844824"/>
          <a:ext cx="720080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0157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205624" y="692696"/>
            <a:ext cx="6732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Efekty realizacji projektu:</a:t>
            </a:r>
          </a:p>
          <a:p>
            <a:pPr algn="ctr"/>
            <a:endParaRPr lang="pl-PL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Liczba umów wsparcia w podziale na powiaty:</a:t>
            </a:r>
          </a:p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xmlns="" id="{48030A46-633D-4327-B43E-FDCC63D16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632842"/>
              </p:ext>
            </p:extLst>
          </p:nvPr>
        </p:nvGraphicFramePr>
        <p:xfrm>
          <a:off x="2264843" y="1988840"/>
          <a:ext cx="4614311" cy="392597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xmlns="" val="3775711004"/>
                    </a:ext>
                  </a:extLst>
                </a:gridCol>
                <a:gridCol w="1823728">
                  <a:extLst>
                    <a:ext uri="{9D8B030D-6E8A-4147-A177-3AD203B41FA5}">
                      <a16:colId xmlns:a16="http://schemas.microsoft.com/office/drawing/2014/main" xmlns="" val="146402353"/>
                    </a:ext>
                  </a:extLst>
                </a:gridCol>
                <a:gridCol w="2214519">
                  <a:extLst>
                    <a:ext uri="{9D8B030D-6E8A-4147-A177-3AD203B41FA5}">
                      <a16:colId xmlns:a16="http://schemas.microsoft.com/office/drawing/2014/main" xmlns="" val="2075119769"/>
                    </a:ext>
                  </a:extLst>
                </a:gridCol>
              </a:tblGrid>
              <a:tr h="58049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Lp.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Powiat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Umowy wsparcia wg powiatów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3552051"/>
                  </a:ext>
                </a:extLst>
              </a:tr>
              <a:tr h="37172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1.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krośnieński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40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1387447"/>
                  </a:ext>
                </a:extLst>
              </a:tr>
              <a:tr h="37172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2.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nowosolski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97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5908542"/>
                  </a:ext>
                </a:extLst>
              </a:tr>
              <a:tr h="37172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3.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świebodziński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33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1910260"/>
                  </a:ext>
                </a:extLst>
              </a:tr>
              <a:tr h="37172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4.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wschowski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25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048825"/>
                  </a:ext>
                </a:extLst>
              </a:tr>
              <a:tr h="37172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5.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żagański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62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630549"/>
                  </a:ext>
                </a:extLst>
              </a:tr>
              <a:tr h="37172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6.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żarski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64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9742284"/>
                  </a:ext>
                </a:extLst>
              </a:tr>
              <a:tr h="37172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7.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zielonogórski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69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3614756"/>
                  </a:ext>
                </a:extLst>
              </a:tr>
              <a:tr h="37172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8.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Zielona Góra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557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2188433"/>
                  </a:ext>
                </a:extLst>
              </a:tr>
              <a:tr h="371720"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RAZEM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947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994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600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69269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Efekty realizacji projektu:</a:t>
            </a:r>
          </a:p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xmlns="" id="{DC825495-E4DA-48E7-B10D-4867BDB8C918}"/>
              </a:ext>
            </a:extLst>
          </p:cNvPr>
          <p:cNvSpPr/>
          <p:nvPr/>
        </p:nvSpPr>
        <p:spPr>
          <a:xfrm>
            <a:off x="521550" y="2636912"/>
            <a:ext cx="3240360" cy="266429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xmlns="" id="{81E27769-D560-492A-A577-F286D76091B9}"/>
              </a:ext>
            </a:extLst>
          </p:cNvPr>
          <p:cNvSpPr/>
          <p:nvPr/>
        </p:nvSpPr>
        <p:spPr>
          <a:xfrm>
            <a:off x="5220072" y="2636912"/>
            <a:ext cx="3240360" cy="266429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15A7CAF3-5888-42A2-94C8-7F58CF3BA3B9}"/>
              </a:ext>
            </a:extLst>
          </p:cNvPr>
          <p:cNvSpPr txBox="1"/>
          <p:nvPr/>
        </p:nvSpPr>
        <p:spPr>
          <a:xfrm>
            <a:off x="845586" y="3062493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ctr">
              <a:buNone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869 -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niepowtarzalnych przedsiębiorstw wg NIP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83C5D212-371B-423F-813F-955E46E423EE}"/>
              </a:ext>
            </a:extLst>
          </p:cNvPr>
          <p:cNvSpPr txBox="1"/>
          <p:nvPr/>
        </p:nvSpPr>
        <p:spPr>
          <a:xfrm>
            <a:off x="5544108" y="3140968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ctr">
              <a:buNone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2403 -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niepowtarzalnych osób wg PESEL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trzałka: w górę 14">
            <a:extLst>
              <a:ext uri="{FF2B5EF4-FFF2-40B4-BE49-F238E27FC236}">
                <a16:creationId xmlns:a16="http://schemas.microsoft.com/office/drawing/2014/main" xmlns="" id="{316BB457-42CC-4EAF-ADD0-C13FCF0D7FC3}"/>
              </a:ext>
            </a:extLst>
          </p:cNvPr>
          <p:cNvSpPr/>
          <p:nvPr/>
        </p:nvSpPr>
        <p:spPr>
          <a:xfrm rot="11766378">
            <a:off x="3066230" y="1558093"/>
            <a:ext cx="234026" cy="10772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: w górę 15">
            <a:extLst>
              <a:ext uri="{FF2B5EF4-FFF2-40B4-BE49-F238E27FC236}">
                <a16:creationId xmlns:a16="http://schemas.microsoft.com/office/drawing/2014/main" xmlns="" id="{F004BF72-CD6D-43F1-AB19-F4A51391091D}"/>
              </a:ext>
            </a:extLst>
          </p:cNvPr>
          <p:cNvSpPr/>
          <p:nvPr/>
        </p:nvSpPr>
        <p:spPr>
          <a:xfrm rot="9308669">
            <a:off x="5627426" y="1529668"/>
            <a:ext cx="234026" cy="10772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2776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7524" y="743152"/>
            <a:ext cx="85689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Efekty realizacji projektu: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Liczba uczestników projektu:</a:t>
            </a:r>
          </a:p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- Kobiet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: 1355</a:t>
            </a:r>
          </a:p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- Mężczyzn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: 1048</a:t>
            </a:r>
          </a:p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- Razem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: 2 403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54073885-7603-4608-B3E8-C238F39F6C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8726013"/>
              </p:ext>
            </p:extLst>
          </p:nvPr>
        </p:nvGraphicFramePr>
        <p:xfrm>
          <a:off x="2699792" y="2288836"/>
          <a:ext cx="6169312" cy="3732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6916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75556" y="404664"/>
            <a:ext cx="79928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Realizacja wskaźników:</a:t>
            </a: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- Najmłodszy uczestnik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– 17 lat (kobieta)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- Najstarszy uczestnik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– 75 lat (mężczyzna)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ECB0ADB3-B097-49B1-8717-0E952721E8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8186188"/>
              </p:ext>
            </p:extLst>
          </p:nvPr>
        </p:nvGraphicFramePr>
        <p:xfrm>
          <a:off x="1511660" y="2564904"/>
          <a:ext cx="6120680" cy="352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7760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3" y="1196752"/>
            <a:ext cx="792088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Projekt: „Lubuskie Bony Rozwojowe </a:t>
            </a:r>
            <a:b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 subregionie zielonogórskim”  </a:t>
            </a: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LIDER: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Agencja Rozwoju Regionalnego S.A.  </a:t>
            </a:r>
          </a:p>
          <a:p>
            <a:pPr algn="ctr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Zielonej Górze</a:t>
            </a:r>
          </a:p>
          <a:p>
            <a:pPr algn="ctr"/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PARTNERZY: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Organizacja Pracodawców Ziemi Lubuskiej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Tylda Sp. z o.o.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W ramach działania 6.5 Usługi Rozwojowe dla MMŚP RPO - Lubuskie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58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03675" y="991158"/>
            <a:ext cx="813665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Realizacja wskaźników:</a:t>
            </a:r>
            <a:endParaRPr lang="pl-PL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Liczba uczestników projektu według wykształcenia: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018B465D-15E6-4B8C-A397-59A57EBDD0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2234323"/>
              </p:ext>
            </p:extLst>
          </p:nvPr>
        </p:nvGraphicFramePr>
        <p:xfrm>
          <a:off x="1007604" y="2060848"/>
          <a:ext cx="7236804" cy="3805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5723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-1" y="972209"/>
            <a:ext cx="9143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Realizacja wskaźników:</a:t>
            </a:r>
          </a:p>
          <a:p>
            <a:pPr algn="ctr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Liczba uczestników projektu według podanych kryteriów: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xmlns="" id="{25D82080-DC6C-47D9-A0EF-0D0C0F5E0E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658955"/>
              </p:ext>
            </p:extLst>
          </p:nvPr>
        </p:nvGraphicFramePr>
        <p:xfrm>
          <a:off x="1763685" y="2132856"/>
          <a:ext cx="5616625" cy="336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1845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402BD66C-E821-44AC-86A6-3DCCFBA57F3A}"/>
              </a:ext>
            </a:extLst>
          </p:cNvPr>
          <p:cNvSpPr txBox="1"/>
          <p:nvPr/>
        </p:nvSpPr>
        <p:spPr>
          <a:xfrm>
            <a:off x="0" y="956842"/>
            <a:ext cx="9143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Realizacja wskaźników:</a:t>
            </a:r>
          </a:p>
          <a:p>
            <a:pPr algn="ctr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Liczba Przedsiębiorstw według podanych kryteriów: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C2EAE4D1-BF12-4E77-A087-6731433D52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658195"/>
              </p:ext>
            </p:extLst>
          </p:nvPr>
        </p:nvGraphicFramePr>
        <p:xfrm>
          <a:off x="1745684" y="2060848"/>
          <a:ext cx="5652629" cy="3391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7670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991400D1-E848-427A-93D3-C1FB5FC0A9F5}"/>
              </a:ext>
            </a:extLst>
          </p:cNvPr>
          <p:cNvSpPr txBox="1"/>
          <p:nvPr/>
        </p:nvSpPr>
        <p:spPr>
          <a:xfrm>
            <a:off x="0" y="7647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Efekty realizacji projektu:</a:t>
            </a:r>
          </a:p>
        </p:txBody>
      </p:sp>
      <p:sp>
        <p:nvSpPr>
          <p:cNvPr id="5" name="Symbol zastępczy zawartości 6">
            <a:extLst>
              <a:ext uri="{FF2B5EF4-FFF2-40B4-BE49-F238E27FC236}">
                <a16:creationId xmlns:a16="http://schemas.microsoft.com/office/drawing/2014/main" xmlns="" id="{B6663835-7B87-48A4-A833-63FD7966C47B}"/>
              </a:ext>
            </a:extLst>
          </p:cNvPr>
          <p:cNvSpPr txBox="1">
            <a:spLocks/>
          </p:cNvSpPr>
          <p:nvPr/>
        </p:nvSpPr>
        <p:spPr>
          <a:xfrm>
            <a:off x="160854" y="1665177"/>
            <a:ext cx="2339751" cy="28083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 rozliczył </a:t>
            </a: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 rozwojowych zrealizowanych przez </a:t>
            </a: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211</a:t>
            </a: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szkoleniowych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xmlns="" id="{0E899658-DDC9-4340-BC8C-8635C690FD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595821"/>
              </p:ext>
            </p:extLst>
          </p:nvPr>
        </p:nvGraphicFramePr>
        <p:xfrm>
          <a:off x="2471885" y="1677723"/>
          <a:ext cx="6588224" cy="421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7439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01316" y="920621"/>
            <a:ext cx="774136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Efekty realizacji projektu:</a:t>
            </a:r>
            <a:b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Najczęściej wybierane szkolenia z zakresu:</a:t>
            </a: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RODO,</a:t>
            </a:r>
          </a:p>
          <a:p>
            <a:pPr marL="342900" indent="-342900">
              <a:buFontTx/>
              <a:buChar char="-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ISO/audytor wewnętrzny,</a:t>
            </a:r>
          </a:p>
          <a:p>
            <a:pPr marL="342900" indent="-342900">
              <a:buFontTx/>
              <a:buChar char="-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studiów podyplomowych/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Executive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MBA - Business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Trends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buFontTx/>
              <a:buChar char="-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finansów (podatki, zmiany przepisów, kurs na księgowego, rachunkowość, VAT, delegacje),</a:t>
            </a:r>
          </a:p>
          <a:p>
            <a:pPr marL="342900" indent="-342900">
              <a:buFontTx/>
              <a:buChar char="-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sprzedaży,</a:t>
            </a:r>
          </a:p>
          <a:p>
            <a:pPr marL="342900" indent="-342900">
              <a:buFontTx/>
              <a:buChar char="-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zarządzania zespołem/managerskie,</a:t>
            </a:r>
          </a:p>
          <a:p>
            <a:pPr marL="342900" indent="-342900">
              <a:buFontTx/>
              <a:buChar char="-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marketingu,</a:t>
            </a:r>
          </a:p>
          <a:p>
            <a:pPr marL="342900" indent="-342900">
              <a:buFontTx/>
              <a:buChar char="-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obsługi klienta,</a:t>
            </a:r>
          </a:p>
          <a:p>
            <a:pPr marL="342900" indent="-342900">
              <a:buFontTx/>
              <a:buChar char="-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social media,</a:t>
            </a:r>
          </a:p>
          <a:p>
            <a:pPr marL="342900" indent="-342900">
              <a:buFontTx/>
              <a:buChar char="-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negocjacji w biznesie,</a:t>
            </a:r>
          </a:p>
          <a:p>
            <a:pPr marL="342900" indent="-342900">
              <a:buFontTx/>
              <a:buChar char="-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20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69996" y="1074509"/>
            <a:ext cx="84040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Najczęściej wybierane szkolenia z zakresu:</a:t>
            </a:r>
          </a:p>
          <a:p>
            <a:pPr marL="342900" indent="-342900">
              <a:buFontTx/>
              <a:buChar char="-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języków obcych (angielski, hiszpański, niemiecki),</a:t>
            </a:r>
          </a:p>
          <a:p>
            <a:pPr marL="342900" indent="-342900">
              <a:buFontTx/>
              <a:buChar char="-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informatyki (graficzne, obsługa programów),</a:t>
            </a:r>
          </a:p>
          <a:p>
            <a:pPr marL="342900" indent="-342900">
              <a:buFontTx/>
              <a:buChar char="-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uprawnień energetycznych,</a:t>
            </a:r>
          </a:p>
          <a:p>
            <a:pPr marL="342900" indent="-342900">
              <a:buFontTx/>
              <a:buChar char="-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obsługi wózków widłowych,</a:t>
            </a:r>
          </a:p>
          <a:p>
            <a:pPr marL="342900" indent="-342900">
              <a:buFontTx/>
              <a:buChar char="-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ochrony środowiska,</a:t>
            </a:r>
          </a:p>
          <a:p>
            <a:pPr marL="342900" indent="-342900">
              <a:buFontTx/>
              <a:buChar char="-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fryzjerstwa,</a:t>
            </a:r>
          </a:p>
          <a:p>
            <a:pPr marL="342900" indent="-342900">
              <a:buFontTx/>
              <a:buChar char="-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kosmetologii/podologii,</a:t>
            </a:r>
          </a:p>
          <a:p>
            <a:pPr marL="342900" indent="-342900">
              <a:buFontTx/>
              <a:buChar char="-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medycyny estetycznej,</a:t>
            </a:r>
          </a:p>
          <a:p>
            <a:pPr marL="342900" indent="-342900">
              <a:buFontTx/>
              <a:buChar char="-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rehabilitacji.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Realizowane są również szkolenia zamknięte przygotowane na indywidualne potrzeby przedsiębiorstw.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76423CFE-D889-41EF-BE2E-0C50201207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020" y="2636912"/>
            <a:ext cx="4427984" cy="2213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6859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92AC0D7-E652-41C2-8064-B46FFA310AD3}"/>
              </a:ext>
            </a:extLst>
          </p:cNvPr>
          <p:cNvSpPr txBox="1">
            <a:spLocks/>
          </p:cNvSpPr>
          <p:nvPr/>
        </p:nvSpPr>
        <p:spPr>
          <a:xfrm>
            <a:off x="590894" y="1124744"/>
            <a:ext cx="7943192" cy="57606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pl-PL" dirty="0">
                <a:solidFill>
                  <a:schemeClr val="tx1"/>
                </a:solidFill>
              </a:rPr>
              <a:t>W ramach projektu przeprowadzono ponad 200 konsultacji mobilnych.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6330"/>
            <a:ext cx="3009164" cy="1884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00293"/>
            <a:ext cx="2894921" cy="1870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077071"/>
            <a:ext cx="2894921" cy="2086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7070"/>
            <a:ext cx="3009164" cy="2086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135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92AC0D7-E652-41C2-8064-B46FFA310AD3}"/>
              </a:ext>
            </a:extLst>
          </p:cNvPr>
          <p:cNvSpPr txBox="1">
            <a:spLocks/>
          </p:cNvSpPr>
          <p:nvPr/>
        </p:nvSpPr>
        <p:spPr>
          <a:xfrm>
            <a:off x="889259" y="1124744"/>
            <a:ext cx="7365482" cy="792088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ramach obowiązków Operatora przeprowadzono</a:t>
            </a: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184 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weryfikacje 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 rozwojowych w miejscu ich realizacji. </a:t>
            </a:r>
          </a:p>
          <a:p>
            <a:pPr marL="45720" indent="0" algn="ctr">
              <a:buNone/>
            </a:pPr>
            <a:endParaRPr lang="pl-PL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3995340" cy="2996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15836"/>
            <a:ext cx="2313243" cy="3094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958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92AC0D7-E652-41C2-8064-B46FFA310AD3}"/>
              </a:ext>
            </a:extLst>
          </p:cNvPr>
          <p:cNvSpPr txBox="1">
            <a:spLocks/>
          </p:cNvSpPr>
          <p:nvPr/>
        </p:nvSpPr>
        <p:spPr>
          <a:xfrm>
            <a:off x="889259" y="933303"/>
            <a:ext cx="7365482" cy="792088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Konferencje prasowe</a:t>
            </a:r>
            <a:endParaRPr lang="pl-PL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534" y="1988840"/>
            <a:ext cx="3566625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454466" y="4365104"/>
            <a:ext cx="4438013" cy="126114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Ekoenergetyka – Polska Sp. z o.o. - 21.03.2019 r.</a:t>
            </a:r>
          </a:p>
          <a:p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xfrm>
            <a:off x="1075765" y="4437112"/>
            <a:ext cx="3388660" cy="1200208"/>
          </a:xfrm>
        </p:spPr>
        <p:txBody>
          <a:bodyPr>
            <a:normAutofit fontScale="55000" lnSpcReduction="20000"/>
          </a:bodyPr>
          <a:lstStyle/>
          <a:p>
            <a:endParaRPr lang="pl-P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IGLOTECHNIK Sp. z o.o. </a:t>
            </a:r>
          </a:p>
          <a:p>
            <a:pPr algn="ctr"/>
            <a:r>
              <a:rPr lang="pl-PL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- 24.05.2018 r.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799"/>
            <a:ext cx="2016224" cy="3245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045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92AC0D7-E652-41C2-8064-B46FFA310AD3}"/>
              </a:ext>
            </a:extLst>
          </p:cNvPr>
          <p:cNvSpPr txBox="1">
            <a:spLocks/>
          </p:cNvSpPr>
          <p:nvPr/>
        </p:nvSpPr>
        <p:spPr>
          <a:xfrm>
            <a:off x="600404" y="1124744"/>
            <a:ext cx="7943192" cy="432048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pl-PL" b="1" dirty="0">
                <a:solidFill>
                  <a:schemeClr val="tx1"/>
                </a:solidFill>
              </a:rPr>
              <a:t>Podsumowanie:</a:t>
            </a:r>
          </a:p>
          <a:p>
            <a:pPr marL="45720" indent="0">
              <a:buNone/>
            </a:pPr>
            <a:r>
              <a:rPr lang="pl-PL" dirty="0">
                <a:solidFill>
                  <a:schemeClr val="tx1"/>
                </a:solidFill>
              </a:rPr>
              <a:t>- Podmiotowy System Finasowania jest adekwatny do zdiagnozowanych potrzeb przedsiębiorców,</a:t>
            </a:r>
          </a:p>
          <a:p>
            <a:pPr marL="45720" indent="0">
              <a:buNone/>
            </a:pPr>
            <a:endParaRPr lang="pl-PL" sz="16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pl-PL" dirty="0">
                <a:solidFill>
                  <a:schemeClr val="tx1"/>
                </a:solidFill>
              </a:rPr>
              <a:t>- samodzielny wybór usług rozwojowych w ramach oferty dostępnej w Bazie Usług Rozwojowych,</a:t>
            </a:r>
          </a:p>
          <a:p>
            <a:pPr>
              <a:buFontTx/>
              <a:buChar char="-"/>
            </a:pPr>
            <a:endParaRPr lang="pl-PL" sz="16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pl-PL" dirty="0">
                <a:solidFill>
                  <a:schemeClr val="tx1"/>
                </a:solidFill>
              </a:rPr>
              <a:t>- usługi szyte na miarę indywidualnych potrzeb,</a:t>
            </a:r>
          </a:p>
          <a:p>
            <a:pPr>
              <a:buFontTx/>
              <a:buChar char="-"/>
            </a:pPr>
            <a:endParaRPr lang="pl-PL" sz="16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pl-PL" dirty="0">
                <a:solidFill>
                  <a:schemeClr val="tx1"/>
                </a:solidFill>
              </a:rPr>
              <a:t>- jedna Platforma, za pomocą której można kompleksowo złożyć formularz, zamówić bony oraz rozliczyć usługi rozwojowe,</a:t>
            </a:r>
          </a:p>
        </p:txBody>
      </p:sp>
    </p:spTree>
    <p:extLst>
      <p:ext uri="{BB962C8B-B14F-4D97-AF65-F5344CB8AC3E}">
        <p14:creationId xmlns:p14="http://schemas.microsoft.com/office/powerpoint/2010/main" val="1757940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15516" y="1340768"/>
            <a:ext cx="871296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Cel główny: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Podniesienie kompetencji i kwalifikacji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350 MMŚP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prowadzących działalność gospodarczą i mających swoją jednostkę organizacyjną (siedzibę/oddział/filię) na obszarze - subregionu zielonogórskiego oraz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pracowników.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174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92AC0D7-E652-41C2-8064-B46FFA310AD3}"/>
              </a:ext>
            </a:extLst>
          </p:cNvPr>
          <p:cNvSpPr txBox="1">
            <a:spLocks/>
          </p:cNvSpPr>
          <p:nvPr/>
        </p:nvSpPr>
        <p:spPr>
          <a:xfrm>
            <a:off x="600404" y="1124744"/>
            <a:ext cx="7943192" cy="432048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pl-PL" b="1" dirty="0">
                <a:solidFill>
                  <a:schemeClr val="tx1"/>
                </a:solidFill>
              </a:rPr>
              <a:t>Podsumowanie:</a:t>
            </a:r>
          </a:p>
          <a:p>
            <a:pPr marL="45720" indent="0">
              <a:buNone/>
            </a:pPr>
            <a:r>
              <a:rPr lang="pl-PL" dirty="0">
                <a:solidFill>
                  <a:schemeClr val="tx1"/>
                </a:solidFill>
              </a:rPr>
              <a:t>-obsługa elektroniczna przedsiębiorców,</a:t>
            </a:r>
          </a:p>
          <a:p>
            <a:pPr marL="45720" indent="0">
              <a:buNone/>
            </a:pPr>
            <a:endParaRPr lang="pl-PL" sz="16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pl-PL" dirty="0">
                <a:solidFill>
                  <a:schemeClr val="tx1"/>
                </a:solidFill>
              </a:rPr>
              <a:t>-usługi mobilne konsultantów – niezbędna pomoc dla przedsiębiorców,</a:t>
            </a:r>
          </a:p>
          <a:p>
            <a:pPr marL="45720" indent="0">
              <a:buNone/>
            </a:pPr>
            <a:endParaRPr lang="pl-PL" sz="16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pl-PL" dirty="0">
                <a:solidFill>
                  <a:schemeClr val="tx1"/>
                </a:solidFill>
              </a:rPr>
              <a:t>-wysokie dofinansowanie do szkoleń,</a:t>
            </a:r>
          </a:p>
          <a:p>
            <a:pPr marL="45720" indent="0">
              <a:buNone/>
            </a:pPr>
            <a:endParaRPr lang="pl-PL" sz="16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pl-PL" dirty="0">
                <a:solidFill>
                  <a:schemeClr val="tx1"/>
                </a:solidFill>
              </a:rPr>
              <a:t>- niskie zaangażowanie finansowe przedsiębiorców - jedynie wpłata wkładu własnego,</a:t>
            </a:r>
            <a:br>
              <a:rPr lang="pl-PL" dirty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pl-PL" dirty="0">
                <a:solidFill>
                  <a:schemeClr val="tx1"/>
                </a:solidFill>
              </a:rPr>
              <a:t>- rozliczenia usług dokonują firmy szkoleniowe.</a:t>
            </a:r>
          </a:p>
        </p:txBody>
      </p:sp>
    </p:spTree>
    <p:extLst>
      <p:ext uri="{BB962C8B-B14F-4D97-AF65-F5344CB8AC3E}">
        <p14:creationId xmlns:p14="http://schemas.microsoft.com/office/powerpoint/2010/main" val="3959288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59532" y="2336393"/>
            <a:ext cx="84249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Hanna Nowicka </a:t>
            </a:r>
          </a:p>
          <a:p>
            <a:pPr algn="ctr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Prezes Zarządu ARR S.A.</a:t>
            </a:r>
          </a:p>
        </p:txBody>
      </p:sp>
    </p:spTree>
    <p:extLst>
      <p:ext uri="{BB962C8B-B14F-4D97-AF65-F5344CB8AC3E}">
        <p14:creationId xmlns:p14="http://schemas.microsoft.com/office/powerpoint/2010/main" val="263066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1052736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dirty="0">
                <a:latin typeface="Arial" panose="020B0604020202020204" pitchFamily="34" charset="0"/>
                <a:cs typeface="Arial" panose="020B0604020202020204" pitchFamily="34" charset="0"/>
              </a:rPr>
              <a:t>Projekt zakłada dofinansowanie i rozliczenie kosztów usług rozwojowych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kern="0" dirty="0">
                <a:latin typeface="Arial" panose="020B0604020202020204" pitchFamily="34" charset="0"/>
                <a:cs typeface="Arial" panose="020B0604020202020204" pitchFamily="34" charset="0"/>
              </a:rPr>
              <a:t>Usługi o charakterze szkoleniowym:</a:t>
            </a:r>
          </a:p>
          <a:p>
            <a:pPr marL="339098" indent="-339098" algn="just" defTabSz="90996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szkolenia,</a:t>
            </a:r>
          </a:p>
          <a:p>
            <a:pPr marL="339098" indent="-339098" algn="just" defTabSz="90996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studia podyplomowe,</a:t>
            </a:r>
          </a:p>
          <a:p>
            <a:pPr marL="339098" indent="-339098" algn="just" defTabSz="90996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e-learning,</a:t>
            </a:r>
          </a:p>
          <a:p>
            <a:pPr marL="339098" indent="-339098" algn="just" defTabSz="90996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usługa o charakterze zawodowym,</a:t>
            </a:r>
          </a:p>
          <a:p>
            <a:pPr marL="339098" indent="-339098" algn="just" defTabSz="90996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egzamin.</a:t>
            </a:r>
          </a:p>
          <a:p>
            <a:pPr marL="339098" indent="-339098" algn="just" defTabSz="909961">
              <a:spcBef>
                <a:spcPts val="0"/>
              </a:spcBef>
              <a:buFont typeface="Arial" pitchFamily="34" charset="0"/>
              <a:buChar char="•"/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kern="0" dirty="0">
                <a:latin typeface="Arial" panose="020B0604020202020204" pitchFamily="34" charset="0"/>
                <a:cs typeface="Arial" panose="020B0604020202020204" pitchFamily="34" charset="0"/>
              </a:rPr>
              <a:t>Usługi o charakterze doradczym:</a:t>
            </a:r>
          </a:p>
          <a:p>
            <a:pPr marL="339098" indent="-339098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000" kern="0" dirty="0">
                <a:latin typeface="Arial" panose="020B0604020202020204" pitchFamily="34" charset="0"/>
                <a:cs typeface="Arial" panose="020B0604020202020204" pitchFamily="34" charset="0"/>
              </a:rPr>
              <a:t>doradztwo,</a:t>
            </a:r>
          </a:p>
          <a:p>
            <a:pPr marL="339098" indent="-339098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000" kern="0" dirty="0">
                <a:latin typeface="Arial" panose="020B0604020202020204" pitchFamily="34" charset="0"/>
                <a:cs typeface="Arial" panose="020B0604020202020204" pitchFamily="34" charset="0"/>
              </a:rPr>
              <a:t>mentoring,</a:t>
            </a:r>
          </a:p>
          <a:p>
            <a:pPr marL="339098" indent="-339098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000" kern="0" dirty="0">
                <a:latin typeface="Arial" panose="020B0604020202020204" pitchFamily="34" charset="0"/>
                <a:cs typeface="Arial" panose="020B0604020202020204" pitchFamily="34" charset="0"/>
              </a:rPr>
              <a:t>coaching.</a:t>
            </a:r>
          </a:p>
          <a:p>
            <a:pPr algn="just">
              <a:spcBef>
                <a:spcPts val="0"/>
              </a:spcBef>
              <a:defRPr/>
            </a:pPr>
            <a:endParaRPr lang="pl-PL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Dostępne wyłącznie w BUR: </a:t>
            </a: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www.uslugirozwojowe.parp.gov.pl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AC2CC097-27CC-4B21-AE92-1D3925FE8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18" y="2181417"/>
            <a:ext cx="3164730" cy="2495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9122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2174" y="1340768"/>
            <a:ext cx="88924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Grupy i usługi docelowe:</a:t>
            </a: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Osoby 50+,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Osoby o niskich kwalifikacjach (wykształcenie średnie),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Kobiety,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Przedsiębiorstwa wysokiego wzrostu,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Przedsiębiorstwa działające w obszarze  Regionalnych Inteligentnych Specjalizacji.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18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31540" y="1484784"/>
            <a:ext cx="828092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35 000,00 zł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maksymalne dofinansowanie dla MMŚP </a:t>
            </a:r>
          </a:p>
          <a:p>
            <a:pPr algn="ctr"/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8 500,00 zł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maksymalne dofinansowanie na </a:t>
            </a:r>
          </a:p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1 pracownika (PESEL)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154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804863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804863"/>
            <a:ext cx="792088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System bonowy</a:t>
            </a: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System dystrybucji środków finansowych oparty o zastosowanie bonów rozwojowych.</a:t>
            </a:r>
          </a:p>
          <a:p>
            <a:pPr algn="just"/>
            <a:endParaRPr lang="pl-PL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1 BON = 100,00 zł </a:t>
            </a: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50BEB51-A7B6-4A97-8ED8-B9E9F592B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15" y="3068960"/>
            <a:ext cx="7645917" cy="35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902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-252536" y="72327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	</a:t>
            </a:r>
            <a:r>
              <a:rPr lang="pl-PL" sz="2400" b="1" dirty="0"/>
              <a:t>Otwarcie naboru 6 września </a:t>
            </a:r>
            <a:r>
              <a:rPr lang="pl-PL" sz="2400" b="1" dirty="0" smtClean="0"/>
              <a:t>2017 </a:t>
            </a:r>
            <a:r>
              <a:rPr lang="pl-PL" sz="2400" b="1" dirty="0"/>
              <a:t>r. </a:t>
            </a:r>
          </a:p>
        </p:txBody>
      </p:sp>
      <p:sp>
        <p:nvSpPr>
          <p:cNvPr id="3" name="Prostokąt 2"/>
          <p:cNvSpPr/>
          <p:nvPr/>
        </p:nvSpPr>
        <p:spPr>
          <a:xfrm>
            <a:off x="539552" y="804863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C0F80617-0E02-443E-AF6C-DDB96ED9FF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517319"/>
            <a:ext cx="4320479" cy="324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B8C4A312-EADF-4817-9664-5620EC2C45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9529"/>
            <a:ext cx="4392487" cy="329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5494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488E71A5-D46F-46AC-81A9-72775CEA28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06"/>
          <a:stretch/>
        </p:blipFill>
        <p:spPr>
          <a:xfrm>
            <a:off x="393255" y="1772816"/>
            <a:ext cx="8357488" cy="3888434"/>
          </a:xfrm>
          <a:prstGeom prst="rect">
            <a:avLst/>
          </a:prstGeom>
        </p:spPr>
      </p:pic>
      <p:sp>
        <p:nvSpPr>
          <p:cNvPr id="9" name="Podtytuł 8">
            <a:extLst>
              <a:ext uri="{FF2B5EF4-FFF2-40B4-BE49-F238E27FC236}">
                <a16:creationId xmlns:a16="http://schemas.microsoft.com/office/drawing/2014/main" xmlns="" id="{8E83502C-E888-4D61-81D2-71C3E7AF1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816" y="1124744"/>
            <a:ext cx="7362365" cy="648072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/>
              <a:t>Strona internetowa </a:t>
            </a:r>
            <a:r>
              <a:rPr lang="pl-PL" sz="2400" b="1" dirty="0" smtClean="0">
                <a:solidFill>
                  <a:srgbClr val="0070C0"/>
                </a:solidFill>
                <a:hlinkClick r:id="rId3"/>
              </a:rPr>
              <a:t>www.lubuskiebony.pl</a:t>
            </a:r>
            <a:r>
              <a:rPr lang="pl-PL" sz="2400" b="1" dirty="0" smtClean="0"/>
              <a:t> 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966538474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erodynamiczny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2296</TotalTime>
  <Words>649</Words>
  <Application>Microsoft Office PowerPoint</Application>
  <PresentationFormat>Pokaz na ekranie (4:3)</PresentationFormat>
  <Paragraphs>235</Paragraphs>
  <Slides>31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Aerodynamiczny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Kamila</dc:creator>
  <cp:lastModifiedBy>arr</cp:lastModifiedBy>
  <cp:revision>191</cp:revision>
  <cp:lastPrinted>2017-04-18T06:02:56Z</cp:lastPrinted>
  <dcterms:created xsi:type="dcterms:W3CDTF">2017-04-07T11:13:11Z</dcterms:created>
  <dcterms:modified xsi:type="dcterms:W3CDTF">2019-11-22T12:38:14Z</dcterms:modified>
</cp:coreProperties>
</file>