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1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5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86" r:id="rId3"/>
    <p:sldMasterId id="2147483698" r:id="rId4"/>
    <p:sldMasterId id="2147483708" r:id="rId5"/>
    <p:sldMasterId id="2147483712" r:id="rId6"/>
    <p:sldMasterId id="2147483728" r:id="rId7"/>
    <p:sldMasterId id="2147483813" r:id="rId8"/>
    <p:sldMasterId id="2147483828" r:id="rId9"/>
    <p:sldMasterId id="2147483844" r:id="rId10"/>
    <p:sldMasterId id="2147483937" r:id="rId11"/>
    <p:sldMasterId id="2147483954" r:id="rId12"/>
    <p:sldMasterId id="2147483994" r:id="rId13"/>
    <p:sldMasterId id="2147484008" r:id="rId14"/>
    <p:sldMasterId id="2147484062" r:id="rId15"/>
    <p:sldMasterId id="2147484074" r:id="rId16"/>
  </p:sldMasterIdLst>
  <p:notesMasterIdLst>
    <p:notesMasterId r:id="rId32"/>
  </p:notesMasterIdLst>
  <p:sldIdLst>
    <p:sldId id="758" r:id="rId17"/>
    <p:sldId id="581" r:id="rId18"/>
    <p:sldId id="970" r:id="rId19"/>
    <p:sldId id="521" r:id="rId20"/>
    <p:sldId id="411" r:id="rId21"/>
    <p:sldId id="702" r:id="rId22"/>
    <p:sldId id="697" r:id="rId23"/>
    <p:sldId id="698" r:id="rId24"/>
    <p:sldId id="973" r:id="rId25"/>
    <p:sldId id="496" r:id="rId26"/>
    <p:sldId id="274" r:id="rId27"/>
    <p:sldId id="448" r:id="rId28"/>
    <p:sldId id="972" r:id="rId29"/>
    <p:sldId id="273" r:id="rId30"/>
    <p:sldId id="875" r:id="rId31"/>
  </p:sldIdLst>
  <p:sldSz cx="10680700" cy="7556500"/>
  <p:notesSz cx="6858000" cy="9144000"/>
  <p:defaultTextStyle>
    <a:defPPr>
      <a:defRPr lang="pl-PL"/>
    </a:defPPr>
    <a:lvl1pPr marL="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1pPr>
    <a:lvl2pPr marL="52102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2pPr>
    <a:lvl3pPr marL="104205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3pPr>
    <a:lvl4pPr marL="156307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4pPr>
    <a:lvl5pPr marL="208410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5pPr>
    <a:lvl6pPr marL="260512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6pPr>
    <a:lvl7pPr marL="312615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7pPr>
    <a:lvl8pPr marL="364717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8pPr>
    <a:lvl9pPr marL="416820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EuserA01" initials="I" lastIdx="2" clrIdx="0"/>
  <p:cmAuthor id="2" name="IOD" initials="I" lastIdx="1" clrIdx="1">
    <p:extLst>
      <p:ext uri="{19B8F6BF-5375-455C-9EA6-DF929625EA0E}">
        <p15:presenceInfo xmlns:p15="http://schemas.microsoft.com/office/powerpoint/2012/main" userId="S::iod@zs-krzyz.pl::f36f5016-51fa-494b-9c31-018e453b46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8"/>
    <a:srgbClr val="FFFF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 autoAdjust="0"/>
    <p:restoredTop sz="70505" autoAdjust="0"/>
  </p:normalViewPr>
  <p:slideViewPr>
    <p:cSldViewPr snapToGrid="0">
      <p:cViewPr varScale="1">
        <p:scale>
          <a:sx n="73" d="100"/>
          <a:sy n="73" d="100"/>
        </p:scale>
        <p:origin x="2694" y="66"/>
      </p:cViewPr>
      <p:guideLst>
        <p:guide orient="horz" pos="2380"/>
        <p:guide pos="33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51D5-534E-4F41-A7AA-1F8C280BEB19}" type="datetimeFigureOut">
              <a:rPr lang="pl-PL" smtClean="0"/>
              <a:pPr/>
              <a:t>25.11.2019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A3C7-6340-4CAA-8488-4633FD2D3E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3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5" name="Google Shape;1025;p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73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LBR i ZSK realizują politykę kształcenia ustawicznego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proces stałego odnawiania, rozwijania i kształtowania kwalifikacji ogólnych oraz zawodowych jednostki trwający przez całe życie  </a:t>
            </a:r>
          </a:p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Projekt: „Lubuskie Bony Rozwojowe w subregionie zielonogórskim”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realizowany w ramach Podmiotowego Systemu Finasowania (PSF), który:</a:t>
            </a:r>
            <a:br>
              <a:rPr lang="pl-PL" dirty="0"/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  gwarantuje przedsiębiorcy możliwość dokonania samodzielnego wyboru usług rozwojowych w ramach oferty dostępnej w Bazie Usług Rozwojowych, odpowiadających w największym stopniu na aktualne potrzeby przedsiębiorcy,</a:t>
            </a:r>
            <a:br>
              <a:rPr lang="pl-PL" dirty="0"/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 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zintegrowany z Bazą Usług Rozwojowych –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wybór usług rozwojowych przez przedsiębiorcę następuje wyłącznie przy wykorzystaniu funkcjonalności BUR oraz po uzyskaniu indywidualnego numeru identyfikacyjnego (numeru ID wsparcia) przypisanego do danej umowy wsparcia,</a:t>
            </a:r>
            <a:br>
              <a:rPr lang="pl-PL" dirty="0"/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   w województwie lubuskim dystrybucja środków Europejskiego Funduszu Społecznego jest dokonywana w oparciu o system bonów rozwojowych.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93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 Punkt widzenia,</a:t>
            </a:r>
            <a:r>
              <a:rPr lang="pl-PL" baseline="0" dirty="0"/>
              <a:t> który zmienia się po ukończeniu kolejnego etapu edukacji.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82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pl-PL" sz="1200" b="1" dirty="0"/>
              <a:t>Wprowadzenie dotyczące obecnej sytuacji na rynku pracy.</a:t>
            </a:r>
          </a:p>
          <a:p>
            <a:pPr marL="0" indent="0"/>
            <a:r>
              <a:rPr lang="pl-PL" sz="1200" dirty="0"/>
              <a:t>Propozycja krótkiego wstępu:</a:t>
            </a:r>
          </a:p>
          <a:p>
            <a:pPr marL="0" indent="0"/>
            <a:endParaRPr lang="pl-PL" sz="1200" dirty="0"/>
          </a:p>
          <a:p>
            <a:pPr marL="0" indent="0"/>
            <a:r>
              <a:rPr lang="pl-PL" sz="1200" dirty="0"/>
              <a:t>W odpowiedzi na współczesne potrzeby rynkowe, cywilizacyjne, globalizacyjne konieczne stało się, aby dostosować system walidacji efektów uczenia się. Jeszcze nigdy człowiek nie doświadczał tylu zmian w swoim życiu. Zmienia się świat, jego wymagania, przez co zmienia się rynek i jego wymagania kompetencyjne, a co za tym idzie – zmieniają się oczekiwania względem człowieka oraz względem jego uczenia się.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2A3C7-6340-4CAA-8488-4633FD2D3E09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57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60738" y="860425"/>
            <a:ext cx="3281362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1:notes"/>
          <p:cNvSpPr txBox="1">
            <a:spLocks noGrp="1"/>
          </p:cNvSpPr>
          <p:nvPr>
            <p:ph type="body" idx="1"/>
          </p:nvPr>
        </p:nvSpPr>
        <p:spPr>
          <a:xfrm>
            <a:off x="1000284" y="3311872"/>
            <a:ext cx="8002270" cy="270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50" tIns="48200" rIns="96450" bIns="48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A</a:t>
            </a:r>
            <a:endParaRPr/>
          </a:p>
        </p:txBody>
      </p:sp>
      <p:sp>
        <p:nvSpPr>
          <p:cNvPr id="442" name="Google Shape;442;p21:notes"/>
          <p:cNvSpPr txBox="1">
            <a:spLocks noGrp="1"/>
          </p:cNvSpPr>
          <p:nvPr>
            <p:ph type="sldNum" idx="12"/>
          </p:nvPr>
        </p:nvSpPr>
        <p:spPr>
          <a:xfrm>
            <a:off x="5665960" y="6536528"/>
            <a:ext cx="4334563" cy="34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50" tIns="48200" rIns="96450" bIns="48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Istota uczenia się przez całe życie - kontynuacja</a:t>
            </a:r>
          </a:p>
          <a:p>
            <a:r>
              <a:rPr lang="pl-PL" dirty="0"/>
              <a:t>Propozycja prezentacji slajdu:</a:t>
            </a:r>
          </a:p>
          <a:p>
            <a:endParaRPr lang="pl-PL" dirty="0"/>
          </a:p>
          <a:p>
            <a:r>
              <a:rPr lang="pl-PL" dirty="0"/>
              <a:t>Wiedza szkolna i akademicka to podstawa do wejścia na rynek pracy. Z kolei dalsze uczenie się to gwarant bycia wciąż dopasowanym do zmieniających się potrzeb rynku.  Konieczne jest ich bieżące dostrzeganie, analizowania oraz inwestowanie w to, co jest akurat potrzebne. Ogromną rolę ogrywają tu m.in. dyrektorzy szkół, wybierając kierunki dopasowane do potrzeb danego regionu, jak również uczniów i nauczycieli, którzy przekazują wiedzę, ale także uczą kompetencji społecznych, niezbędnych do wykonywania danego zawodu.</a:t>
            </a:r>
          </a:p>
          <a:p>
            <a:pPr marL="0" indent="0"/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40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9:notes"/>
          <p:cNvSpPr txBox="1">
            <a:spLocks noGrp="1"/>
          </p:cNvSpPr>
          <p:nvPr>
            <p:ph type="body" idx="1"/>
          </p:nvPr>
        </p:nvSpPr>
        <p:spPr>
          <a:xfrm>
            <a:off x="1000284" y="3311872"/>
            <a:ext cx="8002270" cy="270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50" tIns="48200" rIns="96450" bIns="48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A</a:t>
            </a:r>
            <a:endParaRPr/>
          </a:p>
        </p:txBody>
      </p:sp>
      <p:sp>
        <p:nvSpPr>
          <p:cNvPr id="428" name="Google Shape;4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60738" y="860425"/>
            <a:ext cx="3281362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Kształcenie ustawiczne, LLL powinno być pielęgnowane przez samych pracowników, ale i przez pracodawców – dbających o kompetencję pracownika </a:t>
            </a:r>
          </a:p>
          <a:p>
            <a:endParaRPr lang="pl-PL" dirty="0"/>
          </a:p>
          <a:p>
            <a:r>
              <a:rPr lang="pl-PL" dirty="0"/>
              <a:t>W jaki sposób ma miejsce rozwój </a:t>
            </a:r>
            <a:r>
              <a:rPr lang="pl-PL" dirty="0" err="1"/>
              <a:t>kompetecji</a:t>
            </a:r>
            <a:r>
              <a:rPr lang="pl-PL" dirty="0"/>
              <a:t>?</a:t>
            </a:r>
          </a:p>
          <a:p>
            <a:endParaRPr lang="pl-PL" dirty="0"/>
          </a:p>
          <a:p>
            <a:r>
              <a:rPr lang="pl-PL" dirty="0"/>
              <a:t>Tylko 6%  - ed. Formalna</a:t>
            </a:r>
          </a:p>
          <a:p>
            <a:r>
              <a:rPr lang="pl-PL" dirty="0"/>
              <a:t>Zaś 27% edukacja </a:t>
            </a:r>
            <a:r>
              <a:rPr lang="pl-PL" dirty="0" err="1"/>
              <a:t>pozaformalna</a:t>
            </a:r>
            <a:r>
              <a:rPr lang="pl-PL" dirty="0"/>
              <a:t> o 33 % uczenie się w miejscu pracy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64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A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pl-PL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Economist</a:t>
            </a:r>
            <a:r>
              <a:rPr lang="pl-P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niezależny politycznie tygodnik brytyjski wydawany od 1843 r. w Londynie; obecnie jest pismem o zasięgu globalnym, skierowanym do kręgów biznesowych i politycznych. Raport styczeń 2017</a:t>
            </a:r>
            <a:endParaRPr dirty="0"/>
          </a:p>
        </p:txBody>
      </p:sp>
      <p:sp>
        <p:nvSpPr>
          <p:cNvPr id="422" name="Google Shape;4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34298" y="4711808"/>
            <a:ext cx="9212104" cy="5012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734298" y="5315890"/>
            <a:ext cx="9212104" cy="501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22464638"/>
              </p:ext>
            </p:extLst>
          </p:nvPr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7674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1210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230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7626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5428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6972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1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190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74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4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385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559446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1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181750" indent="-181750">
              <a:buClr>
                <a:srgbClr val="0094D8"/>
              </a:buClr>
              <a:buFont typeface="Wingdings" panose="05000000000000000000" pitchFamily="2" charset="2"/>
              <a:buChar char="ü"/>
              <a:defRPr sz="190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45250" indent="-181750">
              <a:buClr>
                <a:srgbClr val="0094D8"/>
              </a:buClr>
              <a:buFont typeface="Wingdings" panose="05000000000000000000" pitchFamily="2" charset="2"/>
              <a:buChar char="ü"/>
              <a:defRPr sz="174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908751" indent="-18175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272252" indent="-18175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635751" indent="-18175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4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385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282220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60" y="712723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385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190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74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80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190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74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602516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792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7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600785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1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kumimoji="0" lang="en-US" sz="9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kumimoji="0" lang="en-US" sz="9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kumimoji="0" lang="sv-SE" altLang="sv-SE" sz="1431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04469" marR="0" lvl="0" indent="-204469" algn="l" defTabSz="791371" rtl="0" eaLnBrk="1" fontAlgn="base" latinLnBrk="0" hangingPunct="0">
              <a:lnSpc>
                <a:spcPct val="100000"/>
              </a:lnSpc>
              <a:spcBef>
                <a:spcPts val="477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kumimoji="0" lang="en-US" sz="9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431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6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4418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600785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9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298878" lvl="1" indent="-117128" defTabSz="411462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352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352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352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352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352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98878" lvl="1" indent="-117128" defTabSz="411462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352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352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352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352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98878" lvl="1" indent="-117128" defTabSz="411462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352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352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352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352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373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600785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4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8781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600785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3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marL="298712" indent="-298712" defTabSz="871938">
              <a:lnSpc>
                <a:spcPct val="115000"/>
              </a:lnSpc>
              <a:spcBef>
                <a:spcPts val="2453"/>
              </a:spcBef>
              <a:buClr>
                <a:srgbClr val="00A0E3"/>
              </a:buClr>
              <a:buFont typeface="Arial" panose="020B0604020202020204" pitchFamily="34" charset="0"/>
              <a:buChar char="✓"/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1749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1749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1749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49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5710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600785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6790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600785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2385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9" y="1879701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034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034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828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1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034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034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95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95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363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9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363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9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95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363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9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95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828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1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791371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954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190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828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3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363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9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828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3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828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3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828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3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828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63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4870">
              <a:lnSpc>
                <a:spcPct val="115000"/>
              </a:lnSpc>
              <a:defRPr/>
            </a:pPr>
            <a:r>
              <a:rPr lang="sv-SE" altLang="sv-SE" sz="30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301749" y="1595438"/>
            <a:ext cx="6872288" cy="3859212"/>
          </a:xfrm>
          <a:prstGeom prst="rect">
            <a:avLst/>
          </a:prstGeom>
        </p:spPr>
        <p:txBody>
          <a:bodyPr lIns="0" tIns="0" rIns="0" bIns="0"/>
          <a:lstStyle/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4870">
              <a:lnSpc>
                <a:spcPct val="115000"/>
              </a:lnSpc>
              <a:defRPr/>
            </a:pPr>
            <a:r>
              <a:rPr lang="sv-SE" altLang="sv-SE" sz="30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60" y="1595441"/>
          <a:ext cx="8230623" cy="4496292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46086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4870">
              <a:lnSpc>
                <a:spcPct val="115000"/>
              </a:lnSpc>
              <a:defRPr/>
            </a:pPr>
            <a:r>
              <a:rPr lang="sv-SE" altLang="sv-SE" sz="30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35139" y="1595438"/>
            <a:ext cx="6872288" cy="4730750"/>
          </a:xfrm>
          <a:prstGeom prst="rect">
            <a:avLst/>
          </a:prstGeom>
        </p:spPr>
        <p:txBody>
          <a:bodyPr lIns="0" tIns="0" rIns="0" bIns="0"/>
          <a:lstStyle>
            <a:lvl1pPr marL="388598" indent="-388598" defTabSz="1134316">
              <a:lnSpc>
                <a:spcPct val="115000"/>
              </a:lnSpc>
              <a:spcBef>
                <a:spcPts val="3191"/>
              </a:spcBef>
              <a:buClr>
                <a:srgbClr val="00A0E3"/>
              </a:buClr>
              <a:buFont typeface="Arial" panose="020B0604020202020204" pitchFamily="34" charset="0"/>
              <a:buChar char="✓"/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4870">
              <a:lnSpc>
                <a:spcPct val="115000"/>
              </a:lnSpc>
              <a:defRPr/>
            </a:pPr>
            <a:r>
              <a:rPr lang="sv-SE" altLang="sv-SE" sz="30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50" y="1698625"/>
          <a:ext cx="8705850" cy="4365626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093789"/>
              </p:ext>
            </p:extLst>
          </p:nvPr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053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4870">
              <a:lnSpc>
                <a:spcPct val="115000"/>
              </a:lnSpc>
              <a:defRPr/>
            </a:pPr>
            <a:r>
              <a:rPr lang="sv-SE" altLang="sv-SE" sz="30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551" y="1889135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OPISUJĄCY KWALIFIKACJĘ</a:t>
                </a:r>
                <a:endParaRPr lang="sv-SE" altLang="sv-SE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MINISTER WŁAŚCIWY</a:t>
                </a:r>
                <a:endParaRPr lang="sv-SE" altLang="sv-SE"/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defTabSz="9144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altLang="sv-SE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INSTYTUCJA CERTYFIKUJĄCA</a:t>
                </a:r>
                <a:endParaRPr lang="sv-SE" altLang="sv-SE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ZEWNĘTRZNEGO ZAPEWNIANIA JAKOŚCI</a:t>
                </a:r>
                <a:endParaRPr lang="sv-SE" altLang="sv-SE"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latin typeface="Avenir" charset="0"/>
                    <a:sym typeface="Avenir" charset="0"/>
                  </a:rPr>
                  <a:t>OPISANIE KWALIFIKACJI</a:t>
                </a:r>
                <a:endParaRPr lang="sv-SE" altLang="sv-SE"/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latin typeface="Avenir" charset="0"/>
                    <a:sym typeface="Avenir" charset="0"/>
                  </a:rPr>
                  <a:t>WŁĄCZENIE KWALIFIKACJI</a:t>
                </a:r>
                <a:endParaRPr lang="sv-SE" altLang="sv-SE"/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altLang="sv-SE" sz="13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altLang="sv-SE" sz="13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latin typeface="Avenir" charset="0"/>
                    <a:sym typeface="Avenir" charset="0"/>
                  </a:rPr>
                  <a:t>NADAWANIE KWALIFIKACJI</a:t>
                </a:r>
                <a:endParaRPr lang="sv-SE" altLang="sv-SE"/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altLang="sv-SE" sz="13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latin typeface="Avenir" charset="0"/>
                    <a:sym typeface="Avenir" charset="0"/>
                  </a:rPr>
                  <a:t>ZEWNĘTRZNE ZAPEWNIANIE JAKOŚCI</a:t>
                </a:r>
                <a:endParaRPr lang="sv-SE" altLang="sv-SE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v-SE" altLang="sv-SE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WEWNĘTRZNE ZAPEWNIANIE JAKOŚCI</a:t>
                </a:r>
                <a:endParaRPr lang="sv-SE" altLang="sv-SE"/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altLang="sv-SE" sz="13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44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altLang="sv-SE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OPISUJĄCY KWALIFIKACJĘ</a:t>
                </a:r>
                <a:endParaRPr lang="sv-SE" altLang="sv-SE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MINISTER WŁAŚCIWY</a:t>
                </a:r>
                <a:endParaRPr lang="sv-SE" altLang="sv-SE"/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sv-SE" altLang="sv-SE" sz="1400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INSTYTUCJA CERTYFIKUJĄCA</a:t>
                </a:r>
                <a:endParaRPr lang="sv-SE" altLang="sv-SE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ZEWNĘTRZNEGO ZAPEWNIANIA JAKOŚCI</a:t>
                </a:r>
                <a:endParaRPr lang="sv-SE" altLang="sv-SE"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OPISANIE KWALIFIKACJI</a:t>
                </a:r>
                <a:endParaRPr lang="sv-SE" altLang="sv-SE"/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WŁĄCZENIE KWALIFIKACJI</a:t>
                </a:r>
                <a:endParaRPr lang="sv-SE" altLang="sv-SE"/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NADAWANIE KWALIFIKACJI</a:t>
                </a:r>
                <a:endParaRPr lang="sv-SE" altLang="sv-SE"/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ZEWNĘTRZNE ZAPEWNIANIE JAKOŚCI</a:t>
                </a:r>
                <a:endParaRPr lang="sv-SE" altLang="sv-SE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WEWNĘTRZNE ZAPEWNIANIE JAKOŚCI</a:t>
                </a:r>
                <a:endParaRPr lang="sv-SE" altLang="sv-SE"/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22510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2_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2"/>
          <p:cNvSpPr txBox="1">
            <a:spLocks noGrp="1"/>
          </p:cNvSpPr>
          <p:nvPr>
            <p:ph type="title"/>
          </p:nvPr>
        </p:nvSpPr>
        <p:spPr>
          <a:xfrm>
            <a:off x="734298" y="402315"/>
            <a:ext cx="9212104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2"/>
          <p:cNvSpPr txBox="1">
            <a:spLocks noGrp="1"/>
          </p:cNvSpPr>
          <p:nvPr>
            <p:ph type="body" idx="1"/>
          </p:nvPr>
        </p:nvSpPr>
        <p:spPr>
          <a:xfrm>
            <a:off x="734298" y="2011568"/>
            <a:ext cx="9212104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2"/>
          <p:cNvSpPr txBox="1">
            <a:spLocks noGrp="1"/>
          </p:cNvSpPr>
          <p:nvPr>
            <p:ph type="dt" idx="10"/>
          </p:nvPr>
        </p:nvSpPr>
        <p:spPr>
          <a:xfrm>
            <a:off x="734298" y="7003763"/>
            <a:ext cx="2403158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2"/>
          <p:cNvSpPr txBox="1">
            <a:spLocks noGrp="1"/>
          </p:cNvSpPr>
          <p:nvPr>
            <p:ph type="ftr" idx="11"/>
          </p:nvPr>
        </p:nvSpPr>
        <p:spPr>
          <a:xfrm>
            <a:off x="3537982" y="7003763"/>
            <a:ext cx="3604736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2"/>
          <p:cNvSpPr txBox="1">
            <a:spLocks noGrp="1"/>
          </p:cNvSpPr>
          <p:nvPr>
            <p:ph type="sldNum" idx="12"/>
          </p:nvPr>
        </p:nvSpPr>
        <p:spPr>
          <a:xfrm>
            <a:off x="7543244" y="7003763"/>
            <a:ext cx="2403158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54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504825" y="2159000"/>
            <a:ext cx="3751263" cy="1771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Projekt współfinansowany ze środków Unii Europejskiej </a:t>
            </a:r>
            <a:b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</a:br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w ramach Europejskiego Funduszu Społecznego</a:t>
            </a:r>
            <a:endParaRPr lang="sv-SE" altLang="sv-S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8AEA2676-17B3-4C2A-A3EC-48584FC3886D}"/>
              </a:ext>
            </a:extLst>
          </p:cNvPr>
          <p:cNvSpPr>
            <a:spLocks/>
          </p:cNvSpPr>
          <p:nvPr userDrawn="1"/>
        </p:nvSpPr>
        <p:spPr bwMode="auto">
          <a:xfrm>
            <a:off x="4525963" y="4776788"/>
            <a:ext cx="3908425" cy="1539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400" b="1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Biuro Projektu ZSK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ul. Górczewska 8, 01-180 Warszawa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tel.: (22) 241 71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0, e-mail: </a:t>
            </a:r>
            <a:r>
              <a:rPr lang="pl-PL" altLang="sv-SE" sz="1400" u="sng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zsk</a:t>
            </a:r>
            <a:r>
              <a:rPr lang="sv-SE" altLang="sv-SE" sz="1400" u="sng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@ibe.edu.pl</a:t>
            </a:r>
          </a:p>
          <a:p>
            <a:endParaRPr lang="sv-SE" altLang="sv-SE" sz="1400" u="sng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4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5ADFC9A-9057-45D4-AFC0-7BC25411E2E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315292" y="863600"/>
            <a:ext cx="8402638" cy="8651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9953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ZINTEGROWANY SYSTEM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CFB14EC-C314-4F22-BC28-70EC6E9C1C70}"/>
              </a:ext>
            </a:extLst>
          </p:cNvPr>
          <p:cNvSpPr>
            <a:spLocks/>
          </p:cNvSpPr>
          <p:nvPr userDrawn="1"/>
        </p:nvSpPr>
        <p:spPr bwMode="auto">
          <a:xfrm>
            <a:off x="2315292" y="1286440"/>
            <a:ext cx="4111625" cy="788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995363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995363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995363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995363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995363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995363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995363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995363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953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cs typeface="Calibri"/>
                <a:sym typeface="Avenir" charset="0"/>
              </a:rPr>
              <a:t>KWALIFIKACJI 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60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52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53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301749" y="1595438"/>
            <a:ext cx="6872288" cy="3859212"/>
          </a:xfrm>
          <a:prstGeom prst="rect">
            <a:avLst/>
          </a:prstGeom>
        </p:spPr>
        <p:txBody>
          <a:bodyPr lIns="0" tIns="0" rIns="0" bIns="0"/>
          <a:lstStyle/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7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844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60" y="1595441"/>
          <a:ext cx="8230623" cy="4496292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46086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35139" y="1595438"/>
            <a:ext cx="6872288" cy="4730750"/>
          </a:xfrm>
          <a:prstGeom prst="rect">
            <a:avLst/>
          </a:prstGeom>
        </p:spPr>
        <p:txBody>
          <a:bodyPr lIns="0" tIns="0" rIns="0" bIns="0"/>
          <a:lstStyle>
            <a:lvl1pPr marL="388598" indent="-388598" defTabSz="1134316">
              <a:lnSpc>
                <a:spcPct val="115000"/>
              </a:lnSpc>
              <a:spcBef>
                <a:spcPts val="3191"/>
              </a:spcBef>
              <a:buClr>
                <a:srgbClr val="00A0E3"/>
              </a:buClr>
              <a:buFont typeface="Arial" panose="020B0604020202020204" pitchFamily="34" charset="0"/>
              <a:buChar char="✓"/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35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50" y="1698625"/>
          <a:ext cx="8705850" cy="4365626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7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551" y="1889135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522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6678"/>
            <a:ext cx="9078595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68912"/>
            <a:ext cx="8010525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09522-F5F1-4D8E-880D-215B01B5D254}" type="datetimeFigureOut"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25.11.2019</a:t>
            </a:fld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77E8-769D-489E-8AFC-12BE2F08F050}" type="slidenum"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9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759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301749" y="1595438"/>
            <a:ext cx="6872288" cy="3859212"/>
          </a:xfrm>
          <a:prstGeom prst="rect">
            <a:avLst/>
          </a:prstGeom>
        </p:spPr>
        <p:txBody>
          <a:bodyPr lIns="0" tIns="0" rIns="0" bIns="0"/>
          <a:lstStyle/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013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60" y="1595441"/>
          <a:ext cx="8230623" cy="4496292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46086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046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35139" y="1595438"/>
            <a:ext cx="6872288" cy="4730750"/>
          </a:xfrm>
          <a:prstGeom prst="rect">
            <a:avLst/>
          </a:prstGeom>
        </p:spPr>
        <p:txBody>
          <a:bodyPr lIns="0" tIns="0" rIns="0" bIns="0"/>
          <a:lstStyle>
            <a:lvl1pPr marL="388598" indent="-388598" defTabSz="1134316">
              <a:lnSpc>
                <a:spcPct val="115000"/>
              </a:lnSpc>
              <a:spcBef>
                <a:spcPts val="3191"/>
              </a:spcBef>
              <a:buClr>
                <a:srgbClr val="00A0E3"/>
              </a:buClr>
              <a:buFont typeface="Arial" panose="020B0604020202020204" pitchFamily="34" charset="0"/>
              <a:buChar char="✓"/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858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50" y="1698625"/>
          <a:ext cx="8705850" cy="4365626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1806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551" y="1889135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03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2625" y="612558"/>
            <a:ext cx="8396577" cy="66978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42624" y="1475930"/>
            <a:ext cx="8452211" cy="4963909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4851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6678"/>
            <a:ext cx="9078595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68912"/>
            <a:ext cx="8010525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09522-F5F1-4D8E-880D-215B01B5D254}" type="datetimeFigureOut"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25.11.2019</a:t>
            </a:fld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77E8-769D-489E-8AFC-12BE2F08F050}" type="slidenum"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83828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62545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9181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242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23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242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0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729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616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916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7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796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1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301749" y="1595438"/>
            <a:ext cx="6872288" cy="3859212"/>
          </a:xfrm>
          <a:prstGeom prst="rect">
            <a:avLst/>
          </a:prstGeom>
        </p:spPr>
        <p:txBody>
          <a:bodyPr lIns="0" tIns="0" rIns="0" bIns="0"/>
          <a:lstStyle/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338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60" y="1595441"/>
          <a:ext cx="8230623" cy="4496292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46086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516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35139" y="1595438"/>
            <a:ext cx="6872288" cy="4730750"/>
          </a:xfrm>
          <a:prstGeom prst="rect">
            <a:avLst/>
          </a:prstGeom>
        </p:spPr>
        <p:txBody>
          <a:bodyPr lIns="0" tIns="0" rIns="0" bIns="0"/>
          <a:lstStyle>
            <a:lvl1pPr marL="388598" indent="-388598" defTabSz="1134316">
              <a:lnSpc>
                <a:spcPct val="115000"/>
              </a:lnSpc>
              <a:spcBef>
                <a:spcPts val="3191"/>
              </a:spcBef>
              <a:buClr>
                <a:srgbClr val="00A0E3"/>
              </a:buClr>
              <a:buFont typeface="Arial" panose="020B0604020202020204" pitchFamily="34" charset="0"/>
              <a:buChar char="✓"/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761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50" y="1698625"/>
          <a:ext cx="8705850" cy="4365626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945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551" y="1889135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18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320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2625" y="612558"/>
            <a:ext cx="8396577" cy="66978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42624" y="1475930"/>
            <a:ext cx="8452211" cy="4963909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5468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6678"/>
            <a:ext cx="9078595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68912"/>
            <a:ext cx="8010525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77E8-769D-489E-8AFC-12BE2F08F050}" type="slidenum"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5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84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301749" y="1595438"/>
            <a:ext cx="6872288" cy="3859212"/>
          </a:xfrm>
          <a:prstGeom prst="rect">
            <a:avLst/>
          </a:prstGeom>
        </p:spPr>
        <p:txBody>
          <a:bodyPr lIns="0" tIns="0" rIns="0" bIns="0"/>
          <a:lstStyle/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530" lvl="1" indent="-147174" defTabSz="516990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258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60" y="1595441"/>
          <a:ext cx="8230623" cy="4496292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46086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475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35139" y="1595438"/>
            <a:ext cx="6872288" cy="4730750"/>
          </a:xfrm>
          <a:prstGeom prst="rect">
            <a:avLst/>
          </a:prstGeom>
        </p:spPr>
        <p:txBody>
          <a:bodyPr lIns="0" tIns="0" rIns="0" bIns="0"/>
          <a:lstStyle>
            <a:lvl1pPr marL="388598" indent="-388598" defTabSz="1134316">
              <a:lnSpc>
                <a:spcPct val="115000"/>
              </a:lnSpc>
              <a:spcBef>
                <a:spcPts val="3191"/>
              </a:spcBef>
              <a:buClr>
                <a:srgbClr val="00A0E3"/>
              </a:buClr>
              <a:buFont typeface="Arial" panose="020B0604020202020204" pitchFamily="34" charset="0"/>
              <a:buChar char="✓"/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580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20750" y="1698625"/>
          <a:ext cx="8705850" cy="4365626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7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7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540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0754" y="730253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487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A1E4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551" y="1889135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04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1250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8970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27031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18542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314878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408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052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070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4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733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875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7126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2_Tytuł i zawartość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8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09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69226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3079905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29744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325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23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458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893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865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00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90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lang="sv-SE" altLang="sv-S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991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2_Tytuł i zawartość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34298" y="402315"/>
            <a:ext cx="9212104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34298" y="2011568"/>
            <a:ext cx="9212104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734298" y="7003763"/>
            <a:ext cx="2403158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537982" y="7003763"/>
            <a:ext cx="3604736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543244" y="7003763"/>
            <a:ext cx="2403158" cy="40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75" tIns="52025" rIns="104075" bIns="52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773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6678"/>
            <a:ext cx="9078595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68912"/>
            <a:ext cx="8010525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277E8-769D-489E-8AFC-12BE2F08F050}" type="slidenum">
              <a:rPr kumimoji="0" lang="pl-PL" sz="20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69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549335" y="240641"/>
            <a:ext cx="7582029" cy="105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defRPr sz="2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  <a:tabLst/>
              <a:defRPr/>
            </a:pPr>
            <a:fld id="{00000000-1234-1234-1234-123412341234}" type="slidenum">
              <a:rPr kumimoji="0" lang="pl-PL" sz="2051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1"/>
                <a:buFont typeface="Arial"/>
                <a:buNone/>
                <a:tabLst/>
                <a:defRPr/>
              </a:pPr>
              <a:t>‹#›</a:t>
            </a:fld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526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676375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90735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84554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3691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218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2418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06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3123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39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7406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OPISUJĄCY KWALIFIKACJĘ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MINISTER WŁAŚCIWY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INSTYTUCJA CERTYFIKUJĄCA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PODMIOT ZEWNĘTRZNEGO ZAPEWNIANIA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OPISANIE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WŁĄCZENIE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NADAWANIE KWALIFIKACJI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ZEWNĘTRZNE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1042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ctr" defTabSz="995363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altLang="sv-S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 charset="0"/>
                    <a:ea typeface="+mn-ea"/>
                    <a:cs typeface="Arial" panose="020B0604020202020204" pitchFamily="34" charset="0"/>
                    <a:sym typeface="Avenir" charset="0"/>
                  </a:rPr>
                  <a:t>WEWNĘTRZNE ZAPEWNIANIE JAKOŚCI</a:t>
                </a: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altLang="sv-SE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274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2_Tytuł i zawartoś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1742625" y="612558"/>
            <a:ext cx="8396577" cy="66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1742624" y="1475930"/>
            <a:ext cx="8452211" cy="496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9295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6678"/>
            <a:ext cx="9078595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68912"/>
            <a:ext cx="8010525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277E8-769D-489E-8AFC-12BE2F08F050}" type="slidenum">
              <a:rPr kumimoji="0" lang="pl-PL" sz="2051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042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6392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255846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20769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13581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259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0" marR="0" lvl="0" indent="0" algn="l" defTabSz="755650" rtl="0" eaLnBrk="1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94D8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kumimoji="0" lang="sv-SE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Avenir" charset="0"/>
              <a:cs typeface="Calibri"/>
              <a:sym typeface="Helvetica" panose="020B0604020202020204" pitchFamily="34" charset="0"/>
            </a:endParaRPr>
          </a:p>
          <a:p>
            <a:pPr marL="257175" marR="0" lvl="0" indent="-257175" algn="l" defTabSz="995363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4D8"/>
              </a:buClr>
              <a:buSzTx/>
              <a:buFontTx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 panose="020B0604020202020204" pitchFamily="34" charset="0"/>
              </a:rPr>
            </a:b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0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6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 bwMode="auto">
          <a:xfrm>
            <a:off x="633095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>
            <a:off x="0" y="1784854"/>
            <a:ext cx="6178550" cy="2628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b="1" kern="1200">
          <a:solidFill>
            <a:srgbClr val="0094D8"/>
          </a:solidFill>
          <a:latin typeface="+mn-lt"/>
          <a:ea typeface="+mj-ea"/>
          <a:cs typeface="+mj-cs"/>
        </a:defRPr>
      </a:lvl1pPr>
    </p:titleStyle>
    <p:bodyStyle>
      <a:lvl1pPr marL="0" indent="0" algn="l" defTabSz="1007577" rtl="0" eaLnBrk="1" latinLnBrk="0" hangingPunct="1">
        <a:lnSpc>
          <a:spcPct val="90000"/>
        </a:lnSpc>
        <a:spcBef>
          <a:spcPts val="1102"/>
        </a:spcBef>
        <a:buClr>
          <a:srgbClr val="0094D8"/>
        </a:buClr>
        <a:buFont typeface="Arial" panose="020B0604020202020204" pitchFamily="34" charset="0"/>
        <a:buNone/>
        <a:defRPr sz="30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6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2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4" name="Łącznik prosty 3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3" r:id="rId7"/>
  </p:sldLayoutIdLst>
  <p:hf hdr="0" ftr="0" dt="0"/>
  <p:txStyles>
    <p:title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672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3449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0181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690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364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6728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091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3449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1999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54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80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9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1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3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92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17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4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7" r:id="rId12"/>
    <p:sldLayoutId id="21474839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828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954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954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3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</p:sldLayoutIdLst>
  <p:txStyles>
    <p:titleStyle>
      <a:lvl1pPr algn="l" defTabSz="727000" rtl="0" eaLnBrk="1" latinLnBrk="0" hangingPunct="1">
        <a:lnSpc>
          <a:spcPct val="90000"/>
        </a:lnSpc>
        <a:spcBef>
          <a:spcPct val="0"/>
        </a:spcBef>
        <a:buNone/>
        <a:defRPr sz="3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750" indent="-181750" algn="l" defTabSz="727000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1pPr>
      <a:lvl2pPr marL="545250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8" kern="1200">
          <a:solidFill>
            <a:schemeClr val="tx1"/>
          </a:solidFill>
          <a:latin typeface="+mn-lt"/>
          <a:ea typeface="+mn-ea"/>
          <a:cs typeface="+mn-cs"/>
        </a:defRPr>
      </a:lvl2pPr>
      <a:lvl3pPr marL="908751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52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4pPr>
      <a:lvl5pPr marL="1635751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5pPr>
      <a:lvl6pPr marL="1999252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6pPr>
      <a:lvl7pPr marL="2362752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7pPr>
      <a:lvl8pPr marL="2726252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8pPr>
      <a:lvl9pPr marL="3089753" indent="-181750" algn="l" defTabSz="72700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1pPr>
      <a:lvl2pPr marL="363501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2pPr>
      <a:lvl3pPr marL="727000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3pPr>
      <a:lvl4pPr marL="1090501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4pPr>
      <a:lvl5pPr marL="1454001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5pPr>
      <a:lvl6pPr marL="1817502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6pPr>
      <a:lvl7pPr marL="2181002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7pPr>
      <a:lvl8pPr marL="2544502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8pPr>
      <a:lvl9pPr marL="2908003" algn="l" defTabSz="72700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sv-SE" sz="12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4" name="Łącznik prosty 3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1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3" r:id="rId7"/>
    <p:sldLayoutId id="2147484084" r:id="rId8"/>
  </p:sldLayoutIdLst>
  <p:txStyles>
    <p:title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672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3449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0181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690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364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6728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091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3449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1999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54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80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9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1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3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92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17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38538" y="7004050"/>
            <a:ext cx="36036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949450"/>
            <a:ext cx="1219200" cy="12143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40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 bwMode="auto">
          <a:xfrm flipH="1">
            <a:off x="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 flipH="1">
            <a:off x="4502150" y="1784854"/>
            <a:ext cx="6178550" cy="262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_bi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26" y="2324100"/>
            <a:ext cx="8486824" cy="2673350"/>
          </a:xfrm>
          <a:prstGeom prst="rect">
            <a:avLst/>
          </a:prstGeom>
          <a:effectLst/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0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">
          <p15:clr>
            <a:srgbClr val="F26B43"/>
          </p15:clr>
        </p15:guide>
        <p15:guide id="2" pos="130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4" name="Łącznik prosty 3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8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</p:sldLayoutIdLst>
  <p:txStyles>
    <p:title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672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3449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0181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690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364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6728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091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3449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1999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54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80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9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1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3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92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17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4" name="Łącznik prosty 3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0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40" r:id="rId8"/>
  </p:sldLayoutIdLst>
  <p:txStyles>
    <p:title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672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3449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0181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690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364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6728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091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3449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1999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54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80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9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1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3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92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17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1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4" name="Łącznik prosty 3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3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40" r:id="rId8"/>
  </p:sldLayoutIdLst>
  <p:hf sldNum="0" hdr="0" ftr="0" dt="0"/>
  <p:txStyles>
    <p:title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672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3449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0181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6908" algn="l" defTabSz="456728" rtl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364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6728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091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3449" algn="l" defTabSz="456728" rtl="0" fontAlgn="base" hangingPunct="0">
        <a:spcBef>
          <a:spcPct val="0"/>
        </a:spcBef>
        <a:spcAft>
          <a:spcPct val="0"/>
        </a:spcAft>
        <a:defRPr sz="13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1999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54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80" indent="-228364" algn="l" defTabSz="913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9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1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8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3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92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17" algn="l" defTabSz="913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8145" y="4996873"/>
            <a:ext cx="9217307" cy="168876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3600"/>
            </a:pPr>
            <a:r>
              <a:rPr lang="pl-PL" sz="3200" b="1" dirty="0">
                <a:solidFill>
                  <a:srgbClr val="0094D8"/>
                </a:solidFill>
              </a:rPr>
              <a:t>Ustawiczne kształcenie za pośrednictwem Zintegrowanego Systemu Kwalifikacji i</a:t>
            </a:r>
          </a:p>
          <a:p>
            <a:pPr lvl="0">
              <a:spcBef>
                <a:spcPts val="0"/>
              </a:spcBef>
              <a:buSzPts val="3600"/>
            </a:pPr>
            <a:r>
              <a:rPr lang="pl-PL" sz="3200" b="1" dirty="0">
                <a:solidFill>
                  <a:srgbClr val="0094D8"/>
                </a:solidFill>
              </a:rPr>
              <a:t>Lubuskich Bonów Rozwojowych </a:t>
            </a:r>
            <a:endParaRPr lang="pl-PL" sz="3200" dirty="0">
              <a:solidFill>
                <a:srgbClr val="0094D8"/>
              </a:solidFill>
            </a:endParaRPr>
          </a:p>
          <a:p>
            <a:pPr lvl="0" defTabSz="995363"/>
            <a:endParaRPr lang="pl-PL" sz="3200" b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lvl="0" defTabSz="995363"/>
            <a:endParaRPr lang="pl-PL" sz="3200" b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defTabSz="995363"/>
            <a:endParaRPr lang="pl-PL" sz="3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468231" y="1993999"/>
            <a:ext cx="3604736" cy="402314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104205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02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5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07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0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12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15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17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20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Instytut Badań Edukacyjnych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468231" y="2396313"/>
            <a:ext cx="3604736" cy="379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577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94D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solidFill>
                  <a:prstClr val="white"/>
                </a:solidFill>
                <a:latin typeface="Calibri"/>
              </a:rPr>
              <a:t>Agnieszka </a:t>
            </a:r>
            <a:r>
              <a:rPr lang="pl-PL" dirty="0" err="1">
                <a:solidFill>
                  <a:prstClr val="white"/>
                </a:solidFill>
                <a:latin typeface="Calibri"/>
              </a:rPr>
              <a:t>Demichowicz</a:t>
            </a:r>
            <a:endParaRPr lang="pl-P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477756" y="4016670"/>
            <a:ext cx="3604736" cy="379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577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94D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solidFill>
                  <a:prstClr val="white"/>
                </a:solidFill>
                <a:latin typeface="Calibri"/>
              </a:rPr>
              <a:t>25.11.2019, Zielona Góra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98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4817"/>
            <a:ext cx="5372758" cy="3205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582" y="2204818"/>
            <a:ext cx="4299284" cy="3205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/>
        </p:nvSpPr>
        <p:spPr>
          <a:xfrm>
            <a:off x="1149350" y="654050"/>
            <a:ext cx="9601200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lvl="0" defTabSz="755650">
              <a:lnSpc>
                <a:spcPct val="115000"/>
              </a:lnSpc>
              <a:defRPr/>
            </a:pPr>
            <a:r>
              <a:rPr kumimoji="0" lang="pl-PL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UCZENIE SIĘ </a:t>
            </a:r>
            <a:r>
              <a:rPr lang="pl-PL" altLang="sv-SE" sz="3000" b="1" dirty="0">
                <a:solidFill>
                  <a:srgbClr val="706E6F"/>
                </a:solidFill>
                <a:latin typeface="Calibri"/>
                <a:ea typeface="Avenir" charset="0"/>
                <a:cs typeface="Calibri"/>
                <a:sym typeface="Avenir" charset="0"/>
              </a:rPr>
              <a:t>PRZEZ CAŁE ŻYCIE</a:t>
            </a:r>
            <a:r>
              <a:rPr kumimoji="0" lang="pl-PL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kumimoji="0" lang="pl-PL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706E6F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br>
              <a:rPr kumimoji="0" lang="pl-PL" alt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706E6F"/>
                </a:solidFill>
                <a:effectLst/>
                <a:uLnTx/>
                <a:uFillTx/>
                <a:latin typeface="Calibri"/>
                <a:ea typeface="Avenir" charset="0"/>
                <a:cs typeface="Calibri"/>
                <a:sym typeface="Avenir" charset="0"/>
              </a:rPr>
            </a:br>
            <a:endParaRPr kumimoji="0" lang="sv-SE" altLang="sv-SE" sz="3000" b="1" i="0" u="none" strike="noStrike" kern="1200" cap="none" spc="0" normalizeH="0" baseline="0" noProof="0" dirty="0">
              <a:ln>
                <a:noFill/>
              </a:ln>
              <a:solidFill>
                <a:srgbClr val="70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10369550" y="144715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A1E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"/>
          <p:cNvSpPr txBox="1">
            <a:spLocks noGrp="1"/>
          </p:cNvSpPr>
          <p:nvPr>
            <p:ph type="body" idx="1"/>
          </p:nvPr>
        </p:nvSpPr>
        <p:spPr>
          <a:xfrm>
            <a:off x="809625" y="1952625"/>
            <a:ext cx="9601200" cy="442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None/>
            </a:pPr>
            <a:endParaRPr sz="2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pl-PL" sz="3000" dirty="0">
                <a:solidFill>
                  <a:srgbClr val="595959"/>
                </a:solidFill>
              </a:rPr>
              <a:t>Ograniczanie luk kompetencyjnych - </a:t>
            </a:r>
            <a:r>
              <a:rPr lang="pl-PL" sz="3000" b="1" dirty="0">
                <a:solidFill>
                  <a:srgbClr val="2E75B5"/>
                </a:solidFill>
              </a:rPr>
              <a:t>kształtowanie</a:t>
            </a:r>
            <a:r>
              <a:rPr lang="pl-PL" sz="3000" dirty="0">
                <a:solidFill>
                  <a:srgbClr val="595959"/>
                </a:solidFill>
              </a:rPr>
              <a:t>   brakujących </a:t>
            </a:r>
            <a:r>
              <a:rPr lang="pl-PL" sz="3000" b="1" dirty="0">
                <a:solidFill>
                  <a:srgbClr val="2E75B5"/>
                </a:solidFill>
              </a:rPr>
              <a:t>kompetencji i kwalifikacji</a:t>
            </a:r>
            <a:endParaRPr dirty="0"/>
          </a:p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b="1" dirty="0">
              <a:solidFill>
                <a:srgbClr val="2E75B5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pl-PL" sz="3000" dirty="0">
                <a:solidFill>
                  <a:srgbClr val="595959"/>
                </a:solidFill>
              </a:rPr>
              <a:t>Docenianie </a:t>
            </a:r>
            <a:r>
              <a:rPr lang="pl-PL" sz="3000" b="1" dirty="0">
                <a:solidFill>
                  <a:srgbClr val="2E75B5"/>
                </a:solidFill>
              </a:rPr>
              <a:t>uczenia się w różnych formach i miejscach</a:t>
            </a:r>
            <a:r>
              <a:rPr lang="pl-PL" sz="3000" dirty="0">
                <a:solidFill>
                  <a:srgbClr val="595959"/>
                </a:solidFill>
              </a:rPr>
              <a:t>, </a:t>
            </a:r>
            <a:endParaRPr dirty="0"/>
          </a:p>
          <a:p>
            <a:pPr marL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None/>
            </a:pPr>
            <a:r>
              <a:rPr lang="pl-PL" sz="3000" dirty="0">
                <a:solidFill>
                  <a:srgbClr val="595959"/>
                </a:solidFill>
              </a:rPr>
              <a:t>    na każdym etapie życia</a:t>
            </a:r>
            <a:endParaRPr dirty="0"/>
          </a:p>
          <a:p>
            <a:pPr marL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None/>
            </a:pPr>
            <a:endParaRPr sz="3000" dirty="0">
              <a:solidFill>
                <a:srgbClr val="595959"/>
              </a:solidFill>
            </a:endParaRPr>
          </a:p>
          <a:p>
            <a:pPr marL="457200" lvl="2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Noto Sans Symbols"/>
              <a:buChar char="❑"/>
            </a:pPr>
            <a:r>
              <a:rPr lang="pl-PL" sz="3000" dirty="0">
                <a:solidFill>
                  <a:srgbClr val="595959"/>
                </a:solidFill>
              </a:rPr>
              <a:t>Ocena i </a:t>
            </a:r>
            <a:r>
              <a:rPr lang="pl-PL" sz="3000" b="1" dirty="0">
                <a:solidFill>
                  <a:srgbClr val="2E75B5"/>
                </a:solidFill>
              </a:rPr>
              <a:t>potwierdzanie efektów uczenia się </a:t>
            </a:r>
            <a:r>
              <a:rPr lang="pl-PL" sz="3000" dirty="0">
                <a:solidFill>
                  <a:srgbClr val="595959"/>
                </a:solidFill>
              </a:rPr>
              <a:t>niezależnie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None/>
            </a:pPr>
            <a:r>
              <a:rPr lang="pl-PL" sz="3000" dirty="0">
                <a:solidFill>
                  <a:srgbClr val="595959"/>
                </a:solidFill>
              </a:rPr>
              <a:t>     od tego gdzie, jak i kiedy ono zachodziło</a:t>
            </a:r>
            <a:endParaRPr dirty="0"/>
          </a:p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b="1" dirty="0">
              <a:solidFill>
                <a:srgbClr val="2E75B5"/>
              </a:solidFill>
            </a:endParaRPr>
          </a:p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dirty="0">
              <a:solidFill>
                <a:srgbClr val="595959"/>
              </a:solidFill>
            </a:endParaRPr>
          </a:p>
          <a:p>
            <a:pPr marL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None/>
            </a:pPr>
            <a:endParaRPr sz="3000" dirty="0">
              <a:solidFill>
                <a:srgbClr val="595959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800"/>
              <a:buNone/>
            </a:pPr>
            <a:endParaRPr sz="8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None/>
            </a:pPr>
            <a:endParaRPr sz="1900" dirty="0">
              <a:solidFill>
                <a:srgbClr val="595959"/>
              </a:solidFill>
            </a:endParaRPr>
          </a:p>
        </p:txBody>
      </p:sp>
      <p:sp>
        <p:nvSpPr>
          <p:cNvPr id="431" name="Google Shape;431;p19"/>
          <p:cNvSpPr txBox="1">
            <a:spLocks noGrp="1"/>
          </p:cNvSpPr>
          <p:nvPr>
            <p:ph type="title"/>
          </p:nvPr>
        </p:nvSpPr>
        <p:spPr>
          <a:xfrm>
            <a:off x="1039502" y="645639"/>
            <a:ext cx="937132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l-PL" sz="3200" dirty="0">
                <a:solidFill>
                  <a:srgbClr val="7F7F7F"/>
                </a:solidFill>
              </a:rPr>
              <a:t>POLITYKA UCZENIA SIĘ PRZEZ CAŁE ŻYCIE </a:t>
            </a:r>
            <a:r>
              <a:rPr lang="pl-PL" sz="3200" dirty="0">
                <a:solidFill>
                  <a:srgbClr val="7C7C7C"/>
                </a:solidFill>
              </a:rPr>
              <a:t>–</a:t>
            </a:r>
            <a:r>
              <a:rPr lang="pl-PL" sz="3200" dirty="0"/>
              <a:t> </a:t>
            </a:r>
            <a:r>
              <a:rPr lang="pl-PL" sz="3200" dirty="0">
                <a:solidFill>
                  <a:srgbClr val="0094D8"/>
                </a:solidFill>
              </a:rPr>
              <a:t>ZAŁOŻENIA</a:t>
            </a:r>
            <a:endParaRPr sz="3200" dirty="0">
              <a:solidFill>
                <a:srgbClr val="0094D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95500" y="2505075"/>
            <a:ext cx="8029575" cy="3143250"/>
          </a:xfrm>
        </p:spPr>
        <p:txBody>
          <a:bodyPr>
            <a:normAutofit/>
          </a:bodyPr>
          <a:lstStyle/>
          <a:p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66775" y="1457325"/>
            <a:ext cx="9372600" cy="4914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b="1" dirty="0">
                <a:solidFill>
                  <a:srgbClr val="0070C0"/>
                </a:solidFill>
              </a:rPr>
              <a:t>Międzyresortowy Zespół do spraw uczenia się przez całe życie </a:t>
            </a:r>
            <a:r>
              <a:rPr lang="pl-PL" sz="2200" dirty="0"/>
              <a:t>– powołany zarządzeniem Prezesa Rady Ministrów nr 13 z 17 lutego 2010r.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200" i="1" dirty="0"/>
          </a:p>
          <a:p>
            <a:r>
              <a:rPr lang="pl-PL" sz="2200" dirty="0"/>
              <a:t>Opracowanie strategicznego dokumentu dotyczącego rozwiązań na rzecz rozwoju uczenia się przez całe życie w Polsce: </a:t>
            </a:r>
            <a:r>
              <a:rPr lang="pl-PL" sz="2200" b="1" dirty="0">
                <a:solidFill>
                  <a:srgbClr val="0070C0"/>
                </a:solidFill>
              </a:rPr>
              <a:t>Perspektywa uczenia się przez całe życie</a:t>
            </a:r>
            <a:r>
              <a:rPr lang="pl-PL" sz="2200" i="1" dirty="0"/>
              <a:t> –     </a:t>
            </a:r>
            <a:r>
              <a:rPr lang="pl-PL" sz="2200" dirty="0"/>
              <a:t>Załącznik do uchwały  Nr 160/2013 Rady Ministrów  z dnia 10 września 2013r. </a:t>
            </a:r>
          </a:p>
          <a:p>
            <a:r>
              <a:rPr lang="pl-PL" sz="2200" dirty="0"/>
              <a:t>Perspektywa uczenia się przez całe życie:</a:t>
            </a:r>
          </a:p>
          <a:p>
            <a:pPr lvl="1">
              <a:buClrTx/>
              <a:buFont typeface="Symbol" panose="05050102010706020507" pitchFamily="18" charset="2"/>
              <a:buChar char="-"/>
            </a:pPr>
            <a:r>
              <a:rPr lang="pl-PL" dirty="0"/>
              <a:t>realizuje cele strategicznego dokumentu  strategii wzrostu społeczno-gospodarczego Unii Europejskiej  UE EUROPA 2020 </a:t>
            </a:r>
          </a:p>
          <a:p>
            <a:pPr marL="457200" lvl="1" indent="0">
              <a:buClrTx/>
              <a:buNone/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/>
              <a:t>Cel 2 Perspektywy: </a:t>
            </a:r>
            <a:r>
              <a:rPr lang="pl-PL" sz="2200" b="1" dirty="0">
                <a:solidFill>
                  <a:srgbClr val="0070C0"/>
                </a:solidFill>
              </a:rPr>
              <a:t>Przejrzysty i spójny system kwalifikacji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r>
              <a:rPr lang="pl-PL" altLang="pl-PL" b="1" dirty="0"/>
              <a:t>Ustawa o Zintegrowanym Systemie Kwalifikacji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endParaRPr lang="pl-PL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200" i="1" dirty="0"/>
          </a:p>
          <a:p>
            <a:endParaRPr lang="pl-PL" sz="1200" i="1" dirty="0"/>
          </a:p>
          <a:p>
            <a:endParaRPr lang="pl-PL" sz="12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2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i="1" dirty="0"/>
          </a:p>
          <a:p>
            <a:pPr marL="0" lvl="2" indent="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52525" y="445169"/>
            <a:ext cx="8292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0070C0"/>
                </a:solidFill>
              </a:rPr>
              <a:t>ROZWIĄZANIA SYSTEMOWE </a:t>
            </a: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UCZENIA SIĘ PRZEZ CAŁE ŻYCIE W POLSCE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0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7" y="1315086"/>
            <a:ext cx="10058400" cy="5451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82566" y="315310"/>
            <a:ext cx="9522373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95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defRPr>
            </a:lvl1pPr>
          </a:lstStyle>
          <a:p>
            <a:r>
              <a:rPr lang="pl-PL" dirty="0">
                <a:solidFill>
                  <a:srgbClr val="0070C0"/>
                </a:solidFill>
                <a:sym typeface="Arial" panose="020B0604020202020204" pitchFamily="34" charset="0"/>
              </a:rPr>
              <a:t>BKL </a:t>
            </a:r>
            <a:r>
              <a:rPr lang="pl-PL" dirty="0">
                <a:solidFill>
                  <a:srgbClr val="0070C0"/>
                </a:solidFill>
              </a:rPr>
              <a:t>2017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ROZWÓJ KOMPETENCJI DOROSŁYCH POLAKÓW </a:t>
            </a:r>
          </a:p>
        </p:txBody>
      </p:sp>
    </p:spTree>
    <p:extLst>
      <p:ext uri="{BB962C8B-B14F-4D97-AF65-F5344CB8AC3E}">
        <p14:creationId xmlns:p14="http://schemas.microsoft.com/office/powerpoint/2010/main" val="250612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8" descr="Znalezione obrazy dla zapytania the economist life long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68" y="1524000"/>
            <a:ext cx="10283800" cy="51290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25" name="Google Shape;425;p18"/>
          <p:cNvSpPr txBox="1">
            <a:spLocks noGrp="1"/>
          </p:cNvSpPr>
          <p:nvPr>
            <p:ph type="title"/>
          </p:nvPr>
        </p:nvSpPr>
        <p:spPr>
          <a:xfrm>
            <a:off x="1147372" y="649809"/>
            <a:ext cx="9212104" cy="100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</a:pPr>
            <a:r>
              <a:rPr lang="pl-PL" sz="3200" b="1">
                <a:solidFill>
                  <a:srgbClr val="0094D8"/>
                </a:solidFill>
              </a:rPr>
              <a:t>UCZENIE SIĘ </a:t>
            </a:r>
            <a:r>
              <a:rPr lang="pl-PL" sz="3200" b="1">
                <a:solidFill>
                  <a:srgbClr val="7F7F7F"/>
                </a:solidFill>
              </a:rPr>
              <a:t>PRZEZ CAŁE ŻYCIE… </a:t>
            </a:r>
            <a:endParaRPr sz="32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5"/>
          <p:cNvSpPr txBox="1">
            <a:spLocks noGrp="1"/>
          </p:cNvSpPr>
          <p:nvPr>
            <p:ph type="body" idx="1"/>
          </p:nvPr>
        </p:nvSpPr>
        <p:spPr>
          <a:xfrm>
            <a:off x="1301750" y="2101851"/>
            <a:ext cx="8813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Strona projektu Zintegrowanego Systemu Kwalifikacji:</a:t>
            </a:r>
            <a:br>
              <a:rPr lang="pl-PL" sz="2400" b="0" i="0" u="none" strike="noStrike" cap="none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www.kwalifikacje.edu.pl</a:t>
            </a:r>
            <a:endParaRPr sz="2400" b="1" i="0" u="none" strike="noStrike" cap="none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Portal Zintegrowanego Systemu Kwalifikacji:</a:t>
            </a:r>
            <a:br>
              <a:rPr lang="pl-PL" sz="2400" b="0" i="0" u="none" strike="noStrike" cap="none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www.kwalifikacje.gov.pl</a:t>
            </a:r>
            <a:endParaRPr sz="2400" b="1" i="0" u="none" strike="noStrike" cap="none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Portal Zintegrowanego Rejestru Kwalifikacji:</a:t>
            </a:r>
            <a:br>
              <a:rPr lang="pl-PL" sz="2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https://rejestr.kwalifikacje.gov.pl</a:t>
            </a:r>
            <a:endParaRPr sz="2400" b="1" i="0" u="none" strike="noStrike" cap="none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105"/>
          <p:cNvSpPr txBox="1">
            <a:spLocks noGrp="1"/>
          </p:cNvSpPr>
          <p:nvPr>
            <p:ph type="title"/>
          </p:nvPr>
        </p:nvSpPr>
        <p:spPr>
          <a:xfrm>
            <a:off x="1128712" y="577850"/>
            <a:ext cx="8402638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i="0" u="none" strike="noStrike" cap="none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WIĘCEJ</a:t>
            </a:r>
            <a:r>
              <a:rPr lang="pl-PL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000" b="1" i="0" u="none" strike="noStrike" cap="none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O ZSK</a:t>
            </a:r>
            <a:endParaRPr sz="3000" b="1" i="0" u="none" strike="noStrike" cap="none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9" name="Google Shape;1029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" y="495889"/>
            <a:ext cx="762000" cy="758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13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/>
        </p:nvSpPr>
        <p:spPr>
          <a:xfrm>
            <a:off x="3377896" y="6228025"/>
            <a:ext cx="4206329" cy="3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"/>
                <a:cs typeface="Arial"/>
                <a:sym typeface="Arial"/>
              </a:rPr>
              <a:t>Temat ZSK jest mi całkowicie obcy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3377897" y="5449350"/>
            <a:ext cx="4582762" cy="38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Coś słyszałam/em, ale nie wiem o co chodzi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3630125" y="4866275"/>
            <a:ext cx="5334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3185625" y="4699600"/>
            <a:ext cx="539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3377897" y="4603255"/>
            <a:ext cx="5586228" cy="49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Umiem rozszyfrować skróty ZSK, ZRK, PRK, ERK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3377896" y="3728514"/>
            <a:ext cx="4765643" cy="75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Czytałam/em informacje o ZSK  </a:t>
            </a:r>
          </a:p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(np. Internet); znam bardzo ogólnie ideę ZSK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3377897" y="3083267"/>
            <a:ext cx="5294128" cy="47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1042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Potrafię zdefiniować podstawowe pojęcia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377897" y="2205318"/>
            <a:ext cx="4582762" cy="71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Potrafię wymienić podstawowe podmioty, instytucje związane z ZSK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3377897" y="1430769"/>
            <a:ext cx="5206527" cy="77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Znam procedury w zakresie składania wniosku          o nadanie statusu IC, włączenia kwalifikacji do ZRK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377900" y="645458"/>
            <a:ext cx="4765639" cy="78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Opisuję kwalifikacje, umiem złożyć wniosek        o wpis jako IC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375420"/>
            <a:ext cx="9353550" cy="65206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277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43C18DF5-311F-464B-9E12-5F0F90618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5" y="1763305"/>
            <a:ext cx="4524438" cy="1805502"/>
          </a:xfrm>
          <a:prstGeom prst="rect">
            <a:avLst/>
          </a:prstGeom>
        </p:spPr>
      </p:pic>
      <p:pic>
        <p:nvPicPr>
          <p:cNvPr id="1026" name="Picture 2" descr="Znalezione obrazy dla zapytania zintegrowany system kwali">
            <a:extLst>
              <a:ext uri="{FF2B5EF4-FFF2-40B4-BE49-F238E27FC236}">
                <a16:creationId xmlns:a16="http://schemas.microsoft.com/office/drawing/2014/main" id="{36252539-501B-49DC-AB0E-0570D019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312141"/>
            <a:ext cx="4955052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baza usług rozwojowych">
            <a:extLst>
              <a:ext uri="{FF2B5EF4-FFF2-40B4-BE49-F238E27FC236}">
                <a16:creationId xmlns:a16="http://schemas.microsoft.com/office/drawing/2014/main" id="{10C550C6-192F-4D5B-908B-78EBAAACA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6" y="4622589"/>
            <a:ext cx="4287982" cy="18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0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rgbClr val="008BD2"/>
                </a:solidFill>
                <a:latin typeface="Calibri"/>
                <a:ea typeface="Avenir" charset="0"/>
                <a:cs typeface="Calibri"/>
                <a:sym typeface="Helvetica" panose="020B0604020202020204" pitchFamily="34" charset="0"/>
              </a:rPr>
              <a:t>IDEA ZSK</a:t>
            </a:r>
            <a:r>
              <a:rPr lang="pl-PL" dirty="0">
                <a:solidFill>
                  <a:srgbClr val="706E6F"/>
                </a:solidFill>
                <a:latin typeface="Calibri"/>
                <a:ea typeface="Avenir" charset="0"/>
                <a:cs typeface="Calibri"/>
                <a:sym typeface="Helvetica" panose="020B0604020202020204" pitchFamily="34" charset="0"/>
              </a:rPr>
              <a:t> A UCZENIE SIĘ PRZEZ CAŁE ŻYCIE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79" y="2079522"/>
            <a:ext cx="5076166" cy="4408744"/>
          </a:xfrm>
        </p:spPr>
      </p:pic>
    </p:spTree>
    <p:extLst>
      <p:ext uri="{BB962C8B-B14F-4D97-AF65-F5344CB8AC3E}">
        <p14:creationId xmlns:p14="http://schemas.microsoft.com/office/powerpoint/2010/main" val="408299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63440" y="459752"/>
            <a:ext cx="3579495" cy="657104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altLang="sv-SE" sz="2800" dirty="0">
                <a:solidFill>
                  <a:srgbClr val="0070C0"/>
                </a:solidFill>
                <a:cs typeface="Calibri"/>
              </a:rPr>
              <a:t>DLACZEGO POWSTAŁ?</a:t>
            </a:r>
            <a:endParaRPr lang="sv-SE" altLang="sv-SE" sz="2800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13" name="Shape 579" descr="Fotolia_80882540_XL.jpg"/>
          <p:cNvPicPr preferRelativeResize="0"/>
          <p:nvPr/>
        </p:nvPicPr>
        <p:blipFill rotWithShape="1">
          <a:blip r:embed="rId3">
            <a:alphaModFix/>
          </a:blip>
          <a:srcRect l="50000" t="19557" b="5304"/>
          <a:stretch/>
        </p:blipFill>
        <p:spPr>
          <a:xfrm>
            <a:off x="102870" y="1483153"/>
            <a:ext cx="10506075" cy="5245101"/>
          </a:xfrm>
          <a:prstGeom prst="rect">
            <a:avLst/>
          </a:prstGeom>
          <a:noFill/>
          <a:ln>
            <a:noFill/>
          </a:ln>
          <a:effectLst>
            <a:outerShdw blurRad="57150" dist="38100" dir="11460000" algn="bl" rotWithShape="0">
              <a:srgbClr val="00FFFF">
                <a:alpha val="50000"/>
              </a:srgbClr>
            </a:outerShdw>
          </a:effectLst>
        </p:spPr>
      </p:pic>
      <p:sp>
        <p:nvSpPr>
          <p:cNvPr id="14" name="Shape 582"/>
          <p:cNvSpPr/>
          <p:nvPr/>
        </p:nvSpPr>
        <p:spPr>
          <a:xfrm>
            <a:off x="4965699" y="1466532"/>
            <a:ext cx="2835275" cy="7874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52450" dir="8820000" algn="bl" rotWithShape="0">
              <a:srgbClr val="00FFFF">
                <a:alpha val="78000"/>
              </a:srgbClr>
            </a:outerShdw>
          </a:effectLst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Świat</a:t>
            </a:r>
            <a:endParaRPr kumimoji="0" sz="2051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Shape 581"/>
          <p:cNvSpPr/>
          <p:nvPr/>
        </p:nvSpPr>
        <p:spPr>
          <a:xfrm>
            <a:off x="102870" y="2837853"/>
            <a:ext cx="3527743" cy="101024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838200" dir="8520000" algn="bl" rotWithShape="0">
              <a:srgbClr val="00FFFF">
                <a:alpha val="88000"/>
              </a:srgbClr>
            </a:outerShdw>
          </a:effectLst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Rynek Pracy</a:t>
            </a:r>
            <a:endParaRPr kumimoji="0" sz="2051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Shape 583"/>
          <p:cNvSpPr/>
          <p:nvPr/>
        </p:nvSpPr>
        <p:spPr>
          <a:xfrm>
            <a:off x="320041" y="3771900"/>
            <a:ext cx="4234178" cy="62692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DYNAMICZNE ZMIANY, NOWE UMIEJĘTNOŚCI, ZMIENIAJĄCE SIĘ</a:t>
            </a:r>
            <a:r>
              <a:rPr kumimoji="0" lang="pl-PL" sz="1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ZAWODY</a:t>
            </a:r>
            <a:r>
              <a:rPr lang="pl-PL" sz="1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pl-PL" sz="18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580"/>
          <p:cNvSpPr/>
          <p:nvPr/>
        </p:nvSpPr>
        <p:spPr>
          <a:xfrm>
            <a:off x="2114550" y="5027987"/>
            <a:ext cx="2962275" cy="99228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14313" dist="581025" dir="10080000" algn="bl" rotWithShape="0">
              <a:srgbClr val="00FFFF">
                <a:alpha val="99000"/>
              </a:srgbClr>
            </a:outerShdw>
          </a:effectLst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Człowiek</a:t>
            </a:r>
            <a:endParaRPr kumimoji="0" sz="2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hape 584"/>
          <p:cNvSpPr/>
          <p:nvPr/>
        </p:nvSpPr>
        <p:spPr>
          <a:xfrm>
            <a:off x="3321050" y="5885774"/>
            <a:ext cx="3756659" cy="59055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lvl="0"/>
            <a:r>
              <a:rPr lang="pl-PL" sz="1800" b="1" dirty="0">
                <a:solidFill>
                  <a:srgbClr val="0000FF"/>
                </a:solidFill>
                <a:ea typeface="Calibri"/>
                <a:cs typeface="Calibri"/>
                <a:sym typeface="Calibri"/>
              </a:rPr>
              <a:t>ZMIANA MIEJSC PRACY, MOBILNOŚĆ, RÓŻNE FORMY ROZWOJU    </a:t>
            </a:r>
            <a:endParaRPr kumimoji="0" sz="2051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Shape 583"/>
          <p:cNvSpPr/>
          <p:nvPr/>
        </p:nvSpPr>
        <p:spPr>
          <a:xfrm>
            <a:off x="5734049" y="2092028"/>
            <a:ext cx="4533901" cy="59402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ROZWÓJ TECHNOLOGICZNY, NOWE STYLE ŻYCIA, GLOBALIZACJA</a:t>
            </a:r>
            <a:endParaRPr kumimoji="0" sz="2051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06044" y="2753592"/>
            <a:ext cx="7370761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72000" rtlCol="0">
            <a:spAutoFit/>
            <a:scene3d>
              <a:camera prst="orthographicFront">
                <a:rot lat="0" lon="0" rev="20999999"/>
              </a:camera>
              <a:lightRig rig="threePt" dir="t"/>
            </a:scene3d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UCZENIE SIĘ PRZEZ CAŁE ŻYCIE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216744"/>
            <a:ext cx="2932430" cy="124978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430835" y="3503726"/>
            <a:ext cx="534574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41306" rtlCol="0">
            <a:spAutoFit/>
            <a:scene3d>
              <a:camera prst="orthographicFront">
                <a:rot lat="0" lon="0" rev="20999999"/>
              </a:camera>
              <a:lightRig rig="threePt" dir="t"/>
            </a:scene3d>
          </a:bodyPr>
          <a:lstStyle/>
          <a:p>
            <a:pPr defTabSz="597834">
              <a:defRPr/>
            </a:pPr>
            <a:r>
              <a:rPr lang="pl-PL" sz="3600" b="1" dirty="0">
                <a:solidFill>
                  <a:srgbClr val="FFFF00"/>
                </a:solidFill>
                <a:latin typeface="Calibri"/>
                <a:cs typeface="Arial"/>
                <a:sym typeface="Arial"/>
              </a:rPr>
              <a:t>LUKA KOMPETENCYJNA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663440" y="4430292"/>
            <a:ext cx="6935122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41306" rtlCol="0">
            <a:spAutoFit/>
            <a:scene3d>
              <a:camera prst="orthographicFront">
                <a:rot lat="0" lon="0" rev="20999999"/>
              </a:camera>
              <a:lightRig rig="threePt" dir="t"/>
            </a:scene3d>
          </a:bodyPr>
          <a:lstStyle/>
          <a:p>
            <a:pPr defTabSz="597834">
              <a:defRPr/>
            </a:pPr>
            <a:r>
              <a:rPr lang="pl-PL" sz="3200" b="1" dirty="0">
                <a:solidFill>
                  <a:srgbClr val="FFFF00"/>
                </a:solidFill>
                <a:latin typeface="Calibri"/>
                <a:cs typeface="Arial"/>
                <a:sym typeface="Arial"/>
              </a:rPr>
              <a:t>POTRZEBA PORÓWNYWALNOŚCI KWALIFIKACJI Z RÓŻNYCH KRAJÓW</a:t>
            </a:r>
          </a:p>
        </p:txBody>
      </p:sp>
    </p:spTree>
    <p:extLst>
      <p:ext uri="{BB962C8B-B14F-4D97-AF65-F5344CB8AC3E}">
        <p14:creationId xmlns:p14="http://schemas.microsoft.com/office/powerpoint/2010/main" val="13750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95500" y="2505075"/>
            <a:ext cx="8029575" cy="3143250"/>
          </a:xfrm>
        </p:spPr>
        <p:txBody>
          <a:bodyPr>
            <a:normAutofit/>
          </a:bodyPr>
          <a:lstStyle/>
          <a:p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76300" y="1325880"/>
            <a:ext cx="9363075" cy="504634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/>
              <a:t>Motywy nabywania nowych umiejętności przez pracowników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/>
              <a:t>- w ciągu ostatnich 5 lat lub od czasu rozpoczęcia obecnej pracy: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b="1" dirty="0"/>
              <a:t>43% pracowników w UE</a:t>
            </a:r>
            <a:r>
              <a:rPr lang="pl-PL" sz="2200" dirty="0"/>
              <a:t> – uległy zmianie stosowane przez nich </a:t>
            </a:r>
            <a:r>
              <a:rPr lang="pl-PL" sz="2200" b="1" dirty="0">
                <a:solidFill>
                  <a:srgbClr val="0070C0"/>
                </a:solidFill>
              </a:rPr>
              <a:t>rozwiązania technologiczne </a:t>
            </a:r>
            <a:r>
              <a:rPr lang="pl-PL" sz="2200" dirty="0"/>
              <a:t>(maszyny, systemy informatyczne)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b="1" dirty="0"/>
              <a:t>47% pracowników w UE </a:t>
            </a:r>
            <a:r>
              <a:rPr lang="pl-PL" sz="2200" dirty="0"/>
              <a:t>- nastąpiły zmiany </a:t>
            </a:r>
            <a:r>
              <a:rPr lang="pl-PL" sz="2200" b="1" dirty="0">
                <a:solidFill>
                  <a:srgbClr val="0070C0"/>
                </a:solidFill>
              </a:rPr>
              <a:t>metod pracy i praktyk roboczych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i="1" dirty="0"/>
              <a:t>Źródło: Europejskie Badanie Umiejętności 2019 CEDEFOP (Europejskie Centrum Kształcenia Zawodowego)</a:t>
            </a:r>
          </a:p>
          <a:p>
            <a:pPr marL="0" lvl="2" indent="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152524" y="314325"/>
            <a:ext cx="952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Europejskie Badanie Umiejętności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sp>
        <p:nvSpPr>
          <p:cNvPr id="6" name="Prostokąt zaokrąglony 5"/>
          <p:cNvSpPr/>
          <p:nvPr/>
        </p:nvSpPr>
        <p:spPr>
          <a:xfrm flipV="1">
            <a:off x="1063315" y="2237444"/>
            <a:ext cx="2873066" cy="53526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34" b="0" i="0" u="none" strike="noStrike" kern="1200" cap="none" spc="0" normalizeH="0" baseline="0" noProof="0">
              <a:ln w="28575"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ostokąt zaokrąglony 6"/>
          <p:cNvSpPr/>
          <p:nvPr/>
        </p:nvSpPr>
        <p:spPr>
          <a:xfrm flipV="1">
            <a:off x="1022659" y="3314319"/>
            <a:ext cx="2962275" cy="54641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34" b="0" i="0" u="none" strike="noStrike" kern="1200" cap="none" spc="0" normalizeH="0" baseline="0" noProof="0">
              <a:ln w="28575"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95500" y="2505075"/>
            <a:ext cx="8029575" cy="3143250"/>
          </a:xfrm>
        </p:spPr>
        <p:txBody>
          <a:bodyPr>
            <a:normAutofit/>
          </a:bodyPr>
          <a:lstStyle/>
          <a:p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76300" y="1717964"/>
            <a:ext cx="9363075" cy="46542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altLang="pl-PL" sz="2200" dirty="0"/>
              <a:t>„</a:t>
            </a:r>
            <a:r>
              <a:rPr lang="pl-PL" sz="2200" dirty="0"/>
              <a:t>Ważną dla przedsiębiorców kwestią jest również obserwowane </a:t>
            </a:r>
            <a:r>
              <a:rPr lang="pl-PL" sz="2200" b="1" dirty="0">
                <a:solidFill>
                  <a:srgbClr val="0070C0"/>
                </a:solidFill>
              </a:rPr>
              <a:t>niedopasowanie kompetencyjne</a:t>
            </a:r>
            <a:r>
              <a:rPr lang="pl-PL" sz="2200" dirty="0"/>
              <a:t>. Zjawisko to stanowi problem nie tylko dla osób szukających zatrudnienia, lecz także barierę rozwoju poszczególnych firm i sektorów gospodarki”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/>
              <a:t>„Czego brakowało kandydatom?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r>
              <a:rPr lang="pl-PL" dirty="0"/>
              <a:t>odpowiednich kompetencji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r>
              <a:rPr lang="pl-PL" b="1" dirty="0">
                <a:solidFill>
                  <a:srgbClr val="0070C0"/>
                </a:solidFill>
              </a:rPr>
              <a:t>odpowiednich  kwalifikacji:  świadectw, uprawnień  czy  certyfikatów,  które są  formalnie  wymagane  w  danym  sektorze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r>
              <a:rPr lang="pl-PL" dirty="0"/>
              <a:t>doświadczenia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r>
              <a:rPr lang="pl-PL" dirty="0"/>
              <a:t>motywacji do pracy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r>
              <a:rPr lang="pl-PL" dirty="0"/>
              <a:t>innych rzeczy”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i="1" dirty="0"/>
              <a:t>Źródło: PARP BKL 2013</a:t>
            </a:r>
          </a:p>
          <a:p>
            <a:pPr marL="0" lvl="2" indent="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152524" y="314325"/>
            <a:ext cx="952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Bilans Kapitału Ludzkiego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</a:t>
            </a:r>
          </a:p>
        </p:txBody>
      </p:sp>
      <p:sp>
        <p:nvSpPr>
          <p:cNvPr id="6" name="Prostokąt zaokrąglony 5"/>
          <p:cNvSpPr/>
          <p:nvPr/>
        </p:nvSpPr>
        <p:spPr>
          <a:xfrm flipV="1">
            <a:off x="953590" y="2040672"/>
            <a:ext cx="3964098" cy="37914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34" b="0" i="0" u="none" strike="noStrike" kern="1200" cap="none" spc="0" normalizeH="0" baseline="0" noProof="0">
              <a:ln w="28575"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ostokąt zaokrąglony 6"/>
          <p:cNvSpPr/>
          <p:nvPr/>
        </p:nvSpPr>
        <p:spPr>
          <a:xfrm flipV="1">
            <a:off x="1271239" y="3969834"/>
            <a:ext cx="3523785" cy="37595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34" b="0" i="0" u="none" strike="noStrike" kern="1200" cap="none" spc="0" normalizeH="0" baseline="0" noProof="0">
              <a:ln w="28575"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82566" y="315310"/>
            <a:ext cx="952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95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Barometr Rynku Pracy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Service XI (03.2019)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3" y="1177334"/>
            <a:ext cx="8999621" cy="5498573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 flipV="1">
            <a:off x="1427357" y="3041412"/>
            <a:ext cx="7326350" cy="127410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2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34" b="0" i="0" u="none" strike="noStrike" kern="1200" cap="none" spc="0" normalizeH="0" baseline="0" noProof="0">
              <a:ln w="28575"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1379" y="1625600"/>
            <a:ext cx="6881445" cy="54304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45" name="Google Shape;445;p21"/>
          <p:cNvSpPr txBox="1">
            <a:spLocks noGrp="1"/>
          </p:cNvSpPr>
          <p:nvPr>
            <p:ph type="title"/>
          </p:nvPr>
        </p:nvSpPr>
        <p:spPr>
          <a:xfrm>
            <a:off x="1092467" y="254644"/>
            <a:ext cx="9210675" cy="124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70"/>
              <a:buNone/>
            </a:pPr>
            <a:r>
              <a:rPr lang="pl-PL" sz="3200" b="1" dirty="0">
                <a:solidFill>
                  <a:srgbClr val="7C7C7C"/>
                </a:solidFill>
              </a:rPr>
              <a:t>Podstawa prawna - Ustawa z dnia 22 grudnia 2015 r. </a:t>
            </a:r>
            <a:br>
              <a:rPr lang="pl-PL" sz="3200" b="1" dirty="0">
                <a:solidFill>
                  <a:srgbClr val="7C7C7C"/>
                </a:solidFill>
              </a:rPr>
            </a:br>
            <a:r>
              <a:rPr lang="pl-PL" sz="3200" b="1" dirty="0">
                <a:solidFill>
                  <a:srgbClr val="7C7C7C"/>
                </a:solidFill>
              </a:rPr>
              <a:t>o </a:t>
            </a:r>
            <a:r>
              <a:rPr lang="pl-PL" sz="3200" b="1" dirty="0">
                <a:solidFill>
                  <a:srgbClr val="008BD2"/>
                </a:solidFill>
              </a:rPr>
              <a:t>Zintegrowanym Systemie Kwalifikacji </a:t>
            </a:r>
            <a:br>
              <a:rPr lang="pl-PL" sz="3200" b="1" dirty="0">
                <a:solidFill>
                  <a:srgbClr val="008BD2"/>
                </a:solidFill>
              </a:rPr>
            </a:br>
            <a:r>
              <a:rPr lang="pl-PL" sz="1800" b="1" dirty="0" err="1">
                <a:solidFill>
                  <a:srgbClr val="7F7F7F"/>
                </a:solidFill>
              </a:rPr>
              <a:t>Dz.U.z</a:t>
            </a:r>
            <a:r>
              <a:rPr lang="pl-PL" sz="1800" b="1" dirty="0">
                <a:solidFill>
                  <a:srgbClr val="7F7F7F"/>
                </a:solidFill>
              </a:rPr>
              <a:t> 2018 r. poz. 2153 i 2245 oraz z 2019 r. poz. 534</a:t>
            </a:r>
            <a:br>
              <a:rPr lang="pl-PL" sz="1800" dirty="0">
                <a:solidFill>
                  <a:srgbClr val="3A3838"/>
                </a:solidFill>
              </a:rPr>
            </a:b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b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Podrozdział 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3_Podrozdział 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ozdział głóny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odrozdział 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Podrozdział 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Podrozdział 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14637</TotalTime>
  <Words>982</Words>
  <Application>Microsoft Office PowerPoint</Application>
  <PresentationFormat>Niestandardowy</PresentationFormat>
  <Paragraphs>128</Paragraphs>
  <Slides>15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16</vt:i4>
      </vt:variant>
      <vt:variant>
        <vt:lpstr>Tytuły slajdów</vt:lpstr>
      </vt:variant>
      <vt:variant>
        <vt:i4>15</vt:i4>
      </vt:variant>
    </vt:vector>
  </HeadingPairs>
  <TitlesOfParts>
    <vt:vector size="40" baseType="lpstr">
      <vt:lpstr>Arial</vt:lpstr>
      <vt:lpstr>Avenir</vt:lpstr>
      <vt:lpstr>Calibri</vt:lpstr>
      <vt:lpstr>Calibri Light</vt:lpstr>
      <vt:lpstr>Helvetica</vt:lpstr>
      <vt:lpstr>Helvetica Neue</vt:lpstr>
      <vt:lpstr>Noto Sans Symbols</vt:lpstr>
      <vt:lpstr>Symbol</vt:lpstr>
      <vt:lpstr>Wingdings</vt:lpstr>
      <vt:lpstr>Motyw pakietu Office</vt:lpstr>
      <vt:lpstr>Projekt niestandardowy</vt:lpstr>
      <vt:lpstr>1_Projekt niestandardowy</vt:lpstr>
      <vt:lpstr>2_Projekt niestandardowy</vt:lpstr>
      <vt:lpstr>Rozdział głóny</vt:lpstr>
      <vt:lpstr>1_Podrozdział </vt:lpstr>
      <vt:lpstr>2_Podrozdział </vt:lpstr>
      <vt:lpstr>3_Projekt niestandardowy</vt:lpstr>
      <vt:lpstr>8_Podrozdział </vt:lpstr>
      <vt:lpstr>9_Podrozdział </vt:lpstr>
      <vt:lpstr>4_Projekt niestandardowy</vt:lpstr>
      <vt:lpstr>5_Projekt niestandardowy</vt:lpstr>
      <vt:lpstr>10_Projekt niestandardowy</vt:lpstr>
      <vt:lpstr>6_Projekt niestandardowy</vt:lpstr>
      <vt:lpstr>9_Projekt niestandardowy</vt:lpstr>
      <vt:lpstr>23_Podrozdział </vt:lpstr>
      <vt:lpstr>Prezentacja programu PowerPoint</vt:lpstr>
      <vt:lpstr>Prezentacja programu PowerPoint</vt:lpstr>
      <vt:lpstr>Prezentacja programu PowerPoint</vt:lpstr>
      <vt:lpstr>IDEA ZSK A UCZENIE SIĘ PRZEZ CAŁE ŻYCIE</vt:lpstr>
      <vt:lpstr>DLACZEGO POWSTAŁ?</vt:lpstr>
      <vt:lpstr>      </vt:lpstr>
      <vt:lpstr>      </vt:lpstr>
      <vt:lpstr>Prezentacja programu PowerPoint</vt:lpstr>
      <vt:lpstr>Podstawa prawna - Ustawa z dnia 22 grudnia 2015 r.  o Zintegrowanym Systemie Kwalifikacji  Dz.U.z 2018 r. poz. 2153 i 2245 oraz z 2019 r. poz. 534 </vt:lpstr>
      <vt:lpstr>Prezentacja programu PowerPoint</vt:lpstr>
      <vt:lpstr>POLITYKA UCZENIA SIĘ PRZEZ CAŁE ŻYCIE – ZAŁOŻENIA</vt:lpstr>
      <vt:lpstr>      </vt:lpstr>
      <vt:lpstr>Prezentacja programu PowerPoint</vt:lpstr>
      <vt:lpstr>UCZENIE SIĘ PRZEZ CAŁE ŻYCIE… </vt:lpstr>
      <vt:lpstr>WIĘCEJ O ZSK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IOD</cp:lastModifiedBy>
  <cp:revision>757</cp:revision>
  <dcterms:created xsi:type="dcterms:W3CDTF">2018-06-28T12:14:19Z</dcterms:created>
  <dcterms:modified xsi:type="dcterms:W3CDTF">2019-11-25T07:34:03Z</dcterms:modified>
</cp:coreProperties>
</file>