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85" r:id="rId15"/>
    <p:sldId id="284" r:id="rId16"/>
    <p:sldId id="268" r:id="rId17"/>
    <p:sldId id="286" r:id="rId18"/>
    <p:sldId id="291" r:id="rId19"/>
    <p:sldId id="292" r:id="rId20"/>
    <p:sldId id="293" r:id="rId21"/>
    <p:sldId id="294" r:id="rId22"/>
    <p:sldId id="298" r:id="rId23"/>
    <p:sldId id="299" r:id="rId24"/>
    <p:sldId id="297" r:id="rId25"/>
    <p:sldId id="300" r:id="rId26"/>
    <p:sldId id="301" r:id="rId27"/>
    <p:sldId id="302" r:id="rId28"/>
    <p:sldId id="281" r:id="rId29"/>
    <p:sldId id="282" r:id="rId30"/>
    <p:sldId id="303" r:id="rId31"/>
    <p:sldId id="304" r:id="rId32"/>
    <p:sldId id="306" r:id="rId33"/>
    <p:sldId id="305" r:id="rId34"/>
    <p:sldId id="307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.matczak" initials="k" lastIdx="1" clrIdx="0">
    <p:extLst>
      <p:ext uri="{19B8F6BF-5375-455C-9EA6-DF929625EA0E}">
        <p15:presenceInfo xmlns:p15="http://schemas.microsoft.com/office/powerpoint/2012/main" userId="S::k.matczak@region.zgora.pl::f5bc0ff9-dcb8-442c-8db9-64295614733a" providerId="AD"/>
      </p:ext>
    </p:extLst>
  </p:cmAuthor>
  <p:cmAuthor id="2" name="Ula M." initials="UM" lastIdx="4" clrIdx="1">
    <p:extLst>
      <p:ext uri="{19B8F6BF-5375-455C-9EA6-DF929625EA0E}">
        <p15:presenceInfo xmlns:p15="http://schemas.microsoft.com/office/powerpoint/2012/main" userId="S::u.morawska@region.zgora.pl::ce6f058d-46b0-4147-ad83-4375019257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D728B3-B9F5-50BC-2F6C-9DB3CF344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7EF3108-CEAD-2102-4DCB-6499EF50D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1AE251-2B96-47EE-CDEC-AD4C6C8F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98-0955-4820-A3AC-F0FEABD47E3E}" type="datetimeFigureOut">
              <a:rPr lang="pl-PL" smtClean="0"/>
              <a:t>02.06.2023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63877D-7DD2-5C2B-11D6-F43E4D54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1EA312-3E32-DD78-8EE0-73526E51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BAA6-0A86-40C9-AFC2-B0E9771D5D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55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478AF6-A149-A3EC-7686-83A3BA31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0B289DA-1E2B-4AAC-318E-56962F1B4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0A68F2-20F3-0175-C7E9-770C0A91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98-0955-4820-A3AC-F0FEABD47E3E}" type="datetimeFigureOut">
              <a:rPr lang="pl-PL" smtClean="0"/>
              <a:t>02.06.2023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E6D03F-D9FD-43D1-2F5C-6A6A1938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21E027-5EBC-B5A3-60A5-93A51B57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BAA6-0A86-40C9-AFC2-B0E9771D5D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422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8707F13-C668-80A0-3111-67D6FDF37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39D36DB-9AF4-2165-FBE9-195454A42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B71DF6-2C36-6888-343C-2CA13B4E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98-0955-4820-A3AC-F0FEABD47E3E}" type="datetimeFigureOut">
              <a:rPr lang="pl-PL" smtClean="0"/>
              <a:t>02.06.2023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E5F65B-072A-6BDF-7ED2-8557DD0B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161589-CAFA-BCE2-FC18-05AE0995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BAA6-0A86-40C9-AFC2-B0E9771D5D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92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AF00AC-B40E-CDB9-838A-14023DE3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442D7C-C89C-FFEC-5D07-41172003B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1814C1-6700-7A04-E2F5-38714755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98-0955-4820-A3AC-F0FEABD47E3E}" type="datetimeFigureOut">
              <a:rPr lang="pl-PL" smtClean="0"/>
              <a:t>02.06.2023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75B65B-55D0-A5FA-FAD2-79F012B7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E34CC2-EFE7-303A-FB8F-A0758900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BAA6-0A86-40C9-AFC2-B0E9771D5D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301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099787-5B5E-56C9-1418-09A0276A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04E448-2D87-8927-3CCA-4B5088133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879338-C4C9-AD92-AB46-2B2298A0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98-0955-4820-A3AC-F0FEABD47E3E}" type="datetimeFigureOut">
              <a:rPr lang="pl-PL" smtClean="0"/>
              <a:t>02.06.2023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38E718-515F-E0F8-C447-9A2572635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2415EF-BE86-D95F-39E7-63EF3882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BAA6-0A86-40C9-AFC2-B0E9771D5D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2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6F3E1F-4AF7-F6A3-BE56-F93725E5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30A806-E8FF-A96E-EA77-1544ECCF0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D6BFE0D-39D2-9BC7-894F-3533D4E20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3FE9E74-687A-6C60-FB81-E178A2DF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98-0955-4820-A3AC-F0FEABD47E3E}" type="datetimeFigureOut">
              <a:rPr lang="pl-PL" smtClean="0"/>
              <a:t>02.06.2023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1B73E0B-F4D2-8250-64BA-434E0125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0E0C79-9BB9-DB78-18AE-2434E97F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BAA6-0A86-40C9-AFC2-B0E9771D5D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7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56BB6B-B9C8-44DB-7148-5279607A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9ED769-8EB5-3061-95DF-EE995B955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F322EF2-A71A-6648-2E97-227223F59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77F1E11-9AC9-53C7-CF47-B956A25E4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FA425B2-D7D3-6F03-30A0-2D7CD0C18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22F507C-2943-D3F2-A19D-41691788E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98-0955-4820-A3AC-F0FEABD47E3E}" type="datetimeFigureOut">
              <a:rPr lang="pl-PL" smtClean="0"/>
              <a:t>02.06.2023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EF54149-BB2F-01EA-F4B8-271DB4DA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A4EE5D9-ADC4-35D6-7C5F-0DD6682F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BAA6-0A86-40C9-AFC2-B0E9771D5D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67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68241D-021B-AA55-CCA6-3D8543A9D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9CF0AC-290F-66C5-A5A2-203F029B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98-0955-4820-A3AC-F0FEABD47E3E}" type="datetimeFigureOut">
              <a:rPr lang="pl-PL" smtClean="0"/>
              <a:t>02.06.2023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874557B-18D0-FA5C-356A-BC4A3014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89C06EE-E466-1D96-A975-3A9FBD8CA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BAA6-0A86-40C9-AFC2-B0E9771D5D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49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BEAC6FC-9E86-2C54-49CB-48F4A819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98-0955-4820-A3AC-F0FEABD47E3E}" type="datetimeFigureOut">
              <a:rPr lang="pl-PL" smtClean="0"/>
              <a:t>02.06.2023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4E8B95E-8236-9A9A-5E6F-9C04A888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0E3FD4-34A4-22D6-B66C-FD2063D9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BAA6-0A86-40C9-AFC2-B0E9771D5D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64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E3E12E-6989-AE90-6C5F-A031E33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B0F2E1-FD59-DAE9-EEC5-5CF0C51F0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51012B6-67B1-1CA9-F55F-D07363407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47EF36B-7E26-3589-0824-1546BCE2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98-0955-4820-A3AC-F0FEABD47E3E}" type="datetimeFigureOut">
              <a:rPr lang="pl-PL" smtClean="0"/>
              <a:t>02.06.2023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21282B4-CA6A-D3D2-7E48-33356580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A79411-BA6B-7784-CF38-D6AEF4B9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BAA6-0A86-40C9-AFC2-B0E9771D5D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86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C91F28-AA4C-FFE4-6A20-51242F965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E13DE6C-7D1A-200E-A500-FB69F6363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E1FB09F-9A58-29BE-E283-2E504B65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D185913-257F-DF00-B140-3FF56280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98-0955-4820-A3AC-F0FEABD47E3E}" type="datetimeFigureOut">
              <a:rPr lang="pl-PL" smtClean="0"/>
              <a:t>02.06.2023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BACFB0C-69C9-89DA-0DA0-BADD6CA6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4155E2D-C2E4-34E9-19C8-6E764777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BAA6-0A86-40C9-AFC2-B0E9771D5D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26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DCA44CF-39AF-9AEF-5A10-7EDE960A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E3BD8D3-36E8-BF41-C183-6504BE555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FCFD69-2701-70BD-95E6-C0ABAFF5F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CA098-0955-4820-A3AC-F0FEABD47E3E}" type="datetimeFigureOut">
              <a:rPr lang="pl-PL" smtClean="0"/>
              <a:t>02.06.2023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0068E6-2668-9EC9-E37E-FACDEB193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B6D949-8812-8907-3AE9-348ADCCF5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EBAA6-0A86-40C9-AFC2-B0E9771D5D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24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konsultant@region.zgora.p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817B4B-8C4A-D0F4-4E6D-AC7753EDE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2781"/>
            <a:ext cx="12192000" cy="1219200"/>
          </a:xfrm>
        </p:spPr>
        <p:txBody>
          <a:bodyPr/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Jak wypełnić Formularz Zgłoszeniowy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6EA8F2B-CA00-0FC0-8009-859775F5102F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 sz="9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pl-PL" sz="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9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 „Lubuskie Bony Rozwojowe w subregionie zielonogórskim - edycja II” jest realizowany w ramach Regionalnego Programu Operacyjnego Lubuskie 2020 Oś priorytetowa 6 Regionalny rynek pracy Działanie 6.5 Usługi Rozwojowe dla MMŚP 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387736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38679A1-4B51-E487-268C-BA2E85FDC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5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63D1991-160D-FDB0-45EF-F3F40A066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ED3D8B9F-DB2E-3135-FC9B-75D3F5085A2C}"/>
              </a:ext>
            </a:extLst>
          </p:cNvPr>
          <p:cNvCxnSpPr>
            <a:cxnSpLocks/>
          </p:cNvCxnSpPr>
          <p:nvPr/>
        </p:nvCxnSpPr>
        <p:spPr>
          <a:xfrm flipH="1" flipV="1">
            <a:off x="1971413" y="2759978"/>
            <a:ext cx="796954" cy="1929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2E18CE4-E79B-9AC1-BBA1-2E561F34A662}"/>
              </a:ext>
            </a:extLst>
          </p:cNvPr>
          <p:cNvSpPr txBox="1"/>
          <p:nvPr/>
        </p:nvSpPr>
        <p:spPr>
          <a:xfrm>
            <a:off x="2617365" y="4689446"/>
            <a:ext cx="3478635" cy="310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W tym przypadku należy wybrać Tak lub Nie</a:t>
            </a:r>
          </a:p>
        </p:txBody>
      </p:sp>
    </p:spTree>
    <p:extLst>
      <p:ext uri="{BB962C8B-B14F-4D97-AF65-F5344CB8AC3E}">
        <p14:creationId xmlns:p14="http://schemas.microsoft.com/office/powerpoint/2010/main" val="4189850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B90E191-8DB1-F6A9-6CB1-5612559F5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AC2EE82-3E72-6102-E0EF-ECEDBB0BFD88}"/>
              </a:ext>
            </a:extLst>
          </p:cNvPr>
          <p:cNvSpPr txBox="1"/>
          <p:nvPr/>
        </p:nvSpPr>
        <p:spPr>
          <a:xfrm>
            <a:off x="1770076" y="2690336"/>
            <a:ext cx="1020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Przedsiębiorca sam wybiera o jaką kwotę wnioskuje. Należy pamiętać aby nie przekroczyć dofinansowania, maksymalna wysokość dofinansowania dla uczestnika: 10 000,00 PLN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0D63616A-BDEC-72B3-5397-A8607C9C0FD3}"/>
              </a:ext>
            </a:extLst>
          </p:cNvPr>
          <p:cNvCxnSpPr/>
          <p:nvPr/>
        </p:nvCxnSpPr>
        <p:spPr>
          <a:xfrm flipH="1" flipV="1">
            <a:off x="2872509" y="2068945"/>
            <a:ext cx="831273" cy="621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26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0797F2C-5D4D-2DB6-8C6D-F39CAD023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86F7650F-9F58-2A6D-C8CF-60058A693A64}"/>
              </a:ext>
            </a:extLst>
          </p:cNvPr>
          <p:cNvCxnSpPr>
            <a:cxnSpLocks/>
          </p:cNvCxnSpPr>
          <p:nvPr/>
        </p:nvCxnSpPr>
        <p:spPr>
          <a:xfrm flipH="1" flipV="1">
            <a:off x="1996580" y="2273417"/>
            <a:ext cx="5612235" cy="3271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7E945271-87D7-D465-4FDF-A7C8707B16A6}"/>
              </a:ext>
            </a:extLst>
          </p:cNvPr>
          <p:cNvCxnSpPr>
            <a:cxnSpLocks/>
          </p:cNvCxnSpPr>
          <p:nvPr/>
        </p:nvCxnSpPr>
        <p:spPr>
          <a:xfrm flipH="1">
            <a:off x="4330117" y="2600587"/>
            <a:ext cx="3278698" cy="1943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78A8FDF-6A56-6675-B2EA-C247CE9749BD}"/>
              </a:ext>
            </a:extLst>
          </p:cNvPr>
          <p:cNvSpPr txBox="1"/>
          <p:nvPr/>
        </p:nvSpPr>
        <p:spPr>
          <a:xfrm>
            <a:off x="7768207" y="1929187"/>
            <a:ext cx="2776756" cy="117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Pamiętaj o załączeniu oświadczenia o otrzymanej pomocy de </a:t>
            </a:r>
            <a:r>
              <a:rPr lang="pl-PL" sz="1400" dirty="0" err="1">
                <a:solidFill>
                  <a:srgbClr val="FF0000"/>
                </a:solidFill>
              </a:rPr>
              <a:t>mimimis</a:t>
            </a:r>
            <a:r>
              <a:rPr lang="pl-PL" sz="1400" dirty="0">
                <a:solidFill>
                  <a:srgbClr val="FF0000"/>
                </a:solidFill>
              </a:rPr>
              <a:t> oraz zrzutu z BUR z danymi Podstawowymi oraz teleadresowymi Przedsiębiorstwa.</a:t>
            </a:r>
          </a:p>
        </p:txBody>
      </p:sp>
    </p:spTree>
    <p:extLst>
      <p:ext uri="{BB962C8B-B14F-4D97-AF65-F5344CB8AC3E}">
        <p14:creationId xmlns:p14="http://schemas.microsoft.com/office/powerpoint/2010/main" val="275105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C920404-3A03-E492-FF79-B6D4318C2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EA74108-7467-43A7-DCEB-98211BC0C758}"/>
              </a:ext>
            </a:extLst>
          </p:cNvPr>
          <p:cNvSpPr txBox="1"/>
          <p:nvPr/>
        </p:nvSpPr>
        <p:spPr>
          <a:xfrm>
            <a:off x="6761527" y="1593908"/>
            <a:ext cx="468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W tym miejscu mogą Państwo załączyć wymagane załączniki oraz wszelkie inne wymagane dokumenty/oświadczenia.</a:t>
            </a:r>
          </a:p>
        </p:txBody>
      </p:sp>
    </p:spTree>
    <p:extLst>
      <p:ext uri="{BB962C8B-B14F-4D97-AF65-F5344CB8AC3E}">
        <p14:creationId xmlns:p14="http://schemas.microsoft.com/office/powerpoint/2010/main" val="214901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47D5316-9711-7AC2-F94D-B99144725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1AE51E3-3F8A-3003-51CB-014FC69B971A}"/>
              </a:ext>
            </a:extLst>
          </p:cNvPr>
          <p:cNvSpPr txBox="1"/>
          <p:nvPr/>
        </p:nvSpPr>
        <p:spPr>
          <a:xfrm>
            <a:off x="5717309" y="2872509"/>
            <a:ext cx="35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Pobieramy i wypełniamy tylko w przypadku gdy nie jest pracownikiem firmy.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C1A2A30-9B78-AF0A-C8B0-AB4EF9EBE4DB}"/>
              </a:ext>
            </a:extLst>
          </p:cNvPr>
          <p:cNvSpPr txBox="1"/>
          <p:nvPr/>
        </p:nvSpPr>
        <p:spPr>
          <a:xfrm>
            <a:off x="5301673" y="4867564"/>
            <a:ext cx="4719782" cy="75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W przypadku gdy Przedsiębiorca sam prowadzi księgowość, należy podpisać się w obu miejscach oraz dopisać informacje „Samodzielnie prowadzę księgowość”</a:t>
            </a:r>
          </a:p>
        </p:txBody>
      </p:sp>
    </p:spTree>
    <p:extLst>
      <p:ext uri="{BB962C8B-B14F-4D97-AF65-F5344CB8AC3E}">
        <p14:creationId xmlns:p14="http://schemas.microsoft.com/office/powerpoint/2010/main" val="18151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FA3F10-04ED-5316-0D61-16EFCA13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113"/>
            <a:ext cx="12192000" cy="2206304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chemeClr val="accent6">
                    <a:lumMod val="75000"/>
                  </a:schemeClr>
                </a:solidFill>
              </a:rPr>
              <a:t>Jednoosobowa działalność gospodarcza Preferowane typy usług i przedsiębiorstw to:</a:t>
            </a:r>
            <a:br>
              <a:rPr lang="pl-PL" sz="1100" dirty="0"/>
            </a:br>
            <a:endParaRPr lang="pl-PL" sz="11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215C42-DDD2-2205-BDFC-1EB374F26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6662"/>
            <a:ext cx="121920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P</a:t>
            </a:r>
            <a:r>
              <a:rPr lang="pl-PL" sz="2800" dirty="0"/>
              <a:t>rzedsiębiorstwa działające w obszarze inteligentnych specjalizacji województwa lubuskiego,</a:t>
            </a: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2800" dirty="0"/>
              <a:t>Przedsiębiorcy prowadzący działalność gospodarczą na terenie miast średnich (tj. Świebodzin) lub miast średnich tracących funkcje </a:t>
            </a:r>
            <a:r>
              <a:rPr lang="pl-PL" sz="2800" dirty="0" err="1"/>
              <a:t>połeczno</a:t>
            </a:r>
            <a:r>
              <a:rPr lang="pl-PL" sz="2800" dirty="0"/>
              <a:t> - gospodarcze (tj. Nowa Sól, Żagań, Żary),</a:t>
            </a: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P</a:t>
            </a:r>
            <a:r>
              <a:rPr lang="pl-PL" sz="2800" dirty="0"/>
              <a:t>rzedsiębiorstwa wysokiego wzrostu,</a:t>
            </a: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U</a:t>
            </a:r>
            <a:r>
              <a:rPr lang="pl-PL" sz="2800" dirty="0"/>
              <a:t>sługi rozwojowe prowadzące do zdobycia kwalifikacji, w tym walidacji.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5955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5CF096BE-8580-9048-78A9-18B3EA4EC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037430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86088">
                  <a:extLst>
                    <a:ext uri="{9D8B030D-6E8A-4147-A177-3AD203B41FA5}">
                      <a16:colId xmlns:a16="http://schemas.microsoft.com/office/drawing/2014/main" val="1668942016"/>
                    </a:ext>
                  </a:extLst>
                </a:gridCol>
                <a:gridCol w="10405912">
                  <a:extLst>
                    <a:ext uri="{9D8B030D-6E8A-4147-A177-3AD203B41FA5}">
                      <a16:colId xmlns:a16="http://schemas.microsoft.com/office/drawing/2014/main" val="2901780159"/>
                    </a:ext>
                  </a:extLst>
                </a:gridCol>
              </a:tblGrid>
              <a:tr h="6194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u="none" strike="noStrike" kern="1200" baseline="0" dirty="0">
                          <a:solidFill>
                            <a:schemeClr val="tx1"/>
                          </a:solidFill>
                        </a:rPr>
                        <a:t>Obszary regionalnych inteligentnych specjalizacji </a:t>
                      </a:r>
                      <a:r>
                        <a:rPr lang="pl-PL" sz="900" b="0" u="none" strike="noStrike" kern="1200" baseline="0" dirty="0">
                          <a:solidFill>
                            <a:schemeClr val="lt1"/>
                          </a:solidFill>
                        </a:rPr>
                        <a:t>	</a:t>
                      </a:r>
                      <a:endParaRPr lang="pl-PL" sz="9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084035"/>
                  </a:ext>
                </a:extLst>
              </a:tr>
              <a:tr h="59721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u="none" strike="noStrike" kern="1200" baseline="0" dirty="0">
                          <a:solidFill>
                            <a:schemeClr val="dk1"/>
                          </a:solidFill>
                        </a:rPr>
                        <a:t>Zielona Gospodarka – EKOINNOWACJE </a:t>
                      </a:r>
                      <a:endParaRPr lang="pl-PL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Technologie środowiskowe, w tym m.in. produkty, procesy technologiczne, usługi, koncepcje działania, które powodują mniejszą uciążliwość dla środowiska naturalnego.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333912"/>
                  </a:ext>
                </a:extLst>
              </a:tr>
              <a:tr h="4364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u="none" strike="noStrike" kern="1200" baseline="0" dirty="0" err="1">
                          <a:solidFill>
                            <a:schemeClr val="dk1"/>
                          </a:solidFill>
                        </a:rPr>
                        <a:t>Biogospodarka</a:t>
                      </a:r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, obejmująca wszystkie sektory i związane z nimi usługi, które produkują, przetwarzają lub wykorzystują zasoby biologiczne w różnej formie. </a:t>
                      </a:r>
                      <a:endParaRPr lang="pl-PL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725899"/>
                  </a:ext>
                </a:extLst>
              </a:tr>
              <a:tr h="4343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Wysoko zaawansowane usługi środowiskowe, komplementarne w stosunku do obszaru technologicznego, obejmujące przede wszystkim usługi laboratoryjne oraz projektowe. 	</a:t>
                      </a:r>
                      <a:endParaRPr lang="pl-PL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378223"/>
                  </a:ext>
                </a:extLst>
              </a:tr>
              <a:tr h="4343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Inne branże wspomagające, takie jak: sektor ICT, przemysł metalowy świadczący usługi dla obszaru technologii i usług środowiskowych, procesy logistyczne. 	</a:t>
                      </a:r>
                      <a:endParaRPr lang="pl-PL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824765"/>
                  </a:ext>
                </a:extLst>
              </a:tr>
              <a:tr h="277048">
                <a:tc rowSpan="5">
                  <a:txBody>
                    <a:bodyPr/>
                    <a:lstStyle/>
                    <a:p>
                      <a:pPr algn="ctr"/>
                      <a:r>
                        <a:rPr lang="pl-PL" sz="1400" b="1" u="none" strike="noStrike" kern="1200" baseline="0" dirty="0">
                          <a:solidFill>
                            <a:schemeClr val="dk1"/>
                          </a:solidFill>
                        </a:rPr>
                        <a:t>Zdrowie i jakość życia – EKO-ROZWÓJ </a:t>
                      </a:r>
                      <a:endParaRPr lang="pl-PL" sz="14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Rozwój metod leczenia na bazie technologii medycznych oraz aparatury medycznej. 	</a:t>
                      </a:r>
                      <a:endParaRPr lang="pl-PL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36514"/>
                  </a:ext>
                </a:extLst>
              </a:tr>
              <a:tr h="33105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Wysoko zaawansowane usługi medyczne obejmujące przede wszystkim profilaktykę i rehabilitację. 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541871"/>
                  </a:ext>
                </a:extLst>
              </a:tr>
              <a:tr h="277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Turystyka zdrowotna połączona z innymi działaniami takimi, jak: sport, rekreacja i wypoczynek. 	</a:t>
                      </a:r>
                      <a:endParaRPr lang="pl-PL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3339"/>
                  </a:ext>
                </a:extLst>
              </a:tr>
              <a:tr h="43433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9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Zdrowa, bezpieczna żywność (również produkty regionalne) od wytwarzania poprzez przetwórstwo, aż do sprzedaży na rynku regionalnym, krajowym i rynkach zagranicznych (eksport). 	</a:t>
                      </a:r>
                      <a:endParaRPr lang="pl-PL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512921"/>
                  </a:ext>
                </a:extLst>
              </a:tr>
              <a:tr h="47053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Branże powiązane takie, jak: sektor ICT, przemysł metalowy, medycyna kosmiczna, procesy logistyczne (np. dystrybucja magazynowanie itp.). 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537515"/>
                  </a:ext>
                </a:extLst>
              </a:tr>
              <a:tr h="443277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u="none" strike="noStrike" kern="1200" baseline="0" dirty="0">
                          <a:solidFill>
                            <a:schemeClr val="dk1"/>
                          </a:solidFill>
                        </a:rPr>
                        <a:t>Innowacyjny przemysł – ZRÓWNOWAŻONY ROZWÓJ </a:t>
                      </a:r>
                      <a:endParaRPr lang="pl-PL" sz="1400" b="0" u="none" strike="noStrike" kern="1200" baseline="0" dirty="0">
                        <a:solidFill>
                          <a:schemeClr val="dk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Przemysł ICT, obejmujący inteligentne media i </a:t>
                      </a:r>
                      <a:r>
                        <a:rPr lang="pl-PL" sz="1000" b="0" u="none" strike="noStrike" kern="1200" baseline="0" dirty="0" err="1">
                          <a:solidFill>
                            <a:schemeClr val="dk1"/>
                          </a:solidFill>
                        </a:rPr>
                        <a:t>infotainment</a:t>
                      </a:r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, Internet rzeczy, inteligentne technologie przemysłowe, zabezpieczenie wrażliwych danych. </a:t>
                      </a:r>
                    </a:p>
                    <a:p>
                      <a:pPr algn="l"/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33553"/>
                  </a:ext>
                </a:extLst>
              </a:tr>
              <a:tr h="3075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Przemysł metalowy, obejmujący przedsiębiorstwa produkujące maszyny, urządzenia, zespoły i części metalowe oraz konstrukcje i wyroby spawane. 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61125"/>
                  </a:ext>
                </a:extLst>
              </a:tr>
              <a:tr h="277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Przemysł motoryzacyjny, w tym m.in. produkcja podzespołów, efektywność energetyczna i napędy alternatywne, bezpieczeństwo ruchu drogowego, inteligentne systemy transportowe. 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203324"/>
                  </a:ext>
                </a:extLst>
              </a:tr>
              <a:tr h="4432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Przemysł wydobywczy i energetyczny, obejmujący innowacyjne rozwiązania w zakresie procesu technologicznego, redukcję zużycia energii i emisji gazów cieplarnianych, rozwój nowych, nieznanych dotąd zastosowań paliw kopalnych. 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08390"/>
                  </a:ext>
                </a:extLst>
              </a:tr>
              <a:tr h="4655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Przemysł drzewny, meblarski i papierniczy, w tym innowacje w zakresie technologii, funkcjonalności i estetyki, rozwój technik i technologii </a:t>
                      </a:r>
                      <a:r>
                        <a:rPr lang="pl-PL" sz="1000" b="0" u="none" strike="noStrike" kern="1200" baseline="0" dirty="0" err="1">
                          <a:solidFill>
                            <a:schemeClr val="dk1"/>
                          </a:solidFill>
                        </a:rPr>
                        <a:t>surowco</a:t>
                      </a:r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 – </a:t>
                      </a:r>
                      <a:r>
                        <a:rPr lang="pl-PL" sz="1000" b="0" u="none" strike="noStrike" kern="1200" baseline="0" dirty="0" err="1">
                          <a:solidFill>
                            <a:schemeClr val="dk1"/>
                          </a:solidFill>
                        </a:rPr>
                        <a:t>materiało</a:t>
                      </a:r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 – i energooszczędnych. 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473142"/>
                  </a:ext>
                </a:extLst>
              </a:tr>
              <a:tr h="60950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Sektor kosmiczny w tym m.in.: elektronika satelitarna i systemy FPGA - programowalne układy logiczne, czysty montaż, integracja i testy systemów i podsystemów satelitarnych, przetwarzanie i interpretacja danych satelitarnych oraz Cywilnych Systemów Nawigacji Satelitarnej, systemy zrobotyzowane i sztuczna inteligencja, kryptografia i przeciwdziałanie </a:t>
                      </a:r>
                      <a:r>
                        <a:rPr lang="pl-PL" sz="1000" b="0" u="none" strike="noStrike" kern="1200" baseline="0" dirty="0" err="1">
                          <a:solidFill>
                            <a:schemeClr val="dk1"/>
                          </a:solidFill>
                        </a:rPr>
                        <a:t>cyberzagrożeniom</a:t>
                      </a:r>
                      <a:r>
                        <a:rPr lang="pl-PL" sz="1000" b="0" u="none" strike="noStrike" kern="1200" baseline="0" dirty="0">
                          <a:solidFill>
                            <a:schemeClr val="dk1"/>
                          </a:solidFill>
                        </a:rPr>
                        <a:t>, medycyna kosmiczna, inżynieria materiałowa i badania wytrzymałościowe. 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596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05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4CBC598-3295-9490-9821-59785AC90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2B005F7E-4EA7-2162-F605-4872652B38D9}"/>
              </a:ext>
            </a:extLst>
          </p:cNvPr>
          <p:cNvCxnSpPr>
            <a:cxnSpLocks/>
          </p:cNvCxnSpPr>
          <p:nvPr/>
        </p:nvCxnSpPr>
        <p:spPr>
          <a:xfrm flipH="1" flipV="1">
            <a:off x="3481431" y="4326623"/>
            <a:ext cx="3967993" cy="2181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E4372B6E-AB9E-2AD5-C22D-CE543C707F87}"/>
              </a:ext>
            </a:extLst>
          </p:cNvPr>
          <p:cNvCxnSpPr>
            <a:cxnSpLocks/>
          </p:cNvCxnSpPr>
          <p:nvPr/>
        </p:nvCxnSpPr>
        <p:spPr>
          <a:xfrm flipH="1">
            <a:off x="4697835" y="4544737"/>
            <a:ext cx="2751589" cy="237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800745A6-4D85-D615-2FEC-879BDAB9F522}"/>
              </a:ext>
            </a:extLst>
          </p:cNvPr>
          <p:cNvCxnSpPr>
            <a:cxnSpLocks/>
          </p:cNvCxnSpPr>
          <p:nvPr/>
        </p:nvCxnSpPr>
        <p:spPr>
          <a:xfrm flipH="1">
            <a:off x="7180975" y="4544737"/>
            <a:ext cx="268449" cy="614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4E95CE5-41F3-C627-633E-48514BB00BCB}"/>
              </a:ext>
            </a:extLst>
          </p:cNvPr>
          <p:cNvSpPr txBox="1"/>
          <p:nvPr/>
        </p:nvSpPr>
        <p:spPr>
          <a:xfrm>
            <a:off x="7524924" y="4394729"/>
            <a:ext cx="42364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Należy wybrać </a:t>
            </a:r>
            <a:r>
              <a:rPr lang="pl-PL" sz="1400" dirty="0" err="1">
                <a:solidFill>
                  <a:srgbClr val="FF0000"/>
                </a:solidFill>
              </a:rPr>
              <a:t>minium</a:t>
            </a:r>
            <a:r>
              <a:rPr lang="pl-PL" sz="1400" dirty="0">
                <a:solidFill>
                  <a:srgbClr val="FF0000"/>
                </a:solidFill>
              </a:rPr>
              <a:t> jedno z preferowanych typu usług i przedsiębiorstw zgodnie z prowadzoną działalnością.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8FF5F91B-F116-781B-7A90-1C1862F70644}"/>
              </a:ext>
            </a:extLst>
          </p:cNvPr>
          <p:cNvCxnSpPr>
            <a:cxnSpLocks/>
          </p:cNvCxnSpPr>
          <p:nvPr/>
        </p:nvCxnSpPr>
        <p:spPr>
          <a:xfrm flipH="1" flipV="1">
            <a:off x="4697835" y="2969703"/>
            <a:ext cx="2751589" cy="15750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3DFC91A-2A09-ADE0-F88A-46BA6EDE23E7}"/>
              </a:ext>
            </a:extLst>
          </p:cNvPr>
          <p:cNvSpPr txBox="1"/>
          <p:nvPr/>
        </p:nvSpPr>
        <p:spPr>
          <a:xfrm>
            <a:off x="4972574" y="1436944"/>
            <a:ext cx="6153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Nazwę firmy należy wpisać zgodnie z dokumentem rejestrowym CEIDG/KRS, należy zwrócić uwagę na wielkość liter i znaki specjalne.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9A380AA8-E086-A692-1DA1-5DF0CADC921D}"/>
              </a:ext>
            </a:extLst>
          </p:cNvPr>
          <p:cNvCxnSpPr>
            <a:cxnSpLocks/>
          </p:cNvCxnSpPr>
          <p:nvPr/>
        </p:nvCxnSpPr>
        <p:spPr>
          <a:xfrm flipH="1">
            <a:off x="2558642" y="1570527"/>
            <a:ext cx="2332140" cy="1280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08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A4DA06-092E-1648-71DB-39F8E6950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B0ACE15-DB90-4290-096A-EBCF04F9F332}"/>
              </a:ext>
            </a:extLst>
          </p:cNvPr>
          <p:cNvSpPr txBox="1"/>
          <p:nvPr/>
        </p:nvSpPr>
        <p:spPr>
          <a:xfrm>
            <a:off x="9108348" y="5779906"/>
            <a:ext cx="26369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Te pola nie mogą zostać puste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4810289A-8455-84E4-2C60-AF8EF288BCA6}"/>
              </a:ext>
            </a:extLst>
          </p:cNvPr>
          <p:cNvCxnSpPr>
            <a:cxnSpLocks/>
          </p:cNvCxnSpPr>
          <p:nvPr/>
        </p:nvCxnSpPr>
        <p:spPr>
          <a:xfrm flipH="1">
            <a:off x="8973424" y="6178680"/>
            <a:ext cx="253627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DE60CFE-4C0F-911F-90B9-EE9003983487}"/>
              </a:ext>
            </a:extLst>
          </p:cNvPr>
          <p:cNvSpPr txBox="1"/>
          <p:nvPr/>
        </p:nvSpPr>
        <p:spPr>
          <a:xfrm>
            <a:off x="5415093" y="4946698"/>
            <a:ext cx="609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Jeśli masz już wybrane szkolenie, napisz termin jego realizacji i/lub nr usługi </a:t>
            </a:r>
          </a:p>
        </p:txBody>
      </p:sp>
    </p:spTree>
    <p:extLst>
      <p:ext uri="{BB962C8B-B14F-4D97-AF65-F5344CB8AC3E}">
        <p14:creationId xmlns:p14="http://schemas.microsoft.com/office/powerpoint/2010/main" val="159473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1C1B36-D2A9-E4C2-71E4-71D9F9DF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769" y="622882"/>
            <a:ext cx="10620462" cy="561223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pl-PL" sz="5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Spis treści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1. Jednoosobowa działalność gospodarcza </a:t>
            </a:r>
          </a:p>
          <a:p>
            <a:pPr marL="0" indent="0">
              <a:buNone/>
            </a:pPr>
            <a:r>
              <a:rPr lang="pl-PL" dirty="0"/>
              <a:t>2. Jednoosobowa działalność gospodarcza - Preferowane typy usług i przedsiębiorstw</a:t>
            </a:r>
          </a:p>
          <a:p>
            <a:pPr marL="0" indent="0">
              <a:buNone/>
            </a:pPr>
            <a:r>
              <a:rPr lang="pl-PL" dirty="0"/>
              <a:t>3. Jak wypełnić załączniki do Formularza Zgłoszeniowego</a:t>
            </a:r>
          </a:p>
          <a:p>
            <a:pPr marL="0" indent="0">
              <a:buNone/>
            </a:pPr>
            <a:r>
              <a:rPr lang="pl-PL" dirty="0"/>
              <a:t>a) Formularz informacji przedstawianych przy ubieganiu się o pomoc de </a:t>
            </a:r>
            <a:r>
              <a:rPr lang="pl-PL" dirty="0" err="1"/>
              <a:t>minimis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b) Oświadczenie dotyczące określenia statusu MMŚP</a:t>
            </a:r>
          </a:p>
          <a:p>
            <a:pPr marL="0" indent="0">
              <a:buNone/>
            </a:pPr>
            <a:r>
              <a:rPr lang="pl-PL" dirty="0"/>
              <a:t>4. Jakie dodatkowe dokumenty załączyć do Formularza Zgłoszeniowego.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5181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E5F1C28-A61C-F789-7182-46B7122ED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CE41E5F-89F1-7C0D-8EC7-96B8B8EDB9CD}"/>
              </a:ext>
            </a:extLst>
          </p:cNvPr>
          <p:cNvSpPr txBox="1"/>
          <p:nvPr/>
        </p:nvSpPr>
        <p:spPr>
          <a:xfrm>
            <a:off x="2994870" y="4471332"/>
            <a:ext cx="4739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Właściciel firmy traktowany jest jako pracownik. </a:t>
            </a:r>
          </a:p>
        </p:txBody>
      </p:sp>
    </p:spTree>
    <p:extLst>
      <p:ext uri="{BB962C8B-B14F-4D97-AF65-F5344CB8AC3E}">
        <p14:creationId xmlns:p14="http://schemas.microsoft.com/office/powerpoint/2010/main" val="937188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2E0276D-E0D5-B06F-B237-B52CC207A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325950B-8CB2-603A-DB42-F6AC14161CB1}"/>
              </a:ext>
            </a:extLst>
          </p:cNvPr>
          <p:cNvSpPr txBox="1"/>
          <p:nvPr/>
        </p:nvSpPr>
        <p:spPr>
          <a:xfrm>
            <a:off x="7533313" y="2860646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Pamiętaj o wykazaniu wszystkich powiązań !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C1A1724-DABD-A271-E241-9B66E907C4D6}"/>
              </a:ext>
            </a:extLst>
          </p:cNvPr>
          <p:cNvSpPr txBox="1"/>
          <p:nvPr/>
        </p:nvSpPr>
        <p:spPr>
          <a:xfrm>
            <a:off x="3338819" y="3168423"/>
            <a:ext cx="16407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Po wybraniu innej opcji niż </a:t>
            </a:r>
            <a:r>
              <a:rPr lang="pl-PL" sz="1400" i="1" dirty="0">
                <a:solidFill>
                  <a:srgbClr val="FF0000"/>
                </a:solidFill>
              </a:rPr>
              <a:t>„niezależne” </a:t>
            </a:r>
            <a:r>
              <a:rPr lang="pl-PL" sz="1400" dirty="0">
                <a:solidFill>
                  <a:srgbClr val="FF0000"/>
                </a:solidFill>
              </a:rPr>
              <a:t>odblokują się odpowiednie okna do wypełnienia.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7A578D56-3A81-9607-1510-7BBCFBBBCF9A}"/>
              </a:ext>
            </a:extLst>
          </p:cNvPr>
          <p:cNvCxnSpPr>
            <a:cxnSpLocks/>
          </p:cNvCxnSpPr>
          <p:nvPr/>
        </p:nvCxnSpPr>
        <p:spPr>
          <a:xfrm flipH="1" flipV="1">
            <a:off x="1160478" y="2621028"/>
            <a:ext cx="2178341" cy="787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D415DCD1-7732-8525-5AE3-9C078A49E61D}"/>
              </a:ext>
            </a:extLst>
          </p:cNvPr>
          <p:cNvCxnSpPr>
            <a:cxnSpLocks/>
          </p:cNvCxnSpPr>
          <p:nvPr/>
        </p:nvCxnSpPr>
        <p:spPr>
          <a:xfrm flipH="1" flipV="1">
            <a:off x="1160478" y="2467140"/>
            <a:ext cx="2178341" cy="9408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282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85EC021-26CB-6E56-CEAD-D5E8BAE8F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6200175-2DDC-8248-F6A8-29DD58C11074}"/>
              </a:ext>
            </a:extLst>
          </p:cNvPr>
          <p:cNvSpPr txBox="1"/>
          <p:nvPr/>
        </p:nvSpPr>
        <p:spPr>
          <a:xfrm>
            <a:off x="8105862" y="1526689"/>
            <a:ext cx="4175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Wypełniamy zgodnie z istniejącymi powiązaniami</a:t>
            </a:r>
          </a:p>
        </p:txBody>
      </p:sp>
    </p:spTree>
    <p:extLst>
      <p:ext uri="{BB962C8B-B14F-4D97-AF65-F5344CB8AC3E}">
        <p14:creationId xmlns:p14="http://schemas.microsoft.com/office/powerpoint/2010/main" val="3331056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E5DC485-206C-067A-217B-A9F97C6F0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99F07A2-3500-6BA3-09CA-7DD61D7F0643}"/>
              </a:ext>
            </a:extLst>
          </p:cNvPr>
          <p:cNvSpPr txBox="1"/>
          <p:nvPr/>
        </p:nvSpPr>
        <p:spPr>
          <a:xfrm>
            <a:off x="1786856" y="2374084"/>
            <a:ext cx="419449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0000"/>
                </a:solidFill>
              </a:rPr>
              <a:t>Działalność Przedsiębiorstwa została utworzona w dniu 9.09.2019 r.</a:t>
            </a:r>
          </a:p>
          <a:p>
            <a:r>
              <a:rPr lang="pl-PL" sz="1400" dirty="0">
                <a:solidFill>
                  <a:srgbClr val="FF0000"/>
                </a:solidFill>
              </a:rPr>
              <a:t>RJP liczymy wg następującego wzoru: (liczba przepracowanych dni/365)*etat</a:t>
            </a:r>
          </a:p>
          <a:p>
            <a:r>
              <a:rPr lang="pl-PL" sz="1400" dirty="0">
                <a:solidFill>
                  <a:srgbClr val="FF0000"/>
                </a:solidFill>
              </a:rPr>
              <a:t>(22+31+30+31/365)*1=0,31 RJP</a:t>
            </a:r>
          </a:p>
          <a:p>
            <a:r>
              <a:rPr lang="pl-PL" sz="1100" u="sng" dirty="0">
                <a:solidFill>
                  <a:srgbClr val="FF0000"/>
                </a:solidFill>
              </a:rPr>
              <a:t>Pamiętaj!</a:t>
            </a:r>
          </a:p>
          <a:p>
            <a:r>
              <a:rPr lang="pl-PL" sz="1400" dirty="0">
                <a:solidFill>
                  <a:srgbClr val="FF0000"/>
                </a:solidFill>
              </a:rPr>
              <a:t>Właściciel również wlicza się do RJP !</a:t>
            </a:r>
          </a:p>
          <a:p>
            <a:r>
              <a:rPr lang="pl-PL" sz="1400" dirty="0">
                <a:solidFill>
                  <a:srgbClr val="FF0000"/>
                </a:solidFill>
              </a:rPr>
              <a:t>Dane finansowe podajemy w EUR 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9B0AE89-77BC-34A6-F0C6-BF2743CC0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350" y="2614807"/>
            <a:ext cx="6210650" cy="4243193"/>
          </a:xfrm>
          <a:prstGeom prst="rect">
            <a:avLst/>
          </a:prstGeom>
        </p:spPr>
      </p:pic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12458578-5F1D-EAE8-94AC-FBC7FBAD083A}"/>
              </a:ext>
            </a:extLst>
          </p:cNvPr>
          <p:cNvCxnSpPr/>
          <p:nvPr/>
        </p:nvCxnSpPr>
        <p:spPr>
          <a:xfrm flipH="1">
            <a:off x="7944374" y="3429000"/>
            <a:ext cx="1510019" cy="3796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687610E-55FC-5748-B12A-5D6D915BA16C}"/>
              </a:ext>
            </a:extLst>
          </p:cNvPr>
          <p:cNvSpPr txBox="1"/>
          <p:nvPr/>
        </p:nvSpPr>
        <p:spPr>
          <a:xfrm>
            <a:off x="9303391" y="3076664"/>
            <a:ext cx="1417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Kurs jest tutaj</a:t>
            </a:r>
            <a:endParaRPr lang="pl-PL" sz="1200" dirty="0">
              <a:solidFill>
                <a:srgbClr val="FF0000"/>
              </a:solidFill>
            </a:endParaRP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B698448E-2486-E7E2-9816-00E77529C531}"/>
              </a:ext>
            </a:extLst>
          </p:cNvPr>
          <p:cNvCxnSpPr>
            <a:cxnSpLocks/>
          </p:cNvCxnSpPr>
          <p:nvPr/>
        </p:nvCxnSpPr>
        <p:spPr>
          <a:xfrm flipH="1">
            <a:off x="8809838" y="3376052"/>
            <a:ext cx="611698" cy="4618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117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5CBF471-35EC-BB00-B957-B2EDE475E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A30FCF9-1ECC-B35A-07C9-1838C65D105F}"/>
              </a:ext>
            </a:extLst>
          </p:cNvPr>
          <p:cNvSpPr txBox="1"/>
          <p:nvPr/>
        </p:nvSpPr>
        <p:spPr>
          <a:xfrm>
            <a:off x="3783436" y="3061982"/>
            <a:ext cx="2843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Pamiętaj o udzieleniu odpowiedzi !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14EC8F93-A7A9-CEB0-3220-4D6CD08208DB}"/>
              </a:ext>
            </a:extLst>
          </p:cNvPr>
          <p:cNvCxnSpPr>
            <a:cxnSpLocks/>
          </p:cNvCxnSpPr>
          <p:nvPr/>
        </p:nvCxnSpPr>
        <p:spPr>
          <a:xfrm flipH="1" flipV="1">
            <a:off x="2407640" y="3162650"/>
            <a:ext cx="1317072" cy="1006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38D2E56-6779-CE59-0183-42329E6B9B70}"/>
              </a:ext>
            </a:extLst>
          </p:cNvPr>
          <p:cNvSpPr txBox="1"/>
          <p:nvPr/>
        </p:nvSpPr>
        <p:spPr>
          <a:xfrm>
            <a:off x="1753299" y="5196952"/>
            <a:ext cx="629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Automatycznie zostaną zaznaczone Preferowane typy usług i przedsiębiorstw. Poziom dofinansowania również zwiększy się automatycznie.</a:t>
            </a:r>
          </a:p>
        </p:txBody>
      </p:sp>
    </p:spTree>
    <p:extLst>
      <p:ext uri="{BB962C8B-B14F-4D97-AF65-F5344CB8AC3E}">
        <p14:creationId xmlns:p14="http://schemas.microsoft.com/office/powerpoint/2010/main" val="1034913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D8BE7F5-C0A3-1E8C-D8C1-ED6870100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74FF861-93D2-E704-5AE0-23EB1AF0A6DD}"/>
              </a:ext>
            </a:extLst>
          </p:cNvPr>
          <p:cNvSpPr txBox="1"/>
          <p:nvPr/>
        </p:nvSpPr>
        <p:spPr>
          <a:xfrm>
            <a:off x="1751202" y="4563611"/>
            <a:ext cx="61533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W tym przypadku należy wybrać Tak lub Nie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5A3C9851-E741-8663-0435-85EC91E44FDC}"/>
              </a:ext>
            </a:extLst>
          </p:cNvPr>
          <p:cNvCxnSpPr/>
          <p:nvPr/>
        </p:nvCxnSpPr>
        <p:spPr>
          <a:xfrm flipH="1" flipV="1">
            <a:off x="1996580" y="2827090"/>
            <a:ext cx="864066" cy="1736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673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5B4E96A-1A85-BAC9-6470-78B21FB7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24528E3-EDC4-8CF1-470B-222AF436A3B5}"/>
              </a:ext>
            </a:extLst>
          </p:cNvPr>
          <p:cNvSpPr txBox="1"/>
          <p:nvPr/>
        </p:nvSpPr>
        <p:spPr>
          <a:xfrm>
            <a:off x="1767980" y="2717762"/>
            <a:ext cx="7912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Przedsiębiorca sam wybiera o jaką kwotę wnioskuje. Należy pamiętać aby nie przekroczyć dofinansowania, maksymalna wysokość dofinansowania dla uczestnika: 10 000,00 PLN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0510CB6B-35B7-CFE5-C973-C2255C3752BE}"/>
              </a:ext>
            </a:extLst>
          </p:cNvPr>
          <p:cNvCxnSpPr/>
          <p:nvPr/>
        </p:nvCxnSpPr>
        <p:spPr>
          <a:xfrm flipH="1" flipV="1">
            <a:off x="2937164" y="2050473"/>
            <a:ext cx="803563" cy="6672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382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C0F5546-59B9-ED53-51E7-F9A57EDE7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BB3233A-D8CC-63ED-BABD-CC5856F3E9CC}"/>
              </a:ext>
            </a:extLst>
          </p:cNvPr>
          <p:cNvSpPr txBox="1"/>
          <p:nvPr/>
        </p:nvSpPr>
        <p:spPr>
          <a:xfrm>
            <a:off x="7925499" y="2046642"/>
            <a:ext cx="30556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Pamiętaj o załączeniu oświadczenia o otrzymanej pomocy de </a:t>
            </a:r>
            <a:r>
              <a:rPr lang="pl-PL" sz="1400" dirty="0" err="1">
                <a:solidFill>
                  <a:srgbClr val="FF0000"/>
                </a:solidFill>
              </a:rPr>
              <a:t>mimimis</a:t>
            </a:r>
            <a:r>
              <a:rPr lang="pl-PL" sz="1400" dirty="0">
                <a:solidFill>
                  <a:srgbClr val="FF0000"/>
                </a:solidFill>
              </a:rPr>
              <a:t> oraz zrzutu z BUR z danymi podstawowymi oraz teleadresowymi Przedsiębiorstwa.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F0B6518C-9166-E926-5EED-C307CA4C9495}"/>
              </a:ext>
            </a:extLst>
          </p:cNvPr>
          <p:cNvCxnSpPr>
            <a:cxnSpLocks/>
          </p:cNvCxnSpPr>
          <p:nvPr/>
        </p:nvCxnSpPr>
        <p:spPr>
          <a:xfrm flipH="1" flipV="1">
            <a:off x="2374084" y="2281806"/>
            <a:ext cx="5171116" cy="3607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13D857F9-EF89-5AC6-E95E-A3FBA71A39F9}"/>
              </a:ext>
            </a:extLst>
          </p:cNvPr>
          <p:cNvCxnSpPr>
            <a:cxnSpLocks/>
          </p:cNvCxnSpPr>
          <p:nvPr/>
        </p:nvCxnSpPr>
        <p:spPr>
          <a:xfrm flipH="1">
            <a:off x="4266502" y="2642532"/>
            <a:ext cx="3278698" cy="1943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277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C920404-3A03-E492-FF79-B6D4318C2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A465019-DC29-FA1A-5C46-1B9C195AF540}"/>
              </a:ext>
            </a:extLst>
          </p:cNvPr>
          <p:cNvSpPr txBox="1"/>
          <p:nvPr/>
        </p:nvSpPr>
        <p:spPr>
          <a:xfrm>
            <a:off x="5811474" y="1564357"/>
            <a:ext cx="6153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W tym miejscu mogą Państwo załączyć wymagane załączniki oraz wszelkie inne wymagane dokumenty/oświadczenia.</a:t>
            </a:r>
          </a:p>
        </p:txBody>
      </p:sp>
    </p:spTree>
    <p:extLst>
      <p:ext uri="{BB962C8B-B14F-4D97-AF65-F5344CB8AC3E}">
        <p14:creationId xmlns:p14="http://schemas.microsoft.com/office/powerpoint/2010/main" val="75012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A966E52-E0CF-91A5-C55D-3150677C3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2CBC117-E8BA-7754-345E-1A84C7CB05FB}"/>
              </a:ext>
            </a:extLst>
          </p:cNvPr>
          <p:cNvSpPr txBox="1"/>
          <p:nvPr/>
        </p:nvSpPr>
        <p:spPr>
          <a:xfrm>
            <a:off x="5717309" y="2872509"/>
            <a:ext cx="35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Pobieramy i wypełniamy tylko w przypadku gdy nie jest pracownikiem firmy.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8CF6A27-02A8-6146-D2D1-86427BD92602}"/>
              </a:ext>
            </a:extLst>
          </p:cNvPr>
          <p:cNvSpPr txBox="1"/>
          <p:nvPr/>
        </p:nvSpPr>
        <p:spPr>
          <a:xfrm>
            <a:off x="5301673" y="4867564"/>
            <a:ext cx="4719782" cy="75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W przypadku gdy Przedsiębiorca sam prowadzi księgowość, należy podpisać się w obu miejscach oraz dopisać informacje „Samodzielnie prowadzę księgowość”</a:t>
            </a:r>
          </a:p>
        </p:txBody>
      </p:sp>
    </p:spTree>
    <p:extLst>
      <p:ext uri="{BB962C8B-B14F-4D97-AF65-F5344CB8AC3E}">
        <p14:creationId xmlns:p14="http://schemas.microsoft.com/office/powerpoint/2010/main" val="39677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5FDCF8-4408-57FB-38FF-2B49C40E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7" y="1740919"/>
            <a:ext cx="10515600" cy="31498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chemeClr val="accent6">
                    <a:lumMod val="75000"/>
                  </a:schemeClr>
                </a:solidFill>
              </a:rPr>
              <a:t>Jednoosobowa działalność gospodarcza</a:t>
            </a:r>
          </a:p>
        </p:txBody>
      </p:sp>
    </p:spTree>
    <p:extLst>
      <p:ext uri="{BB962C8B-B14F-4D97-AF65-F5344CB8AC3E}">
        <p14:creationId xmlns:p14="http://schemas.microsoft.com/office/powerpoint/2010/main" val="1014342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351DA4-82EF-2BE6-227B-4A775937C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3FA14F2-2186-F549-2D49-9151B6C3DC57}"/>
              </a:ext>
            </a:extLst>
          </p:cNvPr>
          <p:cNvSpPr txBox="1"/>
          <p:nvPr/>
        </p:nvSpPr>
        <p:spPr>
          <a:xfrm>
            <a:off x="8430935" y="2869035"/>
            <a:ext cx="24076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Kalkulator automatycznie wyliczy czy Przedsiębiorstwo jest wysokiego wzrostu.</a:t>
            </a:r>
          </a:p>
          <a:p>
            <a:r>
              <a:rPr lang="pl-PL" sz="1400" dirty="0">
                <a:solidFill>
                  <a:srgbClr val="FF0000"/>
                </a:solidFill>
              </a:rPr>
              <a:t>Przychód podajemy w złotówkach !!!</a:t>
            </a:r>
          </a:p>
        </p:txBody>
      </p:sp>
    </p:spTree>
    <p:extLst>
      <p:ext uri="{BB962C8B-B14F-4D97-AF65-F5344CB8AC3E}">
        <p14:creationId xmlns:p14="http://schemas.microsoft.com/office/powerpoint/2010/main" val="3766069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2D90FF-7203-C465-B071-9BD32F34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273416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chemeClr val="accent6">
                    <a:lumMod val="75000"/>
                  </a:schemeClr>
                </a:solidFill>
              </a:rPr>
              <a:t>Formularz informacji przedstawianych przy ubieganiu się o pomoc de </a:t>
            </a:r>
            <a:r>
              <a:rPr lang="pl-PL" sz="5400" b="1" dirty="0" err="1">
                <a:solidFill>
                  <a:schemeClr val="accent6">
                    <a:lumMod val="75000"/>
                  </a:schemeClr>
                </a:solidFill>
              </a:rPr>
              <a:t>minimis</a:t>
            </a:r>
            <a:endParaRPr lang="pl-PL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9186ED-C8C5-1BF9-B320-9C0DC9BBD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95097"/>
            <a:ext cx="12192000" cy="4362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Załącznik pobieramy z sytemu PSF</a:t>
            </a:r>
            <a:r>
              <a:rPr lang="pl-PL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 </a:t>
            </a:r>
            <a:r>
              <a:rPr lang="pl-PL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Formularz Zgłoszeniowy</a:t>
            </a:r>
            <a:r>
              <a:rPr lang="pl-PL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 </a:t>
            </a:r>
            <a:r>
              <a:rPr lang="pl-PL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robocze </a:t>
            </a:r>
            <a:r>
              <a:rPr lang="pl-PL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dodaj nowy formularz/edytuj już istniejący  generator formularzy załączniki</a:t>
            </a:r>
            <a:endParaRPr lang="pl-PL" sz="2000" b="1" u="sng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pl-PL" sz="2000" b="1" dirty="0">
                <a:latin typeface="+mj-lt"/>
                <a:ea typeface="+mj-ea"/>
                <a:cs typeface="+mj-cs"/>
              </a:rPr>
              <a:t>1) W części A podajemy dane dotyczące Przedsiębiorstwa zgodne z dokumentem rejestrowym CEIDG/KRS.</a:t>
            </a:r>
          </a:p>
          <a:p>
            <a:pPr marL="0" indent="0">
              <a:buNone/>
            </a:pPr>
            <a:r>
              <a:rPr lang="pl-PL" sz="2000" b="1" dirty="0">
                <a:latin typeface="+mj-lt"/>
                <a:ea typeface="+mj-ea"/>
                <a:cs typeface="+mj-cs"/>
              </a:rPr>
              <a:t>w przypadku spółki cywilnej część A1 wypełnia każdy ze wspólników,</a:t>
            </a:r>
          </a:p>
          <a:p>
            <a:pPr marL="0" indent="0">
              <a:buNone/>
            </a:pPr>
            <a:r>
              <a:rPr lang="pl-PL" sz="2000" b="1" dirty="0">
                <a:latin typeface="+mj-lt"/>
                <a:ea typeface="+mj-ea"/>
                <a:cs typeface="+mj-cs"/>
              </a:rPr>
              <a:t>w pkt 9 należy wykazać powiązania kapitałowe jeśli takowe zachodzą.</a:t>
            </a:r>
          </a:p>
          <a:p>
            <a:pPr marL="0" indent="0">
              <a:buNone/>
            </a:pPr>
            <a:r>
              <a:rPr lang="pl-PL" sz="2000" b="1" dirty="0">
                <a:latin typeface="+mj-lt"/>
                <a:ea typeface="+mj-ea"/>
                <a:cs typeface="+mj-cs"/>
              </a:rPr>
              <a:t>2) Części B Przedsiębiorca nie wypełnia.</a:t>
            </a:r>
          </a:p>
          <a:p>
            <a:pPr marL="0" indent="0">
              <a:buNone/>
            </a:pPr>
            <a:r>
              <a:rPr lang="pl-PL" sz="2000" b="1" dirty="0">
                <a:latin typeface="+mj-lt"/>
                <a:ea typeface="+mj-ea"/>
                <a:cs typeface="+mj-cs"/>
              </a:rPr>
              <a:t>3) W części C udzielamy odpowiedzi zgodnie z prowadzoną działalnością.</a:t>
            </a:r>
          </a:p>
          <a:p>
            <a:pPr marL="0" indent="0">
              <a:buNone/>
            </a:pPr>
            <a:r>
              <a:rPr lang="pl-PL" sz="2000" b="1" dirty="0">
                <a:latin typeface="+mj-lt"/>
                <a:ea typeface="+mj-ea"/>
                <a:cs typeface="+mj-cs"/>
              </a:rPr>
              <a:t>4) W części D udzielamy odpowiedzi na dwa pytania i wypełniamy zgodnie z zaznaczonymi odpowiedziami.</a:t>
            </a:r>
          </a:p>
          <a:p>
            <a:pPr marL="0" indent="0">
              <a:buNone/>
            </a:pPr>
            <a:r>
              <a:rPr lang="pl-PL" sz="2000" b="1" dirty="0">
                <a:latin typeface="+mj-lt"/>
                <a:ea typeface="+mj-ea"/>
                <a:cs typeface="+mj-cs"/>
              </a:rPr>
              <a:t>5) W części E uzupełniamy dane z godnie z formą reprezentowania Przedsiębiorstwa. </a:t>
            </a:r>
          </a:p>
          <a:p>
            <a:pPr marL="0" indent="0">
              <a:buNone/>
            </a:pPr>
            <a:r>
              <a:rPr lang="pl-PL" sz="2000" b="1" dirty="0">
                <a:ea typeface="+mj-ea"/>
                <a:cs typeface="+mj-cs"/>
              </a:rPr>
              <a:t>Na każdej z 7 stron stawiamy parafkę. Dokument może być wypełniony elektronicznie lub ręcznie. Nie należy ingerować w wygląd Formularza.</a:t>
            </a:r>
          </a:p>
          <a:p>
            <a:pPr marL="0" indent="0">
              <a:buNone/>
            </a:pPr>
            <a:endParaRPr lang="pl-PL" sz="12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12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pl-PL" sz="12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8660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0A7BA0-1F28-747E-F91A-0ADD11B1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7779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b="1" dirty="0">
                <a:solidFill>
                  <a:schemeClr val="accent6">
                    <a:lumMod val="75000"/>
                  </a:schemeClr>
                </a:solidFill>
              </a:rPr>
              <a:t>Oświadczenie dotyczące określenia </a:t>
            </a:r>
            <a:br>
              <a:rPr lang="pl-PL" sz="6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6000" b="1" dirty="0">
                <a:solidFill>
                  <a:schemeClr val="accent6">
                    <a:lumMod val="75000"/>
                  </a:schemeClr>
                </a:solidFill>
              </a:rPr>
              <a:t>statusu MMŚP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30D28C-EA72-0BAD-7369-209FD4875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0410"/>
            <a:ext cx="12191999" cy="5037589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Załącznik pobieramy z sytemu PSF</a:t>
            </a:r>
            <a:r>
              <a:rPr lang="pl-PL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 </a:t>
            </a:r>
            <a:r>
              <a:rPr lang="pl-PL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Formularz Zgłoszeniowy</a:t>
            </a:r>
            <a:r>
              <a:rPr lang="pl-PL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 </a:t>
            </a:r>
            <a:r>
              <a:rPr lang="pl-PL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robocze </a:t>
            </a:r>
            <a:r>
              <a:rPr lang="pl-PL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dodaj nowy formularz/edytuj już istniejący  generator formularzy załączniki</a:t>
            </a:r>
            <a:endParaRPr lang="pl-PL" sz="2000" b="1" u="sng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pl-PL" sz="2000" dirty="0"/>
              <a:t>1) nazwę firmy podajemy zgodnie z dokumentem rejestrowym CEIDG/KRS</a:t>
            </a:r>
          </a:p>
          <a:p>
            <a:pPr marL="0" indent="0">
              <a:buNone/>
            </a:pPr>
            <a:r>
              <a:rPr lang="pl-PL" sz="2000" dirty="0"/>
              <a:t>2) w polu „Nazwa Przedsiębiorstwa” należy wpisać nazwę firmy/przedsiębiorstwa powiązane/ przedsiębiorstwa partnerskie</a:t>
            </a:r>
          </a:p>
          <a:p>
            <a:pPr marL="0" indent="0">
              <a:buNone/>
            </a:pPr>
            <a:r>
              <a:rPr lang="pl-PL" sz="2000" dirty="0"/>
              <a:t>3) Uzupełniamy dane finansowe oraz RJP. Podane wartości muszą być tożsame z wpisanymi danymi cześć D Formularza Zgłoszeniowego</a:t>
            </a:r>
          </a:p>
          <a:p>
            <a:pPr marL="0" indent="0">
              <a:buNone/>
            </a:pPr>
            <a:r>
              <a:rPr lang="pl-PL" sz="2000" dirty="0"/>
              <a:t>4) W polu łącznie podsumowujemy podane wartości</a:t>
            </a:r>
          </a:p>
          <a:p>
            <a:pPr marL="0" indent="0">
              <a:buNone/>
            </a:pPr>
            <a:r>
              <a:rPr lang="pl-PL" sz="2000" dirty="0"/>
              <a:t>5) W przypadku gdy Przedsiębiorca sam prowadzi księgowość, należy podpisać się w obu miejscach oraz dopisać informacje „</a:t>
            </a:r>
            <a:r>
              <a:rPr lang="pl-PL" sz="2000" i="1" dirty="0"/>
              <a:t>Samodzielnie prowadzę księgowość</a:t>
            </a:r>
            <a:r>
              <a:rPr lang="pl-PL" sz="2000" dirty="0"/>
              <a:t>”</a:t>
            </a:r>
          </a:p>
          <a:p>
            <a:pPr marL="0" indent="0">
              <a:buNone/>
            </a:pPr>
            <a:r>
              <a:rPr lang="pl-PL" sz="2000" b="1" dirty="0">
                <a:ea typeface="+mj-ea"/>
                <a:cs typeface="+mj-cs"/>
              </a:rPr>
              <a:t>Dokument może być wypełniony elektronicznie lub ręcznie.  Pieczęć należy przystawić tak aby nie zasłaniała podpisu. Na drugiej stronie dokumentu należy postawić parafkę. 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24071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87F89-9325-03E6-103A-493D8D96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213080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b="1" dirty="0">
                <a:solidFill>
                  <a:schemeClr val="accent6">
                    <a:lumMod val="75000"/>
                  </a:schemeClr>
                </a:solidFill>
              </a:rPr>
              <a:t>Jakie dodatkowe dokumenty załączyć do Formularza Zgłoszeniowego</a:t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285A89B-BF1F-2E8E-2ADA-D3214D568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Skan zaświadczenia</a:t>
            </a:r>
            <a:r>
              <a:rPr lang="pl-PL" sz="2800" dirty="0"/>
              <a:t> o otrzymanej pomocy de </a:t>
            </a:r>
            <a:r>
              <a:rPr lang="pl-PL" sz="2800" dirty="0" err="1"/>
              <a:t>mimimis</a:t>
            </a:r>
            <a:r>
              <a:rPr lang="pl-PL" sz="2800" dirty="0"/>
              <a:t>, w przypadku braku w/w dokumentu należy złożyć aktualny wydruk z bazy SUDOP wraz z oświadczaniem informującym o braku owego dokumentu.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DejaVuSansCondensed"/>
              </a:rPr>
              <a:t>Z</a:t>
            </a:r>
            <a:r>
              <a:rPr lang="pl-PL" sz="2800" b="0" i="0" u="none" strike="noStrike" baseline="0" dirty="0">
                <a:latin typeface="DejaVuSansCondensed"/>
              </a:rPr>
              <a:t>rzut z ekranu Danych Przedsiębiorstwa z BUR (zrzut danych podstawowych i danych teleadresowych,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DejaVuSansCondensed"/>
              </a:rPr>
              <a:t>Jeśli aplikujesz jako spółka cywilna należy załączyć, skan umowy spółki.</a:t>
            </a:r>
          </a:p>
          <a:p>
            <a:pPr marL="0" indent="0">
              <a:buNone/>
            </a:pPr>
            <a:endParaRPr lang="pl-PL" dirty="0">
              <a:latin typeface="DejaVuSansCondensed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8794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C7AC67-283A-A269-3581-A7EDA064E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251670"/>
            <a:ext cx="11736198" cy="6442745"/>
          </a:xfrm>
        </p:spPr>
        <p:txBody>
          <a:bodyPr/>
          <a:lstStyle/>
          <a:p>
            <a:pPr marL="0" indent="0" algn="ctr">
              <a:buNone/>
            </a:pPr>
            <a:endParaRPr lang="pl-PL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400" b="1" dirty="0">
                <a:latin typeface="Times New Roman" panose="02020603050405020304" pitchFamily="18" charset="0"/>
              </a:rPr>
              <a:t>W przypadku  pytań prosimy o kontakt</a:t>
            </a:r>
          </a:p>
          <a:p>
            <a:pPr marL="0" indent="0" algn="ctr">
              <a:buNone/>
            </a:pP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Agencja Rozwoju Regionalnego S.A. w Zielonej Górze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ul. Sulechowska 1, 65 – 022 Zielona Góra</a:t>
            </a:r>
          </a:p>
          <a:p>
            <a:pPr marL="0" indent="0" algn="ctr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68 327 05 04, 68 329 78 54</a:t>
            </a:r>
          </a:p>
          <a:p>
            <a:pPr marL="0" indent="0" algn="ctr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48 690 970 426, +48 790 770 425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l-PL" sz="24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-mail:</a:t>
            </a:r>
            <a:r>
              <a:rPr lang="pl-PL" sz="2400" u="none" strike="noStrike" spc="-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 </a:t>
            </a:r>
            <a:r>
              <a:rPr lang="pl-PL" sz="24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konsultant@region.zgora.pl</a:t>
            </a:r>
            <a:endParaRPr lang="pl-PL" sz="2400" u="none" strike="noStrike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Biuro czynne w dniach od poniedziałku do piątku w godz. 7:30 –</a:t>
            </a:r>
            <a:r>
              <a:rPr lang="pl-PL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16:00</a:t>
            </a:r>
            <a:endParaRPr lang="pl-PL" sz="24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C883F9E-3CFE-58A4-8F18-7BD0E18F1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99" y="251670"/>
            <a:ext cx="2894202" cy="13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8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E22F734-24ED-EE0B-C156-73DA690E4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1" r="2447" b="50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B21C1FC-746E-3EC5-B68A-F26D11FCD64F}"/>
              </a:ext>
            </a:extLst>
          </p:cNvPr>
          <p:cNvSpPr txBox="1"/>
          <p:nvPr/>
        </p:nvSpPr>
        <p:spPr>
          <a:xfrm>
            <a:off x="4784523" y="1515575"/>
            <a:ext cx="543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Nazwę firmy należy wpisać zgodnie z dokumentem rejestrowym CEIDG/KRS, należy zwrócić uwagę na wielkość liter i znaki specjalne.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399E9EF6-5F59-A76B-0FA1-7CDDD7C20627}"/>
              </a:ext>
            </a:extLst>
          </p:cNvPr>
          <p:cNvCxnSpPr>
            <a:cxnSpLocks/>
          </p:cNvCxnSpPr>
          <p:nvPr/>
        </p:nvCxnSpPr>
        <p:spPr>
          <a:xfrm flipH="1">
            <a:off x="2463568" y="1644242"/>
            <a:ext cx="2225878" cy="256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00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E11D077-9C42-37C3-7B49-362BB76D7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" t="7829" r="-688"/>
          <a:stretch/>
        </p:blipFill>
        <p:spPr>
          <a:xfrm>
            <a:off x="0" y="0"/>
            <a:ext cx="12256316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876723A-B571-1DAC-9417-1E74EDDC33FE}"/>
              </a:ext>
            </a:extLst>
          </p:cNvPr>
          <p:cNvSpPr txBox="1"/>
          <p:nvPr/>
        </p:nvSpPr>
        <p:spPr>
          <a:xfrm>
            <a:off x="9219502" y="5798511"/>
            <a:ext cx="243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Te pola nie mogą zostać puste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BFCA867E-B689-F890-EC23-492AFD3DB8F9}"/>
              </a:ext>
            </a:extLst>
          </p:cNvPr>
          <p:cNvCxnSpPr>
            <a:cxnSpLocks/>
          </p:cNvCxnSpPr>
          <p:nvPr/>
        </p:nvCxnSpPr>
        <p:spPr>
          <a:xfrm flipH="1">
            <a:off x="8973424" y="6178680"/>
            <a:ext cx="253627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E7711A9-E3E4-F707-FA23-C01EAE92E587}"/>
              </a:ext>
            </a:extLst>
          </p:cNvPr>
          <p:cNvSpPr txBox="1"/>
          <p:nvPr/>
        </p:nvSpPr>
        <p:spPr>
          <a:xfrm>
            <a:off x="5345185" y="4965303"/>
            <a:ext cx="7256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Jeśli masz już wybrane szkolenie, napisz termin jego realizacji i/lub nr usługi </a:t>
            </a:r>
          </a:p>
        </p:txBody>
      </p:sp>
    </p:spTree>
    <p:extLst>
      <p:ext uri="{BB962C8B-B14F-4D97-AF65-F5344CB8AC3E}">
        <p14:creationId xmlns:p14="http://schemas.microsoft.com/office/powerpoint/2010/main" val="171984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4309BC0-622D-1C5B-823F-F568678AF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F8DEFA6-D1AD-492A-A09F-899AB246715B}"/>
              </a:ext>
            </a:extLst>
          </p:cNvPr>
          <p:cNvSpPr txBox="1"/>
          <p:nvPr/>
        </p:nvSpPr>
        <p:spPr>
          <a:xfrm>
            <a:off x="2994870" y="4471332"/>
            <a:ext cx="4739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Właściciel firmy traktowany jest jako pracownik. </a:t>
            </a:r>
          </a:p>
        </p:txBody>
      </p:sp>
    </p:spTree>
    <p:extLst>
      <p:ext uri="{BB962C8B-B14F-4D97-AF65-F5344CB8AC3E}">
        <p14:creationId xmlns:p14="http://schemas.microsoft.com/office/powerpoint/2010/main" val="275190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5CDED00-4BC1-77D4-3092-346850E7F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93EEB5B-0A4D-8EC2-F708-09D3E57CB3F0}"/>
              </a:ext>
            </a:extLst>
          </p:cNvPr>
          <p:cNvSpPr txBox="1"/>
          <p:nvPr/>
        </p:nvSpPr>
        <p:spPr>
          <a:xfrm>
            <a:off x="7533313" y="2650921"/>
            <a:ext cx="365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Pamiętaj o wykazaniu wszystkich powiązań !</a:t>
            </a:r>
          </a:p>
          <a:p>
            <a:r>
              <a:rPr lang="pl-PL" sz="1400" dirty="0">
                <a:solidFill>
                  <a:srgbClr val="FF0000"/>
                </a:solidFill>
              </a:rPr>
              <a:t>I zaznaczeniu odpowiedniej wielkości i rodzaju!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D62D0B7-D926-FB6D-0E3B-1BBE39092301}"/>
              </a:ext>
            </a:extLst>
          </p:cNvPr>
          <p:cNvSpPr txBox="1"/>
          <p:nvPr/>
        </p:nvSpPr>
        <p:spPr>
          <a:xfrm>
            <a:off x="3389154" y="3269608"/>
            <a:ext cx="1627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Po wybraniu innej opcji niż </a:t>
            </a:r>
            <a:r>
              <a:rPr lang="pl-PL" sz="1400" i="1" dirty="0">
                <a:solidFill>
                  <a:srgbClr val="FF0000"/>
                </a:solidFill>
              </a:rPr>
              <a:t>„niezależne” </a:t>
            </a:r>
            <a:r>
              <a:rPr lang="pl-PL" sz="1400" dirty="0">
                <a:solidFill>
                  <a:srgbClr val="FF0000"/>
                </a:solidFill>
              </a:rPr>
              <a:t>odblokują się odpowiednie okna do wypełnienia.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6C11299B-0DB6-9F58-0F77-9C526AE6D237}"/>
              </a:ext>
            </a:extLst>
          </p:cNvPr>
          <p:cNvCxnSpPr>
            <a:cxnSpLocks/>
          </p:cNvCxnSpPr>
          <p:nvPr/>
        </p:nvCxnSpPr>
        <p:spPr>
          <a:xfrm flipH="1" flipV="1">
            <a:off x="1435916" y="2490986"/>
            <a:ext cx="1953237" cy="8625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58BC27A8-EFB9-B898-7DC1-18FCB8977BEC}"/>
              </a:ext>
            </a:extLst>
          </p:cNvPr>
          <p:cNvCxnSpPr>
            <a:cxnSpLocks/>
          </p:cNvCxnSpPr>
          <p:nvPr/>
        </p:nvCxnSpPr>
        <p:spPr>
          <a:xfrm flipH="1" flipV="1">
            <a:off x="1210812" y="2566487"/>
            <a:ext cx="2178341" cy="787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0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85EC021-26CB-6E56-CEAD-D5E8BAE8F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20B2674-57F7-A0D5-FEE6-AB9D31F23F34}"/>
              </a:ext>
            </a:extLst>
          </p:cNvPr>
          <p:cNvSpPr txBox="1"/>
          <p:nvPr/>
        </p:nvSpPr>
        <p:spPr>
          <a:xfrm>
            <a:off x="8148506" y="1518407"/>
            <a:ext cx="4043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Wypełniamy zgodnie z istniejącymi powiązaniami</a:t>
            </a:r>
          </a:p>
        </p:txBody>
      </p:sp>
    </p:spTree>
    <p:extLst>
      <p:ext uri="{BB962C8B-B14F-4D97-AF65-F5344CB8AC3E}">
        <p14:creationId xmlns:p14="http://schemas.microsoft.com/office/powerpoint/2010/main" val="58236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FDFDB7C-93FB-CFBE-9A18-0FF9C8795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FA98D6F-704E-569A-A11F-3224284089BE}"/>
              </a:ext>
            </a:extLst>
          </p:cNvPr>
          <p:cNvSpPr txBox="1"/>
          <p:nvPr/>
        </p:nvSpPr>
        <p:spPr>
          <a:xfrm>
            <a:off x="1786856" y="2374084"/>
            <a:ext cx="419449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0000"/>
                </a:solidFill>
              </a:rPr>
              <a:t>Działalność Przedsiębiorstwa została utworzona w dniu 9.09.2019 r.</a:t>
            </a:r>
          </a:p>
          <a:p>
            <a:r>
              <a:rPr lang="pl-PL" sz="1400" dirty="0">
                <a:solidFill>
                  <a:srgbClr val="FF0000"/>
                </a:solidFill>
              </a:rPr>
              <a:t>RJP liczymy wg następującego wzoru: (liczba przepracowanych dni/365)*etat</a:t>
            </a:r>
          </a:p>
          <a:p>
            <a:r>
              <a:rPr lang="pl-PL" sz="1400" dirty="0">
                <a:solidFill>
                  <a:srgbClr val="FF0000"/>
                </a:solidFill>
              </a:rPr>
              <a:t>(22+31+30+31/365)*1=0,31 RJP</a:t>
            </a:r>
          </a:p>
          <a:p>
            <a:r>
              <a:rPr lang="pl-PL" sz="1100" u="sng" dirty="0">
                <a:solidFill>
                  <a:srgbClr val="FF0000"/>
                </a:solidFill>
              </a:rPr>
              <a:t>Pamiętaj!</a:t>
            </a:r>
          </a:p>
          <a:p>
            <a:r>
              <a:rPr lang="pl-PL" sz="1400" dirty="0">
                <a:solidFill>
                  <a:srgbClr val="FF0000"/>
                </a:solidFill>
              </a:rPr>
              <a:t>Właściciel również wlicza się do RJP !</a:t>
            </a:r>
          </a:p>
          <a:p>
            <a:r>
              <a:rPr lang="pl-PL" sz="1400" dirty="0">
                <a:solidFill>
                  <a:srgbClr val="FF0000"/>
                </a:solidFill>
              </a:rPr>
              <a:t>Dane finansowe podajemy w EUR !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50E252C-8620-DD86-04E6-A7A9795CF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350" y="2614807"/>
            <a:ext cx="6210650" cy="4243193"/>
          </a:xfrm>
          <a:prstGeom prst="rect">
            <a:avLst/>
          </a:prstGeom>
        </p:spPr>
      </p:pic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6A3DFC4C-F375-9587-A103-1CF163EEAF78}"/>
              </a:ext>
            </a:extLst>
          </p:cNvPr>
          <p:cNvCxnSpPr/>
          <p:nvPr/>
        </p:nvCxnSpPr>
        <p:spPr>
          <a:xfrm flipH="1">
            <a:off x="7944374" y="3429000"/>
            <a:ext cx="1510019" cy="3796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A764FBA-7E7F-46B5-B67A-BE68782CAFE4}"/>
              </a:ext>
            </a:extLst>
          </p:cNvPr>
          <p:cNvSpPr txBox="1"/>
          <p:nvPr/>
        </p:nvSpPr>
        <p:spPr>
          <a:xfrm>
            <a:off x="9303391" y="3076664"/>
            <a:ext cx="1417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Kurs jest tutaj</a:t>
            </a:r>
            <a:endParaRPr lang="pl-PL" sz="1200" dirty="0">
              <a:solidFill>
                <a:srgbClr val="FF0000"/>
              </a:solidFill>
            </a:endParaRPr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AF925368-FC84-834C-ABDF-0AF56D24FDF3}"/>
              </a:ext>
            </a:extLst>
          </p:cNvPr>
          <p:cNvCxnSpPr>
            <a:cxnSpLocks/>
          </p:cNvCxnSpPr>
          <p:nvPr/>
        </p:nvCxnSpPr>
        <p:spPr>
          <a:xfrm flipH="1">
            <a:off x="8809838" y="3376052"/>
            <a:ext cx="611698" cy="4618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105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1477</Words>
  <Application>Microsoft Office PowerPoint</Application>
  <PresentationFormat>Panoramiczny</PresentationFormat>
  <Paragraphs>116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DejaVuSansCondensed</vt:lpstr>
      <vt:lpstr>Times New Roman</vt:lpstr>
      <vt:lpstr>Wingdings</vt:lpstr>
      <vt:lpstr>Motyw pakietu Office</vt:lpstr>
      <vt:lpstr>Jak wypełnić Formularz Zgłoszeniowy </vt:lpstr>
      <vt:lpstr>Prezentacja programu PowerPoint</vt:lpstr>
      <vt:lpstr>Jednoosobowa działalność gospodarcza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Jednoosobowa działalność gospodarcza Preferowane typy usług i przedsiębiorstw to: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Formularz informacji przedstawianych przy ubieganiu się o pomoc de minimis</vt:lpstr>
      <vt:lpstr>Oświadczenie dotyczące określenia  statusu MMŚP</vt:lpstr>
      <vt:lpstr>Jakie dodatkowe dokumenty załączyć do Formularza Zgłoszeniowego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wypełnić Formularz Zgłoszeniowy</dc:title>
  <dc:creator>k.matczak</dc:creator>
  <cp:lastModifiedBy>arr</cp:lastModifiedBy>
  <cp:revision>57</cp:revision>
  <dcterms:created xsi:type="dcterms:W3CDTF">2022-10-12T10:29:20Z</dcterms:created>
  <dcterms:modified xsi:type="dcterms:W3CDTF">2023-06-02T11:51:56Z</dcterms:modified>
</cp:coreProperties>
</file>